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5" r:id="rId3"/>
    <p:sldId id="332" r:id="rId4"/>
    <p:sldId id="336" r:id="rId5"/>
    <p:sldId id="334" r:id="rId6"/>
    <p:sldId id="340" r:id="rId7"/>
    <p:sldId id="341" r:id="rId8"/>
    <p:sldId id="342" r:id="rId9"/>
    <p:sldId id="328" r:id="rId10"/>
    <p:sldId id="329" r:id="rId11"/>
    <p:sldId id="330" r:id="rId12"/>
    <p:sldId id="331" r:id="rId13"/>
    <p:sldId id="319" r:id="rId14"/>
    <p:sldId id="321" r:id="rId15"/>
    <p:sldId id="322" r:id="rId16"/>
    <p:sldId id="325" r:id="rId17"/>
    <p:sldId id="317" r:id="rId1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7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A3B99E78-4BE0-4032-8CA2-E8408D9F2BD6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D705B3ED-B93D-4413-BD96-0F727FE268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694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89BDAD4D-D4F5-49AA-B118-D7A284D6C7DA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E3F207ED-9C0E-4084-8955-5BB363E31E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9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9488" indent="0" algn="ctr">
              <a:buNone/>
              <a:defRPr sz="2300"/>
            </a:lvl2pPr>
            <a:lvl3pPr marL="1038977" indent="0" algn="ctr">
              <a:buNone/>
              <a:defRPr sz="2000"/>
            </a:lvl3pPr>
            <a:lvl4pPr marL="1558465" indent="0" algn="ctr">
              <a:buNone/>
              <a:defRPr sz="1900"/>
            </a:lvl4pPr>
            <a:lvl5pPr marL="2077952" indent="0" algn="ctr">
              <a:buNone/>
              <a:defRPr sz="1900"/>
            </a:lvl5pPr>
            <a:lvl6pPr marL="2597440" indent="0" algn="ctr">
              <a:buNone/>
              <a:defRPr sz="1900"/>
            </a:lvl6pPr>
            <a:lvl7pPr marL="3116929" indent="0" algn="ctr">
              <a:buNone/>
              <a:defRPr sz="1900"/>
            </a:lvl7pPr>
            <a:lvl8pPr marL="3636417" indent="0" algn="ctr">
              <a:buNone/>
              <a:defRPr sz="1900"/>
            </a:lvl8pPr>
            <a:lvl9pPr marL="4155905" indent="0" algn="ctr">
              <a:buNone/>
              <a:defRPr sz="19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8918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1561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6"/>
            <a:ext cx="2628900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6"/>
            <a:ext cx="7734300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454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38201" y="365126"/>
            <a:ext cx="10515600" cy="58118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94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36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2" y="4589465"/>
            <a:ext cx="10515600" cy="1500187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51948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03897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584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0779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5974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11692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63641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1559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641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1673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488" indent="0">
              <a:buNone/>
              <a:defRPr sz="2300" b="1"/>
            </a:lvl2pPr>
            <a:lvl3pPr marL="1038977" indent="0">
              <a:buNone/>
              <a:defRPr sz="2000" b="1"/>
            </a:lvl3pPr>
            <a:lvl4pPr marL="1558465" indent="0">
              <a:buNone/>
              <a:defRPr sz="1900" b="1"/>
            </a:lvl4pPr>
            <a:lvl5pPr marL="2077952" indent="0">
              <a:buNone/>
              <a:defRPr sz="1900" b="1"/>
            </a:lvl5pPr>
            <a:lvl6pPr marL="2597440" indent="0">
              <a:buNone/>
              <a:defRPr sz="1900" b="1"/>
            </a:lvl6pPr>
            <a:lvl7pPr marL="3116929" indent="0">
              <a:buNone/>
              <a:defRPr sz="1900" b="1"/>
            </a:lvl7pPr>
            <a:lvl8pPr marL="3636417" indent="0">
              <a:buNone/>
              <a:defRPr sz="1900" b="1"/>
            </a:lvl8pPr>
            <a:lvl9pPr marL="415590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488" indent="0">
              <a:buNone/>
              <a:defRPr sz="2300" b="1"/>
            </a:lvl2pPr>
            <a:lvl3pPr marL="1038977" indent="0">
              <a:buNone/>
              <a:defRPr sz="2000" b="1"/>
            </a:lvl3pPr>
            <a:lvl4pPr marL="1558465" indent="0">
              <a:buNone/>
              <a:defRPr sz="1900" b="1"/>
            </a:lvl4pPr>
            <a:lvl5pPr marL="2077952" indent="0">
              <a:buNone/>
              <a:defRPr sz="1900" b="1"/>
            </a:lvl5pPr>
            <a:lvl6pPr marL="2597440" indent="0">
              <a:buNone/>
              <a:defRPr sz="1900" b="1"/>
            </a:lvl6pPr>
            <a:lvl7pPr marL="3116929" indent="0">
              <a:buNone/>
              <a:defRPr sz="1900" b="1"/>
            </a:lvl7pPr>
            <a:lvl8pPr marL="3636417" indent="0">
              <a:buNone/>
              <a:defRPr sz="1900" b="1"/>
            </a:lvl8pPr>
            <a:lvl9pPr marL="415590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891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61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4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90" y="2057401"/>
            <a:ext cx="3932237" cy="3811588"/>
          </a:xfrm>
        </p:spPr>
        <p:txBody>
          <a:bodyPr/>
          <a:lstStyle>
            <a:lvl1pPr marL="0" indent="0">
              <a:buNone/>
              <a:defRPr sz="1900"/>
            </a:lvl1pPr>
            <a:lvl2pPr marL="519488" indent="0">
              <a:buNone/>
              <a:defRPr sz="1600"/>
            </a:lvl2pPr>
            <a:lvl3pPr marL="1038977" indent="0">
              <a:buNone/>
              <a:defRPr sz="1300"/>
            </a:lvl3pPr>
            <a:lvl4pPr marL="1558465" indent="0">
              <a:buNone/>
              <a:defRPr sz="1200"/>
            </a:lvl4pPr>
            <a:lvl5pPr marL="2077952" indent="0">
              <a:buNone/>
              <a:defRPr sz="1200"/>
            </a:lvl5pPr>
            <a:lvl6pPr marL="2597440" indent="0">
              <a:buNone/>
              <a:defRPr sz="1200"/>
            </a:lvl6pPr>
            <a:lvl7pPr marL="3116929" indent="0">
              <a:buNone/>
              <a:defRPr sz="1200"/>
            </a:lvl7pPr>
            <a:lvl8pPr marL="3636417" indent="0">
              <a:buNone/>
              <a:defRPr sz="1200"/>
            </a:lvl8pPr>
            <a:lvl9pPr marL="4155905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618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9488" indent="0">
              <a:buNone/>
              <a:defRPr sz="3200"/>
            </a:lvl2pPr>
            <a:lvl3pPr marL="1038977" indent="0">
              <a:buNone/>
              <a:defRPr sz="2700"/>
            </a:lvl3pPr>
            <a:lvl4pPr marL="1558465" indent="0">
              <a:buNone/>
              <a:defRPr sz="2300"/>
            </a:lvl4pPr>
            <a:lvl5pPr marL="2077952" indent="0">
              <a:buNone/>
              <a:defRPr sz="2300"/>
            </a:lvl5pPr>
            <a:lvl6pPr marL="2597440" indent="0">
              <a:buNone/>
              <a:defRPr sz="2300"/>
            </a:lvl6pPr>
            <a:lvl7pPr marL="3116929" indent="0">
              <a:buNone/>
              <a:defRPr sz="2300"/>
            </a:lvl7pPr>
            <a:lvl8pPr marL="3636417" indent="0">
              <a:buNone/>
              <a:defRPr sz="2300"/>
            </a:lvl8pPr>
            <a:lvl9pPr marL="4155905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90" y="2057401"/>
            <a:ext cx="3932237" cy="3811588"/>
          </a:xfrm>
        </p:spPr>
        <p:txBody>
          <a:bodyPr/>
          <a:lstStyle>
            <a:lvl1pPr marL="0" indent="0">
              <a:buNone/>
              <a:defRPr sz="1900"/>
            </a:lvl1pPr>
            <a:lvl2pPr marL="519488" indent="0">
              <a:buNone/>
              <a:defRPr sz="1600"/>
            </a:lvl2pPr>
            <a:lvl3pPr marL="1038977" indent="0">
              <a:buNone/>
              <a:defRPr sz="1300"/>
            </a:lvl3pPr>
            <a:lvl4pPr marL="1558465" indent="0">
              <a:buNone/>
              <a:defRPr sz="1200"/>
            </a:lvl4pPr>
            <a:lvl5pPr marL="2077952" indent="0">
              <a:buNone/>
              <a:defRPr sz="1200"/>
            </a:lvl5pPr>
            <a:lvl6pPr marL="2597440" indent="0">
              <a:buNone/>
              <a:defRPr sz="1200"/>
            </a:lvl6pPr>
            <a:lvl7pPr marL="3116929" indent="0">
              <a:buNone/>
              <a:defRPr sz="1200"/>
            </a:lvl7pPr>
            <a:lvl8pPr marL="3636417" indent="0">
              <a:buNone/>
              <a:defRPr sz="1200"/>
            </a:lvl8pPr>
            <a:lvl9pPr marL="4155905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1901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1" y="365128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97" tIns="51949" rIns="103897" bIns="519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1" y="1825625"/>
            <a:ext cx="10515600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97" tIns="51949" rIns="103897" bIns="51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103897" tIns="51949" rIns="103897" bIns="5194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F9354D1-548F-4D85-B5BA-9314F1EB4994}" type="datetimeFigureOut">
              <a:rPr lang="ru-RU" smtClean="0"/>
              <a:pPr/>
              <a:t>25.10.2017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103897" tIns="51949" rIns="103897" bIns="5194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103897" tIns="51949" rIns="103897" bIns="5194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5pPr>
      <a:lvl6pPr marL="519488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6pPr>
      <a:lvl7pPr marL="1038977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7pPr>
      <a:lvl8pPr marL="155846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8pPr>
      <a:lvl9pPr marL="2077952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 Light"/>
        </a:defRPr>
      </a:lvl9pPr>
    </p:titleStyle>
    <p:bodyStyle>
      <a:lvl1pPr marL="259744" indent="-259744" algn="l" rtl="0" eaLnBrk="1" fontAlgn="base" hangingPunct="1">
        <a:lnSpc>
          <a:spcPct val="90000"/>
        </a:lnSpc>
        <a:spcBef>
          <a:spcPts val="1136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79233" indent="-259744" algn="l" rtl="0" eaLnBrk="1" fontAlgn="base" hangingPunct="1">
        <a:lnSpc>
          <a:spcPct val="90000"/>
        </a:lnSpc>
        <a:spcBef>
          <a:spcPts val="568"/>
        </a:spcBef>
        <a:spcAft>
          <a:spcPct val="0"/>
        </a:spcAft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721" indent="-259744" algn="l" rtl="0" eaLnBrk="1" fontAlgn="base" hangingPunct="1">
        <a:lnSpc>
          <a:spcPct val="90000"/>
        </a:lnSpc>
        <a:spcBef>
          <a:spcPts val="568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818208" indent="-259744" algn="l" rtl="0" eaLnBrk="1" fontAlgn="base" hangingPunct="1">
        <a:lnSpc>
          <a:spcPct val="90000"/>
        </a:lnSpc>
        <a:spcBef>
          <a:spcPts val="568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337696" indent="-259744" algn="l" rtl="0" eaLnBrk="1" fontAlgn="base" hangingPunct="1">
        <a:lnSpc>
          <a:spcPct val="90000"/>
        </a:lnSpc>
        <a:spcBef>
          <a:spcPts val="568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857185" indent="-259744" algn="l" defTabSz="1038977" rtl="0" eaLnBrk="1" latinLnBrk="0" hangingPunct="1">
        <a:lnSpc>
          <a:spcPct val="90000"/>
        </a:lnSpc>
        <a:spcBef>
          <a:spcPts val="568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76673" indent="-259744" algn="l" defTabSz="1038977" rtl="0" eaLnBrk="1" latinLnBrk="0" hangingPunct="1">
        <a:lnSpc>
          <a:spcPct val="90000"/>
        </a:lnSpc>
        <a:spcBef>
          <a:spcPts val="568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96161" indent="-259744" algn="l" defTabSz="1038977" rtl="0" eaLnBrk="1" latinLnBrk="0" hangingPunct="1">
        <a:lnSpc>
          <a:spcPct val="90000"/>
        </a:lnSpc>
        <a:spcBef>
          <a:spcPts val="568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415650" indent="-259744" algn="l" defTabSz="1038977" rtl="0" eaLnBrk="1" latinLnBrk="0" hangingPunct="1">
        <a:lnSpc>
          <a:spcPct val="90000"/>
        </a:lnSpc>
        <a:spcBef>
          <a:spcPts val="568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488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977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465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7952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7440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6929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6417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5905" algn="l" defTabSz="1038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lk.rcoi61.ru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mailto:rocoiso@rostobr.ru" TargetMode="External"/><Relationship Id="rId3" Type="http://schemas.openxmlformats.org/officeDocument/2006/relationships/hyperlink" Target="mailto:tkorsunova@rcoi61.org.ru" TargetMode="External"/><Relationship Id="rId7" Type="http://schemas.openxmlformats.org/officeDocument/2006/relationships/hyperlink" Target="http://lk.rcoi61.ru/" TargetMode="External"/><Relationship Id="rId2" Type="http://schemas.openxmlformats.org/officeDocument/2006/relationships/hyperlink" Target="mailto:ekorsunova@rcoi61.org.ru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rcoi61.org.ru/" TargetMode="External"/><Relationship Id="rId5" Type="http://schemas.openxmlformats.org/officeDocument/2006/relationships/hyperlink" Target="http://www.rostobr.ru/" TargetMode="External"/><Relationship Id="rId4" Type="http://schemas.openxmlformats.org/officeDocument/2006/relationships/hyperlink" Target="mailto:gsnezhko@rcoi61.org.ru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0660" y="1083710"/>
            <a:ext cx="105840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Особенности информационно-технологического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сопровождения </a:t>
            </a:r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муниципального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этапа </a:t>
            </a:r>
            <a:endParaRPr lang="ru-RU" sz="4000" b="1" dirty="0" smtClean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Всероссийской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олимпиады школьников </a:t>
            </a:r>
            <a:endParaRPr lang="ru-RU" sz="4000" b="1" dirty="0" smtClean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в 2017/18 учебном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году</a:t>
            </a:r>
            <a:endParaRPr lang="ru-RU" sz="4000" dirty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0660" y="4445826"/>
            <a:ext cx="105840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Беднякова Татьяна Игоревна</a:t>
            </a: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начальник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отдела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организационно-технологического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обеспечения ГИА-9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ГБУ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РО «Ростовский областной центр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обработки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информации в сфере образования»</a:t>
            </a:r>
            <a:endParaRPr lang="ru-RU" dirty="0"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0660" y="5615376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r">
              <a:defRPr sz="2800" b="1" i="1">
                <a:latin typeface="Cambria" panose="02040503050406030204" pitchFamily="18" charset="0"/>
                <a:ea typeface="Calibri" panose="020F0502020204030204" pitchFamily="34" charset="0"/>
              </a:defRPr>
            </a:lvl1pPr>
          </a:lstStyle>
          <a:p>
            <a:pPr algn="ctr"/>
            <a:r>
              <a:rPr lang="ru-RU" sz="2000" b="0" dirty="0" smtClean="0"/>
              <a:t>25</a:t>
            </a:r>
            <a:r>
              <a:rPr lang="ru-RU" sz="2000" b="0" dirty="0" smtClean="0"/>
              <a:t> </a:t>
            </a:r>
            <a:r>
              <a:rPr lang="ru-RU" sz="2000" b="0" dirty="0" smtClean="0"/>
              <a:t>октября </a:t>
            </a:r>
            <a:r>
              <a:rPr lang="ru-RU" sz="2000" b="0" dirty="0" smtClean="0"/>
              <a:t>2017 </a:t>
            </a:r>
            <a:r>
              <a:rPr lang="ru-RU" sz="2000" b="0" dirty="0"/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977564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946" y="1351635"/>
            <a:ext cx="10019764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При заполнении форм отчетности и работе с закрытым порталом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lk.rcoi61.ru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следует обратить </a:t>
            </a:r>
            <a:r>
              <a:rPr lang="ru-RU" sz="2800" u="sng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внимание на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:</a:t>
            </a:r>
          </a:p>
          <a:p>
            <a:pPr algn="just"/>
            <a:endParaRPr lang="ru-RU" sz="28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- своевременность передачи информации.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Формы 1,2,4,5 передаются в ГБУ РО «РОЦОИСО» </a:t>
            </a:r>
            <a:r>
              <a:rPr lang="ru-RU" sz="2800" u="sng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до 8 декабря 2017 года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. График подачи информации по форме №3 -  в приложении №1 к приказу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минобразования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Ростовской области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№750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от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12.10.2017 г.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(нарушение графика подачи  информации существенно затрудняет работу по составлению рейтингов и списков участников регионального этапа)</a:t>
            </a:r>
          </a:p>
          <a:p>
            <a:pPr marL="457200" indent="-457200">
              <a:buFontTx/>
              <a:buChar char="-"/>
            </a:pPr>
            <a:endParaRPr lang="ru-RU" sz="2800" dirty="0"/>
          </a:p>
          <a:p>
            <a:endParaRPr lang="en-US" sz="2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303454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7443" y="1343968"/>
            <a:ext cx="1134277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При заполнении форм отчетности и работе с закрытым порталом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lk.rcoi61.ru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следует обратить </a:t>
            </a:r>
            <a:r>
              <a:rPr lang="ru-RU" sz="2800" u="sng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внимание на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:</a:t>
            </a:r>
          </a:p>
          <a:p>
            <a:pPr algn="just"/>
            <a:endParaRPr lang="ru-RU" sz="2800" dirty="0" smtClean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- единообразие в заполнении форм отчетности.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Подробная инструкция по заполнению форм будет представлена на закрытом портале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lk.rcoi61.ru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до 03.11.2016 г. в разделе «Публичные документы». </a:t>
            </a:r>
          </a:p>
          <a:p>
            <a:pPr algn="just"/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(зафиксировано множество случаев «вольной трактовки» при заполнении форм. К примеру, в колонке «Полное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название общеобразовательного учреждения по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Уставу» формы 3 встречались множество вариантов – МБОУ СОШ №1, лицей №2, гимназия 3, СШ №4 и т.д. </a:t>
            </a:r>
          </a:p>
          <a:p>
            <a:pPr algn="just"/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Правильный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вариант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– муниципальное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бюджетное общеобразовательное учреждение гимназия имени А.С. Пушкина г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. Шахты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Ростовской области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)</a:t>
            </a:r>
            <a:endParaRPr lang="ru-RU" sz="20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688729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7430" y="2266682"/>
            <a:ext cx="102258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 случае возникновения проблем или затруднений в работе с закрытой частью портала, загрузкой или заполнением форм, других организационных вопросах, просьба 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незамедлительно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обращаться в ГБУ РО «РОЦОИСО» для </a:t>
            </a:r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оперативного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решения сложившейся ситуации.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171207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136" y="1083550"/>
            <a:ext cx="116072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Для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использования закрытой части портала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rcoi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61.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ru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необходимо:</a:t>
            </a:r>
          </a:p>
          <a:p>
            <a:pPr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1. Перейти по ссылке </a:t>
            </a:r>
            <a:r>
              <a:rPr lang="ru-RU" sz="2800" u="sng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hlinkClick r:id="rId2"/>
              </a:rPr>
              <a:t>http://lk.rcoi61.ru/ </a:t>
            </a:r>
            <a:endParaRPr lang="ru-RU" sz="2800" u="sng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2. В соответствующих полях ввести логин и пароль, полученные в раздаточных материалах.</a:t>
            </a:r>
          </a:p>
          <a:p>
            <a:pPr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3. Осуществить вход на личную страницу.</a:t>
            </a:r>
          </a:p>
          <a:p>
            <a:pPr algn="just"/>
            <a:endParaRPr lang="ru-RU" sz="2800" dirty="0">
              <a:latin typeface="Cambria" panose="020405030504060302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805" y="4111823"/>
            <a:ext cx="5852560" cy="21975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7468198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5525" y="1172256"/>
            <a:ext cx="6572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Раздел «Моя страница»(основной)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562" y="595494"/>
            <a:ext cx="4714875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63639" y="1595021"/>
            <a:ext cx="66841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Cambria" panose="02040503050406030204" pitchFamily="18" charset="0"/>
              </a:rPr>
              <a:t>Функция </a:t>
            </a:r>
            <a:r>
              <a:rPr lang="ru-RU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«Отправить документ»</a:t>
            </a:r>
            <a:r>
              <a:rPr lang="ru-RU" sz="24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ru-RU" sz="2400" dirty="0" smtClean="0">
                <a:latin typeface="Cambria" panose="02040503050406030204" pitchFamily="18" charset="0"/>
              </a:rPr>
              <a:t>позволяет загружать формы, необходимые для отправки в ГБУ РО «РОЦОИСО».</a:t>
            </a:r>
          </a:p>
          <a:p>
            <a:pPr algn="just"/>
            <a:r>
              <a:rPr lang="ru-RU" sz="2400" dirty="0" smtClean="0">
                <a:latin typeface="Cambria" panose="02040503050406030204" pitchFamily="18" charset="0"/>
              </a:rPr>
              <a:t>Загруженные таким образом формы отображаются в разделе </a:t>
            </a:r>
            <a:r>
              <a:rPr lang="ru-RU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«Мои документы»</a:t>
            </a:r>
            <a:r>
              <a:rPr lang="ru-RU" sz="2400" dirty="0" smtClean="0">
                <a:latin typeface="Cambria" panose="02040503050406030204" pitchFamily="18" charset="0"/>
              </a:rPr>
              <a:t>.</a:t>
            </a:r>
            <a:endParaRPr lang="ru-RU" sz="2400" dirty="0">
              <a:latin typeface="Cambria" panose="02040503050406030204" pitchFamily="18" charset="0"/>
            </a:endParaRPr>
          </a:p>
          <a:p>
            <a:pPr algn="just"/>
            <a:endParaRPr lang="ru-RU" sz="2400" b="1" dirty="0">
              <a:latin typeface="Cambria" panose="02040503050406030204" pitchFamily="18" charset="0"/>
            </a:endParaRPr>
          </a:p>
          <a:p>
            <a:pPr algn="just"/>
            <a:r>
              <a:rPr lang="ru-RU" sz="2400" dirty="0" smtClean="0">
                <a:latin typeface="Cambria" panose="02040503050406030204" pitchFamily="18" charset="0"/>
              </a:rPr>
              <a:t>Формы отчетности, методические рекомендации и другая важная информация будет отображаться в разделе </a:t>
            </a:r>
            <a:r>
              <a:rPr lang="ru-RU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«Публичные документы»</a:t>
            </a:r>
            <a:r>
              <a:rPr lang="ru-RU" sz="2400" dirty="0" smtClean="0">
                <a:latin typeface="Cambria" panose="02040503050406030204" pitchFamily="18" charset="0"/>
              </a:rPr>
              <a:t>.</a:t>
            </a:r>
            <a:endParaRPr lang="ru-RU" sz="2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just"/>
            <a:r>
              <a:rPr lang="ru-RU" sz="2400" dirty="0" smtClean="0">
                <a:latin typeface="Cambria" panose="02040503050406030204" pitchFamily="18" charset="0"/>
              </a:rPr>
              <a:t>Комплекты олимпиадных заданий и ключей будут размещаться согласно графику в разделе </a:t>
            </a:r>
            <a:r>
              <a:rPr lang="ru-RU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«Личные документы»</a:t>
            </a:r>
            <a:r>
              <a:rPr lang="ru-RU" sz="2400" dirty="0" smtClean="0">
                <a:latin typeface="Cambria" panose="02040503050406030204" pitchFamily="18" charset="0"/>
              </a:rPr>
              <a:t>.</a:t>
            </a:r>
            <a:endParaRPr lang="ru-RU" sz="2400" dirty="0">
              <a:latin typeface="Cambria" panose="02040503050406030204" pitchFamily="18" charset="0"/>
            </a:endParaRPr>
          </a:p>
          <a:p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656099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848" y="1358539"/>
            <a:ext cx="1156995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 раздел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«Публичные документы»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с 1 ноября 2017 г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.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будут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размещаться все материалы муниципального этапа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Всероссийской олимпиады школьников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в Ростовской области: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график подачи информации в ГБУ РО «РОЦОИСО»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график загрузки комплектов заданий и ключей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комплекты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заданий муниципального этапа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Всероссийской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олимпиады школьников по общеобразовательным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предметам в соответствии с графиком,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формы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отчетности по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итогам проведения муниципального этапа,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инструкции по заполнению отчетных форм,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требования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к организации и проведению муниципального этапа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Всероссийской олимпиады школьников.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242680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0" y="323659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</a:rPr>
              <a:t>Заместитель директора по информационно-технологическому взаимодействию</a:t>
            </a:r>
          </a:p>
          <a:p>
            <a:pPr algn="ctr"/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</a:rPr>
              <a:t>Корсунова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> Елена Федоровна</a:t>
            </a:r>
            <a:b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>тел. +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</a:rPr>
              <a:t>7(863)2105007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hlinkClick r:id="rId2"/>
              </a:rPr>
              <a:t>ekorsunova@rcoi61.org.ru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76794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</a:rPr>
              <a:t>Отдел организационно-технологического обеспечения ГИА-9</a:t>
            </a:r>
          </a:p>
          <a:p>
            <a:pPr algn="ctr"/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</a:rPr>
              <a:t>Беднякова 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>Татьяна Игоревна</a:t>
            </a:r>
            <a:b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Cambria" panose="02040503050406030204" pitchFamily="18" charset="0"/>
              </a:rPr>
              <a:t>тел. +</a:t>
            </a:r>
            <a:r>
              <a:rPr lang="ru-RU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7(863)2105009, 8-951-849-38-91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hlinkClick r:id="rId3"/>
              </a:rPr>
              <a:t>tkorsunova@rcoi61.org.ru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1943928"/>
            <a:ext cx="6096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</a:rPr>
              <a:t>Директор</a:t>
            </a:r>
          </a:p>
          <a:p>
            <a:pPr algn="ctr"/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</a:rPr>
              <a:t>Снежко 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>Галина Евгеньевна</a:t>
            </a:r>
            <a:b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ru-RU" sz="2400" dirty="0">
                <a:solidFill>
                  <a:srgbClr val="FF0000"/>
                </a:solidFill>
                <a:latin typeface="Cambria" panose="02040503050406030204" pitchFamily="18" charset="0"/>
              </a:rPr>
              <a:t>тел. </a:t>
            </a:r>
            <a:r>
              <a:rPr lang="ru-RU" sz="24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+7(909)4253444</a:t>
            </a:r>
            <a:r>
              <a:rPr lang="ru-RU" sz="2400" dirty="0">
                <a:solidFill>
                  <a:srgbClr val="FF0000"/>
                </a:solidFill>
                <a:latin typeface="Cambria" panose="02040503050406030204" pitchFamily="18" charset="0"/>
              </a:rPr>
              <a:t>, +</a:t>
            </a:r>
            <a:r>
              <a:rPr lang="ru-RU" sz="24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7(863)2105006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hlinkClick r:id="rId4"/>
              </a:rPr>
              <a:t>gsnezhko@rcoi61.org.ru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854" y="2027469"/>
            <a:ext cx="5689664" cy="43101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err="1" smtClean="0">
                <a:latin typeface="Cambria" panose="02040503050406030204" pitchFamily="18" charset="0"/>
              </a:rPr>
              <a:t>Минобразование</a:t>
            </a:r>
            <a:r>
              <a:rPr lang="ru-RU" altLang="ru-RU" sz="2000" b="1" dirty="0" smtClean="0">
                <a:latin typeface="Cambria" panose="02040503050406030204" pitchFamily="18" charset="0"/>
              </a:rPr>
              <a:t> Ростовской области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smtClean="0">
                <a:latin typeface="Cambria" panose="02040503050406030204" pitchFamily="18" charset="0"/>
              </a:rPr>
              <a:t>web-</a:t>
            </a:r>
            <a:r>
              <a:rPr lang="ru-RU" altLang="ru-RU" sz="2000" dirty="0" smtClean="0">
                <a:latin typeface="Cambria" panose="02040503050406030204" pitchFamily="18" charset="0"/>
              </a:rPr>
              <a:t>сайт: </a:t>
            </a:r>
            <a:r>
              <a:rPr lang="en-US" altLang="ru-RU" sz="2000" dirty="0" smtClean="0">
                <a:latin typeface="Cambria" panose="02040503050406030204" pitchFamily="18" charset="0"/>
                <a:hlinkClick r:id="rId5"/>
              </a:rPr>
              <a:t>www.rostobr.ru</a:t>
            </a:r>
            <a:r>
              <a:rPr lang="ru-RU" altLang="ru-RU" sz="2000" dirty="0" smtClean="0">
                <a:latin typeface="Cambria" panose="02040503050406030204" pitchFamily="18" charset="0"/>
              </a:rPr>
              <a:t> 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20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20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latin typeface="Cambria" panose="02040503050406030204" pitchFamily="18" charset="0"/>
              </a:rPr>
              <a:t>Ростовский областной центр обработки информации в сфере образования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Cambria" panose="02040503050406030204" pitchFamily="18" charset="0"/>
              </a:rPr>
              <a:t>г. Ростов-на-Дону, пр. Ленина, 92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smtClean="0">
                <a:latin typeface="Cambria" panose="02040503050406030204" pitchFamily="18" charset="0"/>
              </a:rPr>
              <a:t>web-</a:t>
            </a:r>
            <a:r>
              <a:rPr lang="ru-RU" altLang="ru-RU" sz="2000" dirty="0" smtClean="0">
                <a:latin typeface="Cambria" panose="02040503050406030204" pitchFamily="18" charset="0"/>
              </a:rPr>
              <a:t>сайт: </a:t>
            </a:r>
            <a:r>
              <a:rPr lang="en-US" altLang="ru-RU" sz="2000" dirty="0" smtClean="0">
                <a:latin typeface="Cambria" panose="02040503050406030204" pitchFamily="18" charset="0"/>
                <a:hlinkClick r:id="rId6"/>
              </a:rPr>
              <a:t>www.rcoi61.ru</a:t>
            </a:r>
            <a:r>
              <a:rPr lang="ru-RU" altLang="ru-RU" sz="2000" dirty="0" smtClean="0">
                <a:latin typeface="Cambria" panose="02040503050406030204" pitchFamily="18" charset="0"/>
              </a:rPr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dirty="0" smtClean="0">
                <a:latin typeface="Cambria" panose="02040503050406030204" pitchFamily="18" charset="0"/>
              </a:rPr>
              <a:t>закрытая часть: </a:t>
            </a:r>
            <a:r>
              <a:rPr lang="en-US" altLang="ru-RU" sz="2000" dirty="0">
                <a:latin typeface="Cambria" panose="02040503050406030204" pitchFamily="18" charset="0"/>
                <a:hlinkClick r:id="rId7"/>
              </a:rPr>
              <a:t>http://lk.rcoi61.ru</a:t>
            </a:r>
            <a:r>
              <a:rPr lang="en-US" altLang="ru-RU" sz="2000" dirty="0" smtClean="0">
                <a:latin typeface="Cambria" panose="02040503050406030204" pitchFamily="18" charset="0"/>
                <a:hlinkClick r:id="rId7"/>
              </a:rPr>
              <a:t>/</a:t>
            </a:r>
            <a:r>
              <a:rPr lang="ru-RU" altLang="ru-RU" sz="2000" dirty="0" smtClean="0">
                <a:latin typeface="Cambria" panose="02040503050406030204" pitchFamily="18" charset="0"/>
              </a:rPr>
              <a:t> </a:t>
            </a:r>
            <a:r>
              <a:rPr lang="en-US" altLang="ru-RU" sz="2000" dirty="0" smtClean="0">
                <a:latin typeface="Cambria" panose="02040503050406030204" pitchFamily="18" charset="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smtClean="0">
                <a:latin typeface="Cambria" panose="02040503050406030204" pitchFamily="18" charset="0"/>
              </a:rPr>
              <a:t>e-mail: </a:t>
            </a:r>
            <a:r>
              <a:rPr lang="en-US" altLang="ru-RU" sz="2000" dirty="0" smtClean="0">
                <a:latin typeface="Cambria" panose="02040503050406030204" pitchFamily="18" charset="0"/>
                <a:hlinkClick r:id="rId8"/>
              </a:rPr>
              <a:t>rocoiso@rostobr.ru</a:t>
            </a:r>
            <a:r>
              <a:rPr lang="ru-RU" altLang="ru-RU" sz="2000" dirty="0" smtClean="0">
                <a:latin typeface="Cambria" panose="02040503050406030204" pitchFamily="18" charset="0"/>
              </a:rPr>
              <a:t> 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>
                <a:latin typeface="Cambria" panose="02040503050406030204" pitchFamily="18" charset="0"/>
              </a:rPr>
              <a:t>Режим работы: 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>
                <a:latin typeface="Cambria" panose="02040503050406030204" pitchFamily="18" charset="0"/>
              </a:rPr>
              <a:t>понедельник-четверг: 9.00-18.00;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>
                <a:latin typeface="Cambria" panose="02040503050406030204" pitchFamily="18" charset="0"/>
              </a:rPr>
              <a:t>пятница: 9.00-17.00; 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>
                <a:latin typeface="Cambria" panose="02040503050406030204" pitchFamily="18" charset="0"/>
              </a:rPr>
              <a:t>перерыв: 13.00-14.00. 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35882" y="1205220"/>
            <a:ext cx="11456209" cy="70643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alt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  <a:cs typeface="+mn-cs"/>
              </a:rPr>
              <a:t>КОНТАКТНЫЕ ДАННЫЕ</a:t>
            </a:r>
          </a:p>
        </p:txBody>
      </p:sp>
    </p:spTree>
    <p:extLst>
      <p:ext uri="{BB962C8B-B14F-4D97-AF65-F5344CB8AC3E}">
        <p14:creationId xmlns:p14="http://schemas.microsoft.com/office/powerpoint/2010/main" val="3042612138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1287624" y="2845836"/>
            <a:ext cx="10114384" cy="625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902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8560512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2158" y="1670505"/>
            <a:ext cx="10996636" cy="786945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 рамках информационно-технологического сопровождения муниципального этапа всероссийской олимпиады школьников</a:t>
            </a:r>
            <a:endParaRPr lang="ru-RU" sz="2400" b="1" dirty="0" smtClean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58" y="2457450"/>
            <a:ext cx="6718550" cy="354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290708" y="2457450"/>
            <a:ext cx="427808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None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взаимодействие ГБУ РО «РОЦОИСО» и ответственных координаторов муниципальных образований области осуществляется при помощи закрытого портала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indent="0" algn="ctr"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lk.rcoi61.ru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172" y="1156062"/>
            <a:ext cx="10515600" cy="822961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ГБУ РО «РОЦОИСО» обеспечивает:</a:t>
            </a:r>
            <a:endParaRPr lang="ru-RU" sz="4000" dirty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8808" y="1918607"/>
            <a:ext cx="10515600" cy="42454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1. Размещение на портале: </a:t>
            </a:r>
          </a:p>
          <a:p>
            <a:pPr algn="just">
              <a:lnSpc>
                <a:spcPct val="60000"/>
              </a:lnSpc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комплектов олимпиадных заданий, ключей, критериев оценивания согласно графику;</a:t>
            </a:r>
          </a:p>
          <a:p>
            <a:pPr algn="just">
              <a:lnSpc>
                <a:spcPct val="60000"/>
              </a:lnSpc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методических рекомендаций;</a:t>
            </a:r>
          </a:p>
          <a:p>
            <a:pPr algn="just">
              <a:lnSpc>
                <a:spcPct val="60000"/>
              </a:lnSpc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образцов форм для заполнения;</a:t>
            </a:r>
          </a:p>
          <a:p>
            <a:pPr algn="just">
              <a:lnSpc>
                <a:spcPct val="60000"/>
              </a:lnSpc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инструкций, графиков подачи информации и прочей необходимой документации.</a:t>
            </a:r>
          </a:p>
          <a:p>
            <a:pPr algn="just">
              <a:buNone/>
            </a:pP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2. Сбор и обработку информации, размещенной ответственными координаторами МО в личных кабинетах.</a:t>
            </a:r>
          </a:p>
          <a:p>
            <a:pPr algn="just">
              <a:buNone/>
            </a:pPr>
            <a:r>
              <a:rPr lang="ru-RU" sz="26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3. Информационную поддержку по вопросам проведения олимпиады, заполнения форм, работы закрытого портала.</a:t>
            </a:r>
          </a:p>
          <a:p>
            <a:pPr>
              <a:buNone/>
            </a:pPr>
            <a:endParaRPr lang="ru-RU" dirty="0" smtClean="0">
              <a:latin typeface="Cambria" pitchFamily="18" charset="0"/>
            </a:endParaRPr>
          </a:p>
          <a:p>
            <a:pPr>
              <a:buNone/>
            </a:pP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97329"/>
            <a:ext cx="10515600" cy="822961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Ответственные координаторы МО осуществляют:</a:t>
            </a:r>
            <a:endParaRPr lang="ru-RU" sz="3400" dirty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1262" y="2426516"/>
            <a:ext cx="10515600" cy="303375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1. Загрузку форм отчетности в личный кабинет согласно графику.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2. Мониторинг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обновлений на портале.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3. Взаимодействие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с ГБУ РО «РОЦОИСО» по вопросам проведения олимпиады, заполнения форм, работы закрытого портала.</a:t>
            </a:r>
          </a:p>
          <a:p>
            <a:pPr>
              <a:buNone/>
            </a:pP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639" y="1684143"/>
            <a:ext cx="113076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По итогам мониторинга проведения муниципального этапа всероссийской олимпиады школьников в 2016-2017 учебном году остаются актуальными следующие «проблемные зоны»:</a:t>
            </a:r>
          </a:p>
          <a:p>
            <a:endParaRPr lang="ru-RU" sz="2800" dirty="0" smtClean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Объективность оценивания олимпиадных работ (зафиксированы случаи несоблюдения шкалы оценивания, завышения баллов)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Соблюдение графика подачи информации в ГБУ РО «РОЦОИСО»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Обеспечение оперативного взаимодействия ответственных координаторов МО с сотрудниками ГБУ РО «РОЦОИСО»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311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19259" y="2387108"/>
            <a:ext cx="10515600" cy="132556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Особенности работы с закрытой частью портала </a:t>
            </a:r>
            <a:r>
              <a:rPr lang="en-US" sz="3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lk.rcoi61.ru</a:t>
            </a:r>
          </a:p>
          <a:p>
            <a:pPr algn="ctr"/>
            <a:r>
              <a:rPr lang="ru-RU" sz="3400" dirty="0" smtClean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Требования к заполнению форм отчетности.</a:t>
            </a:r>
            <a:endParaRPr lang="ru-RU" sz="3400" dirty="0">
              <a:solidFill>
                <a:schemeClr val="bg2">
                  <a:lumMod val="25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43144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12775" y="1307361"/>
            <a:ext cx="8280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Формы отчетности муниципального этапа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ВсОШ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854535"/>
              </p:ext>
            </p:extLst>
          </p:nvPr>
        </p:nvGraphicFramePr>
        <p:xfrm>
          <a:off x="838199" y="1955180"/>
          <a:ext cx="10689771" cy="4092227"/>
        </p:xfrm>
        <a:graphic>
          <a:graphicData uri="http://schemas.openxmlformats.org/drawingml/2006/table">
            <a:tbl>
              <a:tblPr/>
              <a:tblGrid>
                <a:gridCol w="841835"/>
                <a:gridCol w="2320181"/>
                <a:gridCol w="1283286"/>
                <a:gridCol w="6244469"/>
              </a:tblGrid>
              <a:tr h="2045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Форма №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Содержание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Срок подачи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Формат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Количественные данные по школьному и муниципальному этапам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до 08.12.2017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заполняется в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Microsoft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Excel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сдается в государственное бюджетное учреждение Ростовской области «Ростовский областной центр обработки информации в сфере образования» в электронном виде и на бумажном носителе с «живыми» подписями и «мокрой» печатью.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Протокол заседания жюри о присуждении призовых мест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до 08.12.2017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заполняется в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Microsoft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Word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сдается в государственное бюджетное учреждение Ростовской области «Ростовский областной центр обработки информации в сфере образования» на бумажном носителе с «живыми» подписями и «мокрой»  печатью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27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Список участников муниципального этапа всероссийской олимпиады школьников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по графику согласно приказу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минобразования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заполняется в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Microsoft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Excel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сдается в государственное бюджетное учреждение Ростовской области «Ростовский областной центр обработки информации в сфере образования» в электронном виде.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4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Информация об учителях – наставниках, подготовивших победителей и призеров 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до 08.12.2017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заполняется в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Microsoft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Word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сдается в государственное бюджетное учреждение Ростовской области «Ростовский областной центр обработки информации в сфере образования» в электронном виде.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Количественные данные по школьному этапу (4 класс)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до 08.12.2017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заполняется в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Microsoft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Excel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, сдается в государственное бюджетное учреждение Ростовской области «Ростовский областной центр обработки информации в сфере образования» в электронном виде.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34617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199" y="1679551"/>
            <a:ext cx="107739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Изменения по формам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отчетности муниципального этапа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ВсОШ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237263"/>
              </p:ext>
            </p:extLst>
          </p:nvPr>
        </p:nvGraphicFramePr>
        <p:xfrm>
          <a:off x="1191989" y="2472545"/>
          <a:ext cx="9922329" cy="3392095"/>
        </p:xfrm>
        <a:graphic>
          <a:graphicData uri="http://schemas.openxmlformats.org/drawingml/2006/table">
            <a:tbl>
              <a:tblPr/>
              <a:tblGrid>
                <a:gridCol w="1597777"/>
                <a:gridCol w="4168931"/>
                <a:gridCol w="4155621"/>
              </a:tblGrid>
              <a:tr h="2045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Форма №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Содержание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Изменения по сравнению с 2016/17 учебным годом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2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1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Количественные данные по школьному и муниципальному этапам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Без изменений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3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2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Протокол заседания жюри о присуждении призовых мест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Без изменений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4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3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Список участников муниципального этапа всероссийской олимпиады школьников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Добавлен столбец «Пол»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4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Информация об учителях – наставниках, подготовивших победителей и призеров 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Без изменений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5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Количественные данные по школьному этапу (4 класс)</a:t>
                      </a: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 Новая форма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/>
                      </a:endParaRPr>
                    </a:p>
                  </a:txBody>
                  <a:tcPr marL="7576" marR="7576" marT="75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10031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3956" y="1397702"/>
            <a:ext cx="1009703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При заполнении форм отчетности и работе с закрытым порталом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lk.rcoi61.ru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следует обратить </a:t>
            </a:r>
            <a:r>
              <a:rPr lang="ru-RU" sz="2800" u="sng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внимание на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: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</a:endParaRPr>
          </a:p>
          <a:p>
            <a:pPr algn="just"/>
            <a:endParaRPr lang="ru-RU" sz="2800" dirty="0" smtClean="0">
              <a:latin typeface="Cambria" panose="02040503050406030204" pitchFamily="18" charset="0"/>
            </a:endParaRPr>
          </a:p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-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формат файлов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. В электронном виде загружаются на портал – форма 1 (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Microsoft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Excel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), форма 3 (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Microsoft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Excel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), форма 4 (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Microsoft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Word)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,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форма 5 (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Microsoft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Excel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). На бумажных носителях поступает в ГБУ РО «РОЦОИСО» – форма 1 и форма 2 с «живыми» подписями и «мокрой» печатью.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</a:rPr>
              <a:t>Иные форматы и способы передачи файлов – недопустимы.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0076628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790</TotalTime>
  <Words>1133</Words>
  <Application>Microsoft Office PowerPoint</Application>
  <PresentationFormat>Произвольный</PresentationFormat>
  <Paragraphs>130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Тема1</vt:lpstr>
      <vt:lpstr>Презентация PowerPoint</vt:lpstr>
      <vt:lpstr>Презентация PowerPoint</vt:lpstr>
      <vt:lpstr>ГБУ РО «РОЦОИСО» обеспечивает:</vt:lpstr>
      <vt:lpstr>Ответственные координаторы МО осуществляют: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Snezhko</dc:creator>
  <cp:lastModifiedBy>Пользователь Windows</cp:lastModifiedBy>
  <cp:revision>73</cp:revision>
  <cp:lastPrinted>2015-10-30T07:05:36Z</cp:lastPrinted>
  <dcterms:created xsi:type="dcterms:W3CDTF">2014-10-23T19:43:19Z</dcterms:created>
  <dcterms:modified xsi:type="dcterms:W3CDTF">2017-10-25T08:46:42Z</dcterms:modified>
</cp:coreProperties>
</file>