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9" r:id="rId2"/>
    <p:sldId id="357" r:id="rId3"/>
    <p:sldId id="358" r:id="rId4"/>
    <p:sldId id="359" r:id="rId5"/>
    <p:sldId id="360" r:id="rId6"/>
    <p:sldId id="361" r:id="rId7"/>
    <p:sldId id="391" r:id="rId8"/>
    <p:sldId id="393" r:id="rId9"/>
    <p:sldId id="395" r:id="rId10"/>
    <p:sldId id="396" r:id="rId11"/>
    <p:sldId id="397" r:id="rId12"/>
    <p:sldId id="398" r:id="rId13"/>
    <p:sldId id="383" r:id="rId14"/>
    <p:sldId id="384" r:id="rId15"/>
    <p:sldId id="386" r:id="rId16"/>
    <p:sldId id="387" r:id="rId17"/>
    <p:sldId id="363" r:id="rId18"/>
    <p:sldId id="385" r:id="rId19"/>
    <p:sldId id="390" r:id="rId20"/>
    <p:sldId id="364" r:id="rId21"/>
    <p:sldId id="354" r:id="rId22"/>
    <p:sldId id="317" r:id="rId23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>
        <p:scale>
          <a:sx n="119" d="100"/>
          <a:sy n="119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2016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40126235465116278"/>
          <c:y val="4.850163796890293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66D-466A-A17D-AD2F4DD66F1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6D-466A-A17D-AD2F4DD66F15}"/>
              </c:ext>
            </c:extLst>
          </c:dPt>
          <c:dLbls>
            <c:dLbl>
              <c:idx val="0"/>
              <c:layout>
                <c:manualLayout>
                  <c:x val="4.8297480620155042E-2"/>
                  <c:y val="0.1880957508110425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Calibri" pitchFamily="34" charset="0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3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%</a:t>
                    </a:r>
                    <a:endParaRPr lang="en-US" sz="1600" dirty="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6D-466A-A17D-AD2F4DD66F1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6D-466A-A17D-AD2F4DD66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6D-466A-A17D-AD2F4DD66F1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2017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39829569128787878"/>
          <c:y val="4.850163796890293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8AC-45C7-9763-7CD872600A8E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AC-45C7-9763-7CD872600A8E}"/>
              </c:ext>
            </c:extLst>
          </c:dPt>
          <c:dLbls>
            <c:dLbl>
              <c:idx val="0"/>
              <c:layout>
                <c:manualLayout>
                  <c:x val="-0.23095833333333349"/>
                  <c:y val="-6.197748861237639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+mn-lt"/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  <a:latin typeface="+mn-lt"/>
                      </a:rPr>
                      <a:t>5</a:t>
                    </a:r>
                    <a:r>
                      <a:rPr lang="en-US" b="1"/>
                      <a:t>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C-45C7-9763-7CD872600A8E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C-45C7-9763-7CD872600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AC-45C7-9763-7CD872600A8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2018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37022817460317481"/>
          <c:y val="4.850155538273525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0EA-4C69-9FA2-2421F437CCB9}"/>
              </c:ext>
            </c:extLst>
          </c:dPt>
          <c:dLbls>
            <c:dLbl>
              <c:idx val="0"/>
              <c:layout>
                <c:manualLayout>
                  <c:x val="1.1226934523809582E-2"/>
                  <c:y val="-0.3880055525075728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z="1600"/>
                      <a:t>00%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EA-4C69-9FA2-2421F437CCB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A-4C69-9FA2-2421F437C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EA-4C69-9FA2-2421F437CC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25254-1E6A-426B-BA18-AC941F36CD77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73AE3-C4E4-4172-9BBD-211BAA025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14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4788" y="806450"/>
            <a:ext cx="7143751" cy="4019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4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4788" y="806450"/>
            <a:ext cx="7143751" cy="4019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7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5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6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10.11.2017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867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330407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57984" cy="485313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3856" indent="0">
              <a:buNone/>
              <a:defRPr/>
            </a:lvl2pPr>
            <a:lvl3pPr marL="1087714" indent="0">
              <a:buNone/>
              <a:defRPr/>
            </a:lvl3pPr>
            <a:lvl4pPr marL="1631569" indent="0">
              <a:buNone/>
              <a:defRPr/>
            </a:lvl4pPr>
            <a:lvl5pPr marL="2175426" indent="0">
              <a:buNone/>
              <a:defRPr/>
            </a:lvl5pPr>
          </a:lstStyle>
          <a:p>
            <a:pPr lvl="0"/>
            <a:r>
              <a:rPr lang="en-US" dirty="0" smtClean="0"/>
              <a:t>Slide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256" y="6456516"/>
            <a:ext cx="2216382" cy="365125"/>
          </a:xfrm>
          <a:prstGeom prst="rect">
            <a:avLst/>
          </a:prstGeom>
        </p:spPr>
        <p:txBody>
          <a:bodyPr vert="horz" lIns="0" tIns="54401" rIns="0" bIns="54401" rtlCol="0" anchor="t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272572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058" y="1693586"/>
            <a:ext cx="105840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Об особенностях технологии печати полного комплекта ЭМ и сканировании в 2018 году</a:t>
            </a:r>
            <a:endParaRPr lang="ru-RU" sz="44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59" y="4180315"/>
            <a:ext cx="10584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</a:rPr>
              <a:t>Снежко Галина </a:t>
            </a:r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Евгеньевна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директор 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ГБУ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РО «Ростовский областной центр </a:t>
            </a:r>
            <a:endParaRPr lang="ru-RU" i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обработки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информации в сфере образования»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85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88" y="770022"/>
            <a:ext cx="10411327" cy="657726"/>
          </a:xfrm>
        </p:spPr>
        <p:txBody>
          <a:bodyPr>
            <a:normAutofit fontScale="90000"/>
          </a:bodyPr>
          <a:lstStyle/>
          <a:p>
            <a:r>
              <a:rPr lang="ru-RU" sz="2857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Порядок подготовки и проведения экзамена в </a:t>
            </a: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ППЭ</a:t>
            </a:r>
            <a:b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(печать полного комплекта)</a:t>
            </a:r>
            <a:endParaRPr lang="ru-RU" sz="2857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1196" y="1107046"/>
            <a:ext cx="3713604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Аудитории ППЭ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927" y="1998890"/>
            <a:ext cx="11446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</a:rPr>
              <a:t>6. Завершение экзамена в аудитории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Технический специалист - печать протокола со Станции печати + журнал печати на </a:t>
            </a:r>
            <a:r>
              <a:rPr lang="ru-RU" sz="2400" dirty="0" err="1">
                <a:solidFill>
                  <a:srgbClr val="000099"/>
                </a:solidFill>
              </a:rPr>
              <a:t>флеш</a:t>
            </a:r>
            <a:r>
              <a:rPr lang="ru-RU" sz="2400" dirty="0">
                <a:solidFill>
                  <a:srgbClr val="000099"/>
                </a:solidFill>
              </a:rPr>
              <a:t>-носитель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Упаковка ЭМ: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схема 1 –  организатор не сортирует ЭМ по типам бланков,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складывает все бланки в один ВДП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Важно!  ДБО за соответствующим Бланком ответов № 2 лист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схема </a:t>
            </a:r>
            <a:r>
              <a:rPr lang="ru-RU" sz="2400" dirty="0">
                <a:solidFill>
                  <a:srgbClr val="000099"/>
                </a:solidFill>
              </a:rPr>
              <a:t>2 –  организатор сортирует ЭМ по типам бланков, складывает каждый тип бланков в отдельный ВДП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48" y="541521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srgbClr val="FF0000"/>
                </a:solidFill>
              </a:rPr>
              <a:t>1 ВДП – все бланки ответов; 1 ВДП – </a:t>
            </a:r>
            <a:r>
              <a:rPr lang="ru-RU" sz="2400" b="1" dirty="0">
                <a:solidFill>
                  <a:srgbClr val="FF0000"/>
                </a:solidFill>
              </a:rPr>
              <a:t>КИМ + контрольные листы</a:t>
            </a:r>
            <a:r>
              <a:rPr lang="ru-RU" sz="2400" dirty="0">
                <a:solidFill>
                  <a:srgbClr val="FF0000"/>
                </a:solidFill>
              </a:rPr>
              <a:t>; 1 ВДП – испорченный ЭМ; конверт – черновики; сейф-пакет – диск</a:t>
            </a:r>
          </a:p>
        </p:txBody>
      </p:sp>
    </p:spTree>
    <p:extLst>
      <p:ext uri="{BB962C8B-B14F-4D97-AF65-F5344CB8AC3E}">
        <p14:creationId xmlns:p14="http://schemas.microsoft.com/office/powerpoint/2010/main" val="292912437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88" y="770022"/>
            <a:ext cx="10411327" cy="657726"/>
          </a:xfrm>
        </p:spPr>
        <p:txBody>
          <a:bodyPr>
            <a:normAutofit fontScale="90000"/>
          </a:bodyPr>
          <a:lstStyle/>
          <a:p>
            <a:r>
              <a:rPr lang="ru-RU" sz="2857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Порядок подготовки и проведения экзамена в </a:t>
            </a: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ППЭ</a:t>
            </a:r>
            <a:b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(печать полного комплекта)</a:t>
            </a:r>
            <a:endParaRPr lang="ru-RU" sz="2857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1196" y="1107046"/>
            <a:ext cx="3713604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Штаб</a:t>
            </a:r>
            <a:r>
              <a:rPr lang="ru-RU" sz="3200" b="1" dirty="0" smtClean="0"/>
              <a:t> ППЭ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927" y="1998890"/>
            <a:ext cx="114460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7. Приемка</a:t>
            </a:r>
          </a:p>
          <a:p>
            <a:r>
              <a:rPr lang="ru-RU" sz="2400" dirty="0">
                <a:solidFill>
                  <a:srgbClr val="000099"/>
                </a:solidFill>
              </a:rPr>
              <a:t>Руководитель ППЭ от организаторов в аудитории (учет дисков!)</a:t>
            </a:r>
          </a:p>
          <a:p>
            <a:endParaRPr lang="ru-RU" sz="2400" dirty="0">
              <a:solidFill>
                <a:srgbClr val="000099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Член ГЭК упаковывает ЭМ в сейф-пакеты: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</a:rPr>
              <a:t>Сейф-пакет ВДП с КИМ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</a:rPr>
              <a:t>Сейф-пакет с использованными дисками + ВДП с испорченными ЭМ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</a:rPr>
              <a:t>Сейф-пакет с неиспользованными дисками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</a:rPr>
              <a:t>Сейф-пакет ВДП с бланками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927" y="5391835"/>
            <a:ext cx="1130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</a:rPr>
              <a:t>при использовании технологии сканирования в ППЭ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бланки </a:t>
            </a:r>
            <a:r>
              <a:rPr lang="ru-RU" sz="2400" b="1" dirty="0">
                <a:solidFill>
                  <a:srgbClr val="FF0000"/>
                </a:solidFill>
              </a:rPr>
              <a:t>после сканирования упаковываются в новый ВДП, затем в сейф-пакет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5893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99"/>
                </a:solidFill>
              </a:rPr>
              <a:t>Учет отсканированного материала по аудиториям ППЭ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99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99"/>
                </a:solidFill>
              </a:rPr>
              <a:t>Хранение материалов в ППЭ и доставка в РЦОИ в сроки, установленные </a:t>
            </a:r>
            <a:r>
              <a:rPr lang="ru-RU" sz="3200" dirty="0" smtClean="0">
                <a:solidFill>
                  <a:srgbClr val="000099"/>
                </a:solidFill>
              </a:rPr>
              <a:t>ОИВ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3200" dirty="0">
              <a:solidFill>
                <a:srgbClr val="000099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99"/>
                </a:solidFill>
              </a:rPr>
              <a:t>Доставка в РЦОИ (сейф-пакет с КИМ)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99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99"/>
                </a:solidFill>
              </a:rPr>
              <a:t>Учет и передача на хранение ДБО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18863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4271" y="615489"/>
            <a:ext cx="84963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индивидуального комплекта ЕГЭ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203429"/>
            <a:ext cx="2038419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74" y="1212335"/>
            <a:ext cx="2038419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17" y="1207271"/>
            <a:ext cx="2038419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14" y="1208762"/>
            <a:ext cx="2038419" cy="28800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1030" y="4125729"/>
            <a:ext cx="41201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Черно-белые бланки: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ответов № 2 лист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Контрольный лист</a:t>
            </a:r>
          </a:p>
        </p:txBody>
      </p:sp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02" y="3598361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6432" y="3922179"/>
            <a:ext cx="2264416" cy="302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8954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7850" y="981076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состава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ИК ЕГЭ-2018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37"/>
          <a:stretch/>
        </p:blipFill>
        <p:spPr>
          <a:xfrm>
            <a:off x="3700219" y="3993299"/>
            <a:ext cx="7428225" cy="21161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0"/>
          <a:stretch/>
        </p:blipFill>
        <p:spPr>
          <a:xfrm>
            <a:off x="3680508" y="1595318"/>
            <a:ext cx="7447936" cy="211614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8818563" y="4332096"/>
            <a:ext cx="118600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798852" y="2004004"/>
            <a:ext cx="118600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24768" y="3495335"/>
            <a:ext cx="2246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ЕГЭ – 2018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7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65" y="649481"/>
            <a:ext cx="10515600" cy="818599"/>
          </a:xfrm>
        </p:spPr>
        <p:txBody>
          <a:bodyPr/>
          <a:lstStyle/>
          <a:p>
            <a:pPr marL="342797" indent="-342797" algn="ctr"/>
            <a:r>
              <a:rPr lang="ru-RU" dirty="0"/>
              <a:t>Ведомость учета времени </a:t>
            </a:r>
            <a:r>
              <a:rPr lang="ru-RU" dirty="0" smtClean="0"/>
              <a:t>отсутствия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97" indent="-3427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" y="1468080"/>
            <a:ext cx="11867167" cy="5273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8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45" y="988123"/>
            <a:ext cx="10515600" cy="1325563"/>
          </a:xfrm>
        </p:spPr>
        <p:txBody>
          <a:bodyPr/>
          <a:lstStyle/>
          <a:p>
            <a:pPr marL="342797" indent="-342797" algn="ctr"/>
            <a:r>
              <a:rPr lang="ru-RU" dirty="0">
                <a:latin typeface="+mn-lt"/>
              </a:rPr>
              <a:t>Ведомость учета времени </a:t>
            </a:r>
            <a:r>
              <a:rPr lang="ru-RU" dirty="0" smtClean="0">
                <a:latin typeface="+mn-lt"/>
              </a:rPr>
              <a:t>отсутствия (проект)</a:t>
            </a:r>
            <a:endParaRPr lang="ru-R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53" y="2313686"/>
            <a:ext cx="10957984" cy="3303395"/>
          </a:xfrm>
        </p:spPr>
        <p:txBody>
          <a:bodyPr/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Машиночитаемая форма.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Ключевые поля (ППЭ, Аудитория, предмет, дата) заполняются автоматически.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Одна или несколько страниц на аудиторию.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ФИО прописью не распознается.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Обрабатываются номер бланка регистрации и время входа/выхода.</a:t>
            </a:r>
          </a:p>
        </p:txBody>
      </p:sp>
    </p:spTree>
    <p:extLst>
      <p:ext uri="{BB962C8B-B14F-4D97-AF65-F5344CB8AC3E}">
        <p14:creationId xmlns:p14="http://schemas.microsoft.com/office/powerpoint/2010/main" val="961463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56883"/>
              </p:ext>
            </p:extLst>
          </p:nvPr>
        </p:nvGraphicFramePr>
        <p:xfrm>
          <a:off x="335360" y="2493024"/>
          <a:ext cx="11531743" cy="975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31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 </a:t>
                      </a:r>
                      <a:r>
                        <a:rPr lang="ru-RU" sz="2400" dirty="0" smtClean="0"/>
                        <a:t>Конфликтные</a:t>
                      </a:r>
                      <a:r>
                        <a:rPr lang="ru-RU" sz="2400" baseline="0" dirty="0" smtClean="0"/>
                        <a:t> комиссии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Работа с КИМ и бланками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386008"/>
              </p:ext>
            </p:extLst>
          </p:nvPr>
        </p:nvGraphicFramePr>
        <p:xfrm>
          <a:off x="335360" y="3552955"/>
          <a:ext cx="11531743" cy="1950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31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 </a:t>
                      </a:r>
                      <a:r>
                        <a:rPr lang="ru-RU" sz="2400" dirty="0" smtClean="0"/>
                        <a:t>РЦОИ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Заказ ЭМ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Учет ЭМ</a:t>
                      </a:r>
                      <a:endParaRPr lang="ru-RU" sz="24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Комплект руководителя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84999"/>
              </p:ext>
            </p:extLst>
          </p:nvPr>
        </p:nvGraphicFramePr>
        <p:xfrm>
          <a:off x="335359" y="1433093"/>
          <a:ext cx="11531743" cy="9753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31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76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IV</a:t>
                      </a:r>
                      <a:r>
                        <a:rPr lang="ru-RU" sz="2400" dirty="0" smtClean="0"/>
                        <a:t> Предметные комиссии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Протокол на 20 критериев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368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526" y="365125"/>
            <a:ext cx="9997273" cy="1325563"/>
          </a:xfrm>
        </p:spPr>
        <p:txBody>
          <a:bodyPr/>
          <a:lstStyle/>
          <a:p>
            <a:pPr marL="342797" indent="-342797"/>
            <a:r>
              <a:rPr lang="ru-RU" dirty="0" smtClean="0">
                <a:latin typeface="+mn-lt"/>
              </a:rPr>
              <a:t>Протокол проверки </a:t>
            </a:r>
            <a:r>
              <a:rPr lang="ru-RU" dirty="0">
                <a:latin typeface="+mn-lt"/>
              </a:rPr>
              <a:t>развернутых </a:t>
            </a:r>
            <a:r>
              <a:rPr lang="ru-RU" dirty="0" smtClean="0">
                <a:latin typeface="+mn-lt"/>
              </a:rPr>
              <a:t>ответов</a:t>
            </a:r>
            <a:endParaRPr lang="ru-R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20 именованных критериев – номер задания и название критерия.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Альбомная ориентация страницы - только 10  строк в протоколе.</a:t>
            </a:r>
            <a:endParaRPr lang="ru-RU" dirty="0"/>
          </a:p>
          <a:p>
            <a:pPr marL="342797" indent="-3427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4" y="2709108"/>
            <a:ext cx="11236574" cy="4827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29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430867" y="1016670"/>
            <a:ext cx="917196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mtClean="0">
                <a:latin typeface="+mn-lt"/>
              </a:rPr>
              <a:t>Упаковка ЭМ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4" descr="C:\Users\VEvdokimov\Desktop\ПРЕЗЕНТАЦИИ\Картинки\Диски ЭМ\Сейф пакет лиц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957" y="2960886"/>
            <a:ext cx="2005620" cy="3356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860970" y="2216805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Диск с ЭМ</a:t>
            </a:r>
            <a:endParaRPr lang="ru-RU" dirty="0"/>
          </a:p>
        </p:txBody>
      </p:sp>
      <p:cxnSp>
        <p:nvCxnSpPr>
          <p:cNvPr id="7" name="Соединительная линия уступом 6"/>
          <p:cNvCxnSpPr>
            <a:stCxn id="6" idx="2"/>
          </p:cNvCxnSpPr>
          <p:nvPr/>
        </p:nvCxnSpPr>
        <p:spPr>
          <a:xfrm rot="5400000">
            <a:off x="3659398" y="1995621"/>
            <a:ext cx="206732" cy="1387764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06085" y="3680966"/>
            <a:ext cx="1303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Сейф-пакет</a:t>
            </a:r>
            <a:endParaRPr lang="ru-RU" dirty="0"/>
          </a:p>
        </p:txBody>
      </p:sp>
      <p:cxnSp>
        <p:nvCxnSpPr>
          <p:cNvPr id="9" name="Соединительная линия уступом 14"/>
          <p:cNvCxnSpPr>
            <a:stCxn id="8" idx="2"/>
            <a:endCxn id="5" idx="3"/>
          </p:cNvCxnSpPr>
          <p:nvPr/>
        </p:nvCxnSpPr>
        <p:spPr>
          <a:xfrm rot="5400000">
            <a:off x="3885620" y="3967256"/>
            <a:ext cx="589012" cy="755097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VEvdokimov\Desktop\ПРЕЗЕНТАЦИИ\Картинки\Диски ЭМ\Диск ты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924" y="2574904"/>
            <a:ext cx="1514595" cy="15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598187" y="15538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Федеральный уровень</a:t>
            </a:r>
          </a:p>
          <a:p>
            <a:pPr algn="ctr"/>
            <a:r>
              <a:rPr lang="ru-RU" dirty="0" smtClean="0"/>
              <a:t>Упаковка диска</a:t>
            </a:r>
            <a:endParaRPr lang="ru-RU" dirty="0"/>
          </a:p>
        </p:txBody>
      </p:sp>
      <p:pic>
        <p:nvPicPr>
          <p:cNvPr id="12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764" y="2559407"/>
            <a:ext cx="2517635" cy="3758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3" descr="C:\Users\VEvdokimov\Desktop\Сейф-пакет 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589" y="2273127"/>
            <a:ext cx="2490198" cy="3753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175871" y="15538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Региональный уровень</a:t>
            </a:r>
            <a:endParaRPr lang="ru-RU" dirty="0"/>
          </a:p>
          <a:p>
            <a:pPr algn="ctr"/>
            <a:r>
              <a:rPr lang="ru-RU" dirty="0" smtClean="0"/>
              <a:t>Упаковка на ППЭ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46245" y="5337150"/>
            <a:ext cx="1277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Большой </a:t>
            </a:r>
          </a:p>
          <a:p>
            <a:pPr algn="ctr"/>
            <a:r>
              <a:rPr lang="ru-RU" dirty="0" smtClean="0"/>
              <a:t>сейф-пакет</a:t>
            </a:r>
            <a:endParaRPr lang="ru-RU" dirty="0"/>
          </a:p>
        </p:txBody>
      </p:sp>
      <p:cxnSp>
        <p:nvCxnSpPr>
          <p:cNvPr id="16" name="Соединительная линия уступом 14"/>
          <p:cNvCxnSpPr>
            <a:stCxn id="15" idx="0"/>
            <a:endCxn id="13" idx="1"/>
          </p:cNvCxnSpPr>
          <p:nvPr/>
        </p:nvCxnSpPr>
        <p:spPr>
          <a:xfrm rot="5400000" flipH="1" flipV="1">
            <a:off x="5948612" y="4186174"/>
            <a:ext cx="1187375" cy="1114579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3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2863" y="1286040"/>
            <a:ext cx="1372492" cy="75187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143" dirty="0">
                <a:solidFill>
                  <a:prstClr val="black"/>
                </a:solidFill>
              </a:rPr>
              <a:t>                   </a:t>
            </a:r>
          </a:p>
          <a:p>
            <a:endParaRPr lang="ru-RU" sz="2143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9109" y="674312"/>
            <a:ext cx="9042759" cy="5221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1578" tIns="40818" rIns="81578" bIns="408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57" b="1" dirty="0">
                <a:solidFill>
                  <a:srgbClr val="000099"/>
                </a:solidFill>
              </a:rPr>
              <a:t>Методические рекомендации </a:t>
            </a:r>
            <a:endParaRPr lang="ru-RU" sz="2857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8776" y="2228936"/>
            <a:ext cx="6764841" cy="60003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Направлены в ОИВ письмом РОН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C00000"/>
                </a:solidFill>
              </a:rPr>
              <a:t>от 12.10.2017 № 10-718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38776" y="1371741"/>
            <a:ext cx="6764841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43" b="1" dirty="0"/>
              <a:t>по итоговому сочинению (изложению) </a:t>
            </a:r>
          </a:p>
          <a:p>
            <a:pPr algn="ctr"/>
            <a:r>
              <a:rPr lang="ru-RU" sz="2143" b="1" dirty="0"/>
              <a:t>в 2017/18 учебном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2" y="1359492"/>
            <a:ext cx="3488035" cy="501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38776" y="2914692"/>
            <a:ext cx="6764841" cy="5124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МР размещены на портале ЕГЭ</a:t>
            </a:r>
            <a:r>
              <a:rPr lang="ru-RU" sz="1905" b="1" dirty="0">
                <a:solidFill>
                  <a:srgbClr val="C00000"/>
                </a:solidFill>
              </a:rPr>
              <a:t> http://www.ege.edu.ru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38776" y="5743415"/>
            <a:ext cx="6807096" cy="60003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Дата выхода новых редакций МР и направление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их в регионы –</a:t>
            </a:r>
            <a:r>
              <a:rPr lang="ru-RU" sz="1905" b="1" dirty="0">
                <a:solidFill>
                  <a:srgbClr val="000099"/>
                </a:solidFill>
              </a:rPr>
              <a:t>декабрь 2017 года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38776" y="3514719"/>
            <a:ext cx="6764841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43" b="1" dirty="0"/>
              <a:t>по проведению ГИА-9 и ГИА-11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38776" y="4286194"/>
            <a:ext cx="6764841" cy="68575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 smtClean="0">
                <a:solidFill>
                  <a:srgbClr val="000099"/>
                </a:solidFill>
              </a:rPr>
              <a:t>Направлены </a:t>
            </a:r>
            <a:r>
              <a:rPr lang="ru-RU" sz="1905" b="1" dirty="0" smtClean="0">
                <a:solidFill>
                  <a:srgbClr val="000099"/>
                </a:solidFill>
              </a:rPr>
              <a:t>3 ноября </a:t>
            </a:r>
            <a:r>
              <a:rPr lang="ru-RU" sz="1905" b="1" dirty="0">
                <a:solidFill>
                  <a:srgbClr val="000099"/>
                </a:solidFill>
              </a:rPr>
              <a:t>2017 года </a:t>
            </a:r>
            <a:r>
              <a:rPr lang="ru-RU" sz="1905" dirty="0" smtClean="0">
                <a:solidFill>
                  <a:srgbClr val="000099"/>
                </a:solidFill>
              </a:rPr>
              <a:t>проекты </a:t>
            </a:r>
            <a:endParaRPr lang="ru-RU" sz="1905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новых редакций МР в адрес регионов </a:t>
            </a:r>
            <a:r>
              <a:rPr lang="ru-RU" sz="1905" i="1" dirty="0">
                <a:solidFill>
                  <a:srgbClr val="C00000"/>
                </a:solidFill>
              </a:rPr>
              <a:t>для обсуждения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38776" y="5057666"/>
            <a:ext cx="6764841" cy="60003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Повторная доработка </a:t>
            </a:r>
            <a:r>
              <a:rPr lang="ru-RU" sz="1905" dirty="0">
                <a:solidFill>
                  <a:srgbClr val="000099"/>
                </a:solidFill>
              </a:rPr>
              <a:t>МР по итогам обсуждения проектов в регионах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2862" y="6369576"/>
            <a:ext cx="3488035" cy="31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28" dirty="0">
                <a:solidFill>
                  <a:srgbClr val="000099"/>
                </a:solidFill>
              </a:rPr>
              <a:t>письмо РОН от 12.10.2017 № 10-718</a:t>
            </a:r>
          </a:p>
        </p:txBody>
      </p:sp>
    </p:spTree>
    <p:extLst>
      <p:ext uri="{BB962C8B-B14F-4D97-AF65-F5344CB8AC3E}">
        <p14:creationId xmlns:p14="http://schemas.microsoft.com/office/powerpoint/2010/main" val="376071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7097272"/>
              </p:ext>
            </p:extLst>
          </p:nvPr>
        </p:nvGraphicFramePr>
        <p:xfrm>
          <a:off x="239350" y="1412777"/>
          <a:ext cx="11713300" cy="4145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96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48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Тип</a:t>
                      </a:r>
                      <a:r>
                        <a:rPr lang="ru-RU" sz="2400" baseline="0" dirty="0" smtClean="0"/>
                        <a:t> материалов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Комплект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Примечание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Электронные ЭМ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400" dirty="0" smtClean="0"/>
                        <a:t>Диски по 5 и по 15 ИК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Заказ</a:t>
                      </a:r>
                      <a:r>
                        <a:rPr lang="ru-RU" sz="2400" baseline="0" dirty="0" smtClean="0"/>
                        <a:t> на регион!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Бумажные ЭМ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 5 ИК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ППЭ на дому, лечебные и специальные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учреждения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ЭМ  Брайль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Шт.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ВДП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Шт.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Измененная</a:t>
                      </a:r>
                      <a:r>
                        <a:rPr lang="ru-RU" sz="2400" baseline="0" dirty="0" smtClean="0"/>
                        <a:t> форма для бланков и КИМ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Доп. бланки ответов №2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Шт.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smtClean="0"/>
                        <a:t>Печать в ППЭ за день до экзамена</a:t>
                      </a:r>
                      <a:endParaRPr lang="ru-RU" sz="2400" u="sng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Сейф-пакеты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Шт.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Два типа: для доставки </a:t>
                      </a:r>
                      <a:r>
                        <a:rPr lang="ru-RU" sz="2400" baseline="0" dirty="0" smtClean="0"/>
                        <a:t>и возврата из ППЭ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9349" y="5558057"/>
            <a:ext cx="11713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Заказ по обязательным предметам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(русский язык и базовая математика) – до 25.12.2017 г.</a:t>
            </a:r>
            <a:endParaRPr lang="ru-RU" sz="2400" b="1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39351" y="673240"/>
            <a:ext cx="11713300" cy="6603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latin typeface="+mn-lt"/>
              </a:rPr>
              <a:t>Заказ ЭМ</a:t>
            </a:r>
          </a:p>
        </p:txBody>
      </p:sp>
    </p:spTree>
    <p:extLst>
      <p:ext uri="{BB962C8B-B14F-4D97-AF65-F5344CB8AC3E}">
        <p14:creationId xmlns:p14="http://schemas.microsoft.com/office/powerpoint/2010/main" val="4272592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83" y="1188541"/>
            <a:ext cx="11325882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Методические рекомендации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Сборник форм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Ведомость учета времени отсутствия участников ГИА в аудитории 12-04МАШ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Пакет руководителя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Инструкции кадров ППЭ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Инструкции для участников экзамена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Упаковка ЭМ (ВДП, </a:t>
            </a:r>
            <a:r>
              <a:rPr lang="ru-RU" sz="2400" dirty="0" err="1" smtClean="0"/>
              <a:t>сейф-пакеты</a:t>
            </a:r>
            <a:r>
              <a:rPr lang="ru-RU" sz="2400" dirty="0" smtClean="0"/>
              <a:t>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Работа в РЦОИ по приемке ЭМ из ППЭ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Протокол проверки ответов на задания бланка №2 (20 полей)</a:t>
            </a: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239351" y="673240"/>
            <a:ext cx="11713300" cy="66034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latin typeface="+mn-lt"/>
              </a:rPr>
              <a:t>Организационные доработки 2018</a:t>
            </a: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38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2863" y="1286040"/>
            <a:ext cx="1372492" cy="75187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143" dirty="0">
                <a:solidFill>
                  <a:prstClr val="black"/>
                </a:solidFill>
              </a:rPr>
              <a:t>                   </a:t>
            </a:r>
          </a:p>
          <a:p>
            <a:endParaRPr lang="ru-RU" sz="2143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9109" y="610748"/>
            <a:ext cx="9042759" cy="8885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1578" tIns="40818" rIns="81578" bIns="408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19" b="1" dirty="0">
                <a:solidFill>
                  <a:srgbClr val="000099"/>
                </a:solidFill>
              </a:rPr>
              <a:t>Проведение апробации по итоговому собеседованию по русскому языку в 9 классе</a:t>
            </a:r>
            <a:endParaRPr lang="ru-RU" sz="2619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10223" y="3264636"/>
            <a:ext cx="6274093" cy="20501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43" b="1" u="sng" dirty="0">
                <a:solidFill>
                  <a:srgbClr val="000099"/>
                </a:solidFill>
              </a:rPr>
              <a:t>В проект приказа включено:</a:t>
            </a:r>
            <a:r>
              <a:rPr lang="ru-RU" sz="1905" b="1" dirty="0">
                <a:solidFill>
                  <a:srgbClr val="000099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проведение в школах мониторинга уровня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владения устной речью обучающимися 9 классов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в форме итогового собеседования по русскому языку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в период с 14 февраля по 16 февраля 2018 года</a:t>
            </a:r>
            <a:r>
              <a:rPr lang="ru-RU" sz="1905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2862" y="6369576"/>
            <a:ext cx="3488035" cy="31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28" dirty="0">
                <a:solidFill>
                  <a:srgbClr val="000099"/>
                </a:solidFill>
              </a:rPr>
              <a:t>Проект приказа Минобрнауки России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1502745"/>
            <a:ext cx="3442412" cy="4806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810223" y="1670734"/>
            <a:ext cx="6274093" cy="14351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43" b="1" dirty="0">
                <a:solidFill>
                  <a:srgbClr val="C00000"/>
                </a:solidFill>
              </a:rPr>
              <a:t>Проект приказа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«О проведении мониторинга качества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образования» </a:t>
            </a:r>
            <a:r>
              <a:rPr lang="ru-RU" sz="1905" i="1" dirty="0">
                <a:solidFill>
                  <a:srgbClr val="000099"/>
                </a:solidFill>
              </a:rPr>
              <a:t>за подписью О.Ю. Васильевой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направлен в Минобрнауки России.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7189" y="5486259"/>
            <a:ext cx="6267127" cy="83945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Результаты апробации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не будут влиять на допуск к ГИА-9.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67371" y="5486265"/>
            <a:ext cx="369012" cy="75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85" b="1" dirty="0">
                <a:solidFill>
                  <a:srgbClr val="C00000"/>
                </a:solidFill>
                <a:cs typeface="Aharoni" panose="02010803020104030203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820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18041" y="964554"/>
            <a:ext cx="9943414" cy="540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1578" tIns="40818" rIns="81578" bIns="40818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 algn="ctr"/>
            <a:r>
              <a:rPr lang="ru-RU" altLang="ru-RU" sz="2976" dirty="0">
                <a:latin typeface="+mn-lt"/>
              </a:rPr>
              <a:t>Работа Учебного портала </a:t>
            </a:r>
            <a:r>
              <a:rPr lang="en-US" altLang="ru-RU" sz="2976" u="sng" dirty="0">
                <a:latin typeface="+mn-lt"/>
              </a:rPr>
              <a:t>edu.rustest.ru</a:t>
            </a:r>
            <a:endParaRPr lang="ru-RU" altLang="ru-RU" sz="2976" u="sng" dirty="0"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53907" y="1829234"/>
            <a:ext cx="10654967" cy="1646180"/>
            <a:chOff x="609841" y="146462"/>
            <a:chExt cx="7389766" cy="492560"/>
          </a:xfrm>
          <a:solidFill>
            <a:schemeClr val="accent6">
              <a:lumMod val="75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09841" y="146462"/>
              <a:ext cx="7389766" cy="492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33886" y="170507"/>
              <a:ext cx="7341675" cy="4444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0709" tIns="90709" rIns="90709" bIns="90709" numCol="1" spcCol="1270" anchor="ctr" anchorCtr="0">
              <a:noAutofit/>
            </a:bodyPr>
            <a:lstStyle/>
            <a:p>
              <a:pPr algn="ctr" defTabSz="10582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ru-RU" sz="2619" b="1" dirty="0"/>
                <a:t>Формирование перечней обучающихся по спискам </a:t>
              </a:r>
              <a:br>
                <a:rPr kumimoji="1" lang="ru-RU" sz="2619" b="1" dirty="0"/>
              </a:br>
              <a:r>
                <a:rPr kumimoji="1" lang="ru-RU" sz="2619" b="1" dirty="0"/>
                <a:t>от субъектов РФ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18041" y="3600445"/>
            <a:ext cx="10830746" cy="2147212"/>
            <a:chOff x="517068" y="613252"/>
            <a:chExt cx="7415733" cy="62482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82767" y="691774"/>
              <a:ext cx="7350034" cy="467779"/>
            </a:xfrm>
            <a:prstGeom prst="roundRect">
              <a:avLst/>
            </a:prstGeom>
            <a:solidFill>
              <a:srgbClr val="5767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17068" y="613252"/>
              <a:ext cx="7304366" cy="624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0709" tIns="90709" rIns="90709" bIns="90709" numCol="1" spcCol="1270" anchor="ctr" anchorCtr="0">
              <a:noAutofit/>
            </a:bodyPr>
            <a:lstStyle/>
            <a:p>
              <a:pPr algn="ctr" defTabSz="10582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ru-RU" sz="2619" b="1" dirty="0"/>
            </a:p>
            <a:p>
              <a:pPr algn="ctr" defTabSz="10582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19" b="1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191974" y="4265157"/>
            <a:ext cx="9267296" cy="8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82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ru-RU" sz="2619" b="1" dirty="0">
                <a:solidFill>
                  <a:schemeClr val="lt1"/>
                </a:solidFill>
              </a:rPr>
              <a:t>Еженедельное направление в ОИВ информации                          об итогах обучения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329678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 txBox="1">
            <a:spLocks/>
          </p:cNvSpPr>
          <p:nvPr/>
        </p:nvSpPr>
        <p:spPr>
          <a:xfrm>
            <a:off x="657600" y="944976"/>
            <a:ext cx="10972800" cy="536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26709" indent="-426709" algn="ctr" defTabSz="1219170">
              <a:spcBef>
                <a:spcPts val="933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cs typeface="Times New Roman" pitchFamily="18" charset="0"/>
              </a:rPr>
              <a:t>Количество ППЭ с технологией печати КИМ в аудитории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1796819"/>
            <a:ext cx="12192000" cy="4352772"/>
            <a:chOff x="-180528" y="1988840"/>
            <a:chExt cx="9145016" cy="3415928"/>
          </a:xfrm>
          <a:solidFill>
            <a:srgbClr val="C00000"/>
          </a:solidFill>
          <a:effectLst/>
        </p:grpSpPr>
        <p:grpSp>
          <p:nvGrpSpPr>
            <p:cNvPr id="11" name="Группа 12"/>
            <p:cNvGrpSpPr/>
            <p:nvPr/>
          </p:nvGrpSpPr>
          <p:grpSpPr>
            <a:xfrm>
              <a:off x="-180528" y="1988840"/>
              <a:ext cx="9145016" cy="3415928"/>
              <a:chOff x="-180528" y="3284984"/>
              <a:chExt cx="9145016" cy="3415928"/>
            </a:xfrm>
            <a:grpFill/>
          </p:grpSpPr>
          <p:graphicFrame>
            <p:nvGraphicFramePr>
              <p:cNvPr id="13" name="Диаграмма 12"/>
              <p:cNvGraphicFramePr/>
              <p:nvPr>
                <p:extLst>
                  <p:ext uri="{D42A27DB-BD31-4B8C-83A1-F6EECF244321}">
                    <p14:modId xmlns:p14="http://schemas.microsoft.com/office/powerpoint/2010/main" val="1092886434"/>
                  </p:ext>
                </p:extLst>
              </p:nvPr>
            </p:nvGraphicFramePr>
            <p:xfrm>
              <a:off x="-180528" y="3284984"/>
              <a:ext cx="3096344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4" name="Диаграмма 13"/>
              <p:cNvGraphicFramePr/>
              <p:nvPr>
                <p:extLst>
                  <p:ext uri="{D42A27DB-BD31-4B8C-83A1-F6EECF244321}">
                    <p14:modId xmlns:p14="http://schemas.microsoft.com/office/powerpoint/2010/main" val="1510384738"/>
                  </p:ext>
                </p:extLst>
              </p:nvPr>
            </p:nvGraphicFramePr>
            <p:xfrm>
              <a:off x="2843808" y="3284984"/>
              <a:ext cx="3168352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4175059703"/>
                  </p:ext>
                </p:extLst>
              </p:nvPr>
            </p:nvGraphicFramePr>
            <p:xfrm>
              <a:off x="5940152" y="3284984"/>
              <a:ext cx="3024336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12" name="Штриховая стрелка вправо 11"/>
            <p:cNvSpPr/>
            <p:nvPr/>
          </p:nvSpPr>
          <p:spPr>
            <a:xfrm>
              <a:off x="2446135" y="3382192"/>
              <a:ext cx="936208" cy="649567"/>
            </a:xfrm>
            <a:prstGeom prst="striped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Штриховая стрелка вправо 24"/>
          <p:cNvSpPr/>
          <p:nvPr/>
        </p:nvSpPr>
        <p:spPr>
          <a:xfrm>
            <a:off x="7536160" y="3621022"/>
            <a:ext cx="1248139" cy="73028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5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11426"/>
              </p:ext>
            </p:extLst>
          </p:nvPr>
        </p:nvGraphicFramePr>
        <p:xfrm>
          <a:off x="335358" y="160591"/>
          <a:ext cx="11581985" cy="195072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76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Участники ЕГЭ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Черно-белые бланки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Односторонние бланки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Ведомость учета времени отсутствия</a:t>
                      </a:r>
                      <a:r>
                        <a:rPr lang="ru-RU" sz="2000" baseline="0" dirty="0" smtClean="0"/>
                        <a:t> 12-04МАШ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09127"/>
              </p:ext>
            </p:extLst>
          </p:nvPr>
        </p:nvGraphicFramePr>
        <p:xfrm>
          <a:off x="335358" y="2111312"/>
          <a:ext cx="11581985" cy="1950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 </a:t>
                      </a:r>
                      <a:r>
                        <a:rPr lang="ru-RU" sz="2400" dirty="0" smtClean="0"/>
                        <a:t>Организаторы в аудитории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Проверка напечатанного комплекта (контрольный лист)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Ведомость учета времени отсутствия </a:t>
                      </a:r>
                      <a:r>
                        <a:rPr lang="ru-RU" sz="2000" baseline="0" dirty="0" smtClean="0"/>
                        <a:t>12-04МАШ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Упаковка</a:t>
                      </a:r>
                      <a:r>
                        <a:rPr lang="ru-RU" sz="2000" baseline="0" dirty="0" smtClean="0"/>
                        <a:t> ЭМ (ВДП, </a:t>
                      </a:r>
                      <a:r>
                        <a:rPr lang="ru-RU" sz="2000" baseline="0" dirty="0" err="1" smtClean="0"/>
                        <a:t>сейф-пакеты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77501"/>
              </p:ext>
            </p:extLst>
          </p:nvPr>
        </p:nvGraphicFramePr>
        <p:xfrm>
          <a:off x="335357" y="4062032"/>
          <a:ext cx="11581985" cy="26878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00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III </a:t>
                      </a:r>
                      <a:r>
                        <a:rPr lang="ru-RU" sz="2400" dirty="0" smtClean="0"/>
                        <a:t>Руководители ППЭ, члены ГЭК, тех.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специалисты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Печать ДБО в ППЭ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Объект учета</a:t>
                      </a:r>
                      <a:r>
                        <a:rPr lang="ru-RU" sz="2000" baseline="0" dirty="0" smtClean="0"/>
                        <a:t> – диск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Комплект руководителя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Контроль сканирования ЭМ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Упаковка ЭМ (ВДП, </a:t>
                      </a:r>
                      <a:r>
                        <a:rPr lang="ru-RU" sz="2000" dirty="0" err="1" smtClean="0"/>
                        <a:t>сейф-пакеты</a:t>
                      </a:r>
                      <a:r>
                        <a:rPr lang="ru-RU" sz="2000" dirty="0" smtClean="0"/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238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88" y="770022"/>
            <a:ext cx="10411327" cy="657726"/>
          </a:xfrm>
        </p:spPr>
        <p:txBody>
          <a:bodyPr>
            <a:normAutofit fontScale="90000"/>
          </a:bodyPr>
          <a:lstStyle/>
          <a:p>
            <a:r>
              <a:rPr lang="ru-RU" sz="2857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Порядок подготовки и проведения экзамена в </a:t>
            </a: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ППЭ</a:t>
            </a:r>
            <a:b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(печать полного комплекта)</a:t>
            </a:r>
            <a:endParaRPr lang="ru-RU" sz="2857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1196" y="1107046"/>
            <a:ext cx="3713604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Штаб ППЭ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927" y="1998890"/>
            <a:ext cx="114460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1. </a:t>
            </a:r>
            <a:r>
              <a:rPr lang="ru-RU" sz="2400" dirty="0">
                <a:solidFill>
                  <a:srgbClr val="000099"/>
                </a:solidFill>
              </a:rPr>
              <a:t>ЭМ доставляются  в ППЭ членом ГЭК в день проведения </a:t>
            </a:r>
            <a:r>
              <a:rPr lang="ru-RU" sz="2400" dirty="0" smtClean="0">
                <a:solidFill>
                  <a:srgbClr val="000099"/>
                </a:solidFill>
              </a:rPr>
              <a:t>экзамена (п</a:t>
            </a:r>
            <a:r>
              <a:rPr lang="ru-RU" sz="2400" dirty="0">
                <a:solidFill>
                  <a:srgbClr val="000099"/>
                </a:solidFill>
              </a:rPr>
              <a:t>. </a:t>
            </a:r>
            <a:r>
              <a:rPr lang="ru-RU" sz="2400" dirty="0">
                <a:solidFill>
                  <a:srgbClr val="000099"/>
                </a:solidFill>
              </a:rPr>
              <a:t>42 Порядка проведения  ГИА-11)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Ответственное лицо за хранение ЭМ в день экзамена передает члену ГЭК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2. Член ГЭК получает и </a:t>
            </a:r>
            <a:r>
              <a:rPr lang="ru-RU" sz="2400" b="1" dirty="0">
                <a:solidFill>
                  <a:srgbClr val="000099"/>
                </a:solidFill>
              </a:rPr>
              <a:t>распечатывает пакет руководител</a:t>
            </a:r>
            <a:r>
              <a:rPr lang="ru-RU" sz="2400" dirty="0">
                <a:solidFill>
                  <a:srgbClr val="000099"/>
                </a:solidFill>
              </a:rPr>
              <a:t>я в Штабе ППЭ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Пакет руководителя ППЭ передается из РЦОИ на станцию авторизации в ППЭ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3. </a:t>
            </a:r>
            <a:r>
              <a:rPr lang="ru-RU" sz="2400" dirty="0">
                <a:solidFill>
                  <a:srgbClr val="000099"/>
                </a:solidFill>
              </a:rPr>
              <a:t>Инструктаж работников ППЭ и выдача форм </a:t>
            </a:r>
            <a:r>
              <a:rPr lang="ru-RU" sz="2400" dirty="0" smtClean="0">
                <a:solidFill>
                  <a:srgbClr val="000099"/>
                </a:solidFill>
              </a:rPr>
              <a:t>ППЭ. Важно:</a:t>
            </a:r>
            <a:endParaRPr lang="ru-RU" sz="2400" dirty="0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- Любой </a:t>
            </a:r>
            <a:r>
              <a:rPr lang="ru-RU" sz="2000" dirty="0">
                <a:solidFill>
                  <a:srgbClr val="000099"/>
                </a:solidFill>
              </a:rPr>
              <a:t>брак печати – замена 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- Упаковка </a:t>
            </a:r>
            <a:r>
              <a:rPr lang="ru-RU" sz="2000" dirty="0">
                <a:solidFill>
                  <a:srgbClr val="000099"/>
                </a:solidFill>
              </a:rPr>
              <a:t>ЭМ в аудитории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- Формы </a:t>
            </a:r>
            <a:r>
              <a:rPr lang="ru-RU" sz="2000" dirty="0">
                <a:solidFill>
                  <a:srgbClr val="000099"/>
                </a:solidFill>
              </a:rPr>
              <a:t>ППЭ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- Ведомость </a:t>
            </a:r>
            <a:r>
              <a:rPr lang="ru-RU" sz="2000" dirty="0">
                <a:solidFill>
                  <a:srgbClr val="000099"/>
                </a:solidFill>
              </a:rPr>
              <a:t>учета времени отсутствия участников ГИА в аудитории ППЭ-12-04МАШ</a:t>
            </a:r>
          </a:p>
        </p:txBody>
      </p:sp>
    </p:spTree>
    <p:extLst>
      <p:ext uri="{BB962C8B-B14F-4D97-AF65-F5344CB8AC3E}">
        <p14:creationId xmlns:p14="http://schemas.microsoft.com/office/powerpoint/2010/main" val="13891323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88" y="770022"/>
            <a:ext cx="10411327" cy="657726"/>
          </a:xfrm>
        </p:spPr>
        <p:txBody>
          <a:bodyPr>
            <a:normAutofit fontScale="90000"/>
          </a:bodyPr>
          <a:lstStyle/>
          <a:p>
            <a:r>
              <a:rPr lang="ru-RU" sz="2857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Порядок подготовки и проведения экзамена в </a:t>
            </a: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ППЭ</a:t>
            </a:r>
            <a:b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(печать полного комплекта)</a:t>
            </a:r>
            <a:endParaRPr lang="ru-RU" sz="2857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1196" y="1107046"/>
            <a:ext cx="3713604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Штаб ППЭ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927" y="1998890"/>
            <a:ext cx="114460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4. Выдача </a:t>
            </a:r>
            <a:r>
              <a:rPr lang="ru-RU" sz="2400" b="1" dirty="0">
                <a:solidFill>
                  <a:srgbClr val="000099"/>
                </a:solidFill>
              </a:rPr>
              <a:t>ЭМ в Штабе ППЭ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Сейф-пакеты с дисками (Диск = Пачка; Сейф-пакет = Короб)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Ярлык </a:t>
            </a:r>
            <a:r>
              <a:rPr lang="ru-RU" sz="2400" dirty="0">
                <a:solidFill>
                  <a:srgbClr val="000099"/>
                </a:solidFill>
              </a:rPr>
              <a:t>для сейф-пакета напечатан на Станции приемки;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Форма </a:t>
            </a:r>
            <a:r>
              <a:rPr lang="ru-RU" sz="2400" dirty="0">
                <a:solidFill>
                  <a:srgbClr val="000099"/>
                </a:solidFill>
              </a:rPr>
              <a:t>для учета дисков, напечатана на Станции приемки и </a:t>
            </a:r>
            <a:r>
              <a:rPr lang="ru-RU" sz="2400" dirty="0" smtClean="0">
                <a:solidFill>
                  <a:srgbClr val="000099"/>
                </a:solidFill>
              </a:rPr>
              <a:t>вложена </a:t>
            </a:r>
            <a:r>
              <a:rPr lang="ru-RU" sz="2400" dirty="0">
                <a:solidFill>
                  <a:srgbClr val="000099"/>
                </a:solidFill>
              </a:rPr>
              <a:t>в сейф-пакет (подпись организатора) = форма ППЭ-14-02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ДБО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ВДП </a:t>
            </a:r>
            <a:r>
              <a:rPr lang="ru-RU" sz="2400" dirty="0" smtClean="0">
                <a:solidFill>
                  <a:srgbClr val="000099"/>
                </a:solidFill>
              </a:rPr>
              <a:t>(возвратно-доставочный пакет) для </a:t>
            </a:r>
            <a:r>
              <a:rPr lang="ru-RU" sz="2400" dirty="0">
                <a:solidFill>
                  <a:srgbClr val="000099"/>
                </a:solidFill>
              </a:rPr>
              <a:t>упаковки: бланков ответов, КИМ + контрольных </a:t>
            </a:r>
            <a:r>
              <a:rPr lang="ru-RU" sz="2400" dirty="0" smtClean="0">
                <a:solidFill>
                  <a:srgbClr val="000099"/>
                </a:solidFill>
              </a:rPr>
              <a:t>листов испорченных/бракованных </a:t>
            </a:r>
            <a:r>
              <a:rPr lang="ru-RU" sz="2400" dirty="0">
                <a:solidFill>
                  <a:srgbClr val="000099"/>
                </a:solidFill>
              </a:rPr>
              <a:t>ЭМ (не менее 3 ВДП на аудиторию)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Конверт для упаковки черновиков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63" y="5725477"/>
            <a:ext cx="1113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Копировать ДБО и </a:t>
            </a:r>
            <a:r>
              <a:rPr lang="ru-RU" sz="2800" b="1" dirty="0" smtClean="0">
                <a:solidFill>
                  <a:srgbClr val="FF0000"/>
                </a:solidFill>
              </a:rPr>
              <a:t>другие </a:t>
            </a:r>
            <a:r>
              <a:rPr lang="ru-RU" sz="2800" b="1" dirty="0">
                <a:solidFill>
                  <a:srgbClr val="FF0000"/>
                </a:solidFill>
              </a:rPr>
              <a:t>ЭМ категорически запрещается!!!</a:t>
            </a:r>
          </a:p>
        </p:txBody>
      </p:sp>
    </p:spTree>
    <p:extLst>
      <p:ext uri="{BB962C8B-B14F-4D97-AF65-F5344CB8AC3E}">
        <p14:creationId xmlns:p14="http://schemas.microsoft.com/office/powerpoint/2010/main" val="14874000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88" y="770022"/>
            <a:ext cx="10411327" cy="657726"/>
          </a:xfrm>
        </p:spPr>
        <p:txBody>
          <a:bodyPr>
            <a:normAutofit fontScale="90000"/>
          </a:bodyPr>
          <a:lstStyle/>
          <a:p>
            <a:r>
              <a:rPr lang="ru-RU" sz="2857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Порядок подготовки и проведения экзамена в </a:t>
            </a: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ППЭ</a:t>
            </a:r>
            <a:b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r>
              <a:rPr lang="ru-RU" sz="2857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(печать полного комплекта)</a:t>
            </a:r>
            <a:endParaRPr lang="ru-RU" sz="2857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1196" y="1107046"/>
            <a:ext cx="3713604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Аудитории ППЭ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927" y="1998890"/>
            <a:ext cx="114460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</a:rPr>
              <a:t>5. Проведение ЕГЭ в аудитории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Вскрытие сейф-пакета с диском не ранее 10.00 местного времени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Осуществление контроля печати по контрольному листу (последний лист в пачке ИК)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Любой брак печати – замена ИК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99"/>
                </a:solidFill>
              </a:rPr>
              <a:t>Заполнение полей бланков (</a:t>
            </a:r>
            <a:r>
              <a:rPr lang="ru-RU" sz="2400" dirty="0" err="1">
                <a:solidFill>
                  <a:srgbClr val="000099"/>
                </a:solidFill>
              </a:rPr>
              <a:t>предзаполненные</a:t>
            </a:r>
            <a:r>
              <a:rPr lang="ru-RU" sz="2400" dirty="0">
                <a:solidFill>
                  <a:srgbClr val="000099"/>
                </a:solidFill>
              </a:rPr>
              <a:t> поля)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Категорически </a:t>
            </a:r>
            <a:r>
              <a:rPr lang="ru-RU" sz="2800" b="1" dirty="0">
                <a:solidFill>
                  <a:srgbClr val="FF0000"/>
                </a:solidFill>
              </a:rPr>
              <a:t>запрещается заполнять оборотную сторону бланков ответов!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Каждый </a:t>
            </a:r>
            <a:r>
              <a:rPr lang="ru-RU" sz="2400" dirty="0">
                <a:solidFill>
                  <a:srgbClr val="000099"/>
                </a:solidFill>
              </a:rPr>
              <a:t>выход участника фиксируется в ведомости ППЭ-12-04МАШ </a:t>
            </a:r>
            <a:r>
              <a:rPr lang="ru-RU" sz="2400" dirty="0" smtClean="0">
                <a:solidFill>
                  <a:srgbClr val="000099"/>
                </a:solidFill>
              </a:rPr>
              <a:t>(</a:t>
            </a:r>
            <a:r>
              <a:rPr lang="ru-RU" sz="2400" dirty="0">
                <a:solidFill>
                  <a:srgbClr val="000099"/>
                </a:solidFill>
              </a:rPr>
              <a:t>каждый выход – новая строка при заполнении формы ППЭ-12-04)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Организаторы </a:t>
            </a:r>
            <a:r>
              <a:rPr lang="ru-RU" sz="2400" dirty="0">
                <a:solidFill>
                  <a:srgbClr val="000099"/>
                </a:solidFill>
              </a:rPr>
              <a:t>собирают ЭМ у участников ЕГЭ</a:t>
            </a:r>
          </a:p>
        </p:txBody>
      </p:sp>
    </p:spTree>
    <p:extLst>
      <p:ext uri="{BB962C8B-B14F-4D97-AF65-F5344CB8AC3E}">
        <p14:creationId xmlns:p14="http://schemas.microsoft.com/office/powerpoint/2010/main" val="90778174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1078</Words>
  <Application>Microsoft Office PowerPoint</Application>
  <PresentationFormat>Произвольный</PresentationFormat>
  <Paragraphs>197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подготовки и проведения экзамена в ППЭ (печать полного комплекта)</vt:lpstr>
      <vt:lpstr>Порядок подготовки и проведения экзамена в ППЭ (печать полного комплекта)</vt:lpstr>
      <vt:lpstr>Порядок подготовки и проведения экзамена в ППЭ (печать полного комплекта)</vt:lpstr>
      <vt:lpstr>Порядок подготовки и проведения экзамена в ППЭ (печать полного комплекта)</vt:lpstr>
      <vt:lpstr>Порядок подготовки и проведения экзамена в ППЭ (печать полного комплекта)</vt:lpstr>
      <vt:lpstr>Презентация PowerPoint</vt:lpstr>
      <vt:lpstr>Презентация PowerPoint</vt:lpstr>
      <vt:lpstr>Презентация PowerPoint</vt:lpstr>
      <vt:lpstr>Ведомость учета времени отсутствия</vt:lpstr>
      <vt:lpstr>Ведомость учета времени отсутствия (проект)</vt:lpstr>
      <vt:lpstr>Презентация PowerPoint</vt:lpstr>
      <vt:lpstr>Протокол проверки развернутых ответов</vt:lpstr>
      <vt:lpstr>Презентация PowerPoint</vt:lpstr>
      <vt:lpstr>Заказ ЭМ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tkorsunova</cp:lastModifiedBy>
  <cp:revision>103</cp:revision>
  <cp:lastPrinted>2017-11-09T10:52:25Z</cp:lastPrinted>
  <dcterms:created xsi:type="dcterms:W3CDTF">2014-10-23T19:43:19Z</dcterms:created>
  <dcterms:modified xsi:type="dcterms:W3CDTF">2017-11-10T09:18:57Z</dcterms:modified>
</cp:coreProperties>
</file>