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314" r:id="rId4"/>
    <p:sldId id="310" r:id="rId5"/>
    <p:sldId id="311" r:id="rId6"/>
    <p:sldId id="330" r:id="rId7"/>
    <p:sldId id="326" r:id="rId8"/>
    <p:sldId id="298" r:id="rId9"/>
    <p:sldId id="336" r:id="rId10"/>
    <p:sldId id="338" r:id="rId11"/>
    <p:sldId id="340" r:id="rId12"/>
    <p:sldId id="341" r:id="rId13"/>
    <p:sldId id="342" r:id="rId14"/>
    <p:sldId id="346" r:id="rId15"/>
    <p:sldId id="351" r:id="rId16"/>
    <p:sldId id="352" r:id="rId17"/>
    <p:sldId id="300" r:id="rId18"/>
    <p:sldId id="347" r:id="rId19"/>
    <p:sldId id="319" r:id="rId20"/>
    <p:sldId id="322" r:id="rId21"/>
    <p:sldId id="287" r:id="rId22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7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03" autoAdjust="0"/>
    <p:restoredTop sz="86410" autoAdjust="0"/>
  </p:normalViewPr>
  <p:slideViewPr>
    <p:cSldViewPr>
      <p:cViewPr>
        <p:scale>
          <a:sx n="60" d="100"/>
          <a:sy n="60" d="100"/>
        </p:scale>
        <p:origin x="-2286" y="-79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4" d="100"/>
          <a:sy n="114" d="100"/>
        </p:scale>
        <p:origin x="-1446" y="-108"/>
      </p:cViewPr>
      <p:guideLst>
        <p:guide orient="horz" pos="2141"/>
        <p:guide pos="312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105;&#1090;&#1088;\Desktop\&#1080;&#1090;&#1086;&#1075;&#1080;%20&#1056;&#1069;%20&#1042;&#1089;&#1054;&#1064;\&#1072;&#1085;&#1072;&#1083;&#1080;&#1090;&#1080;&#1082;&#1072;%20&#1056;&#1069;%20&#1042;&#1089;&#1054;&#1064;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1;&#1072;&#1088;&#1080;&#1089;&#1072;\&#1089;&#1086;&#1074;&#1077;&#1097;&#1072;&#1085;&#1080;&#1077;%20&#1089;%20&#1052;&#1054;&#1059;&#1054;%20&#1087;&#1086;%20&#1087;&#1088;&#1086;&#1074;.%20&#1042;&#1089;&#1054;&#1064;%202015-16%20&#1091;&#1095;.&#1075;&#1086;&#1076;\&#1080;&#1090;&#1086;&#1075;&#1080;%20&#1056;&#1069;%20&#1042;&#1089;&#1054;&#1064;\&#1089;&#1087;&#1088;&#1072;&#1074;&#1082;&#1072;\&#1090;&#1072;&#1073;&#1083;&#1080;&#1094;&#1072;%20&#1087;&#1086;%20&#1085;&#1077;&#1103;&#1074;&#1082;&#1077;%20&#1085;&#1072;%20&#1056;&#1069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105;&#1090;&#1088;\Desktop\&#1080;&#1090;&#1086;&#1075;&#1080;%20&#1056;&#1069;%20&#1042;&#1089;&#1054;&#1064;\&#1072;&#1085;&#1072;&#1083;&#1080;&#1090;&#1080;&#1082;&#1072;%20&#1056;&#1069;%20&#1042;&#1089;&#1054;&#1064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'численность по МОУО'!$B$3:$B$30</c:f>
              <c:strCache>
                <c:ptCount val="28"/>
                <c:pt idx="0">
                  <c:v>Азовский</c:v>
                </c:pt>
                <c:pt idx="1">
                  <c:v>Ростов-на-Дону</c:v>
                </c:pt>
                <c:pt idx="2">
                  <c:v>Кагальницкий</c:v>
                </c:pt>
                <c:pt idx="3">
                  <c:v>Зимовниковский</c:v>
                </c:pt>
                <c:pt idx="4">
                  <c:v>Каменск-Шахтинский</c:v>
                </c:pt>
                <c:pt idx="5">
                  <c:v>Сальский</c:v>
                </c:pt>
                <c:pt idx="6">
                  <c:v>Батайск</c:v>
                </c:pt>
                <c:pt idx="7">
                  <c:v>Азов</c:v>
                </c:pt>
                <c:pt idx="8">
                  <c:v>Ремонтненский</c:v>
                </c:pt>
                <c:pt idx="9">
                  <c:v>Таганрог</c:v>
                </c:pt>
                <c:pt idx="10">
                  <c:v>Аксайский</c:v>
                </c:pt>
                <c:pt idx="11">
                  <c:v>Матвеево-Курганский</c:v>
                </c:pt>
                <c:pt idx="12">
                  <c:v>Донецк</c:v>
                </c:pt>
                <c:pt idx="13">
                  <c:v>Зерноградский</c:v>
                </c:pt>
                <c:pt idx="14">
                  <c:v>Новочеркасск</c:v>
                </c:pt>
                <c:pt idx="15">
                  <c:v>Белокалитвинский</c:v>
                </c:pt>
                <c:pt idx="16">
                  <c:v>Гуково</c:v>
                </c:pt>
                <c:pt idx="17">
                  <c:v>Мясниковский</c:v>
                </c:pt>
                <c:pt idx="18">
                  <c:v>Семикаракорский</c:v>
                </c:pt>
                <c:pt idx="19">
                  <c:v>Багаевский</c:v>
                </c:pt>
                <c:pt idx="20">
                  <c:v>Мартыновский</c:v>
                </c:pt>
                <c:pt idx="21">
                  <c:v>Константиновский</c:v>
                </c:pt>
                <c:pt idx="22">
                  <c:v>Новошахтинск</c:v>
                </c:pt>
                <c:pt idx="23">
                  <c:v>Родионово - Несветайский</c:v>
                </c:pt>
                <c:pt idx="24">
                  <c:v>Веселовский</c:v>
                </c:pt>
                <c:pt idx="25">
                  <c:v>Шахты</c:v>
                </c:pt>
                <c:pt idx="26">
                  <c:v>Волгодонск</c:v>
                </c:pt>
                <c:pt idx="27">
                  <c:v>Песчанокопский</c:v>
                </c:pt>
              </c:strCache>
            </c:strRef>
          </c:cat>
          <c:val>
            <c:numRef>
              <c:f>'численность по МОУО'!$G$3:$G$30</c:f>
              <c:numCache>
                <c:formatCode>0.0%</c:formatCode>
                <c:ptCount val="28"/>
                <c:pt idx="0">
                  <c:v>0.33333333333333331</c:v>
                </c:pt>
                <c:pt idx="1">
                  <c:v>0.25287356321839088</c:v>
                </c:pt>
                <c:pt idx="2">
                  <c:v>0.22222222222222221</c:v>
                </c:pt>
                <c:pt idx="3">
                  <c:v>0.16666666666666666</c:v>
                </c:pt>
                <c:pt idx="4">
                  <c:v>0.16326530612244913</c:v>
                </c:pt>
                <c:pt idx="5">
                  <c:v>0.15584415584415595</c:v>
                </c:pt>
                <c:pt idx="6">
                  <c:v>0.14545454545454545</c:v>
                </c:pt>
                <c:pt idx="7">
                  <c:v>0.14516129032258071</c:v>
                </c:pt>
                <c:pt idx="8">
                  <c:v>0.14285714285714296</c:v>
                </c:pt>
                <c:pt idx="9">
                  <c:v>0.13725490196078433</c:v>
                </c:pt>
                <c:pt idx="10">
                  <c:v>0.13333333333333341</c:v>
                </c:pt>
                <c:pt idx="11">
                  <c:v>0.13333333333333341</c:v>
                </c:pt>
                <c:pt idx="12">
                  <c:v>0.125</c:v>
                </c:pt>
                <c:pt idx="13">
                  <c:v>0.11428571428571434</c:v>
                </c:pt>
                <c:pt idx="14">
                  <c:v>0.10227272727272729</c:v>
                </c:pt>
                <c:pt idx="15">
                  <c:v>0.1</c:v>
                </c:pt>
                <c:pt idx="16">
                  <c:v>0.1</c:v>
                </c:pt>
                <c:pt idx="17">
                  <c:v>0.1</c:v>
                </c:pt>
                <c:pt idx="18">
                  <c:v>0.1</c:v>
                </c:pt>
                <c:pt idx="19">
                  <c:v>8.5714285714285715E-2</c:v>
                </c:pt>
                <c:pt idx="20">
                  <c:v>8.3333333333333343E-2</c:v>
                </c:pt>
                <c:pt idx="21">
                  <c:v>8.0000000000000043E-2</c:v>
                </c:pt>
                <c:pt idx="22">
                  <c:v>7.2727272727272724E-2</c:v>
                </c:pt>
                <c:pt idx="23">
                  <c:v>7.1428571428571425E-2</c:v>
                </c:pt>
                <c:pt idx="24">
                  <c:v>6.666666666666668E-2</c:v>
                </c:pt>
                <c:pt idx="25">
                  <c:v>6.3380281690140886E-2</c:v>
                </c:pt>
                <c:pt idx="26">
                  <c:v>5.3763440860215103E-2</c:v>
                </c:pt>
                <c:pt idx="27">
                  <c:v>4.7619047619047623E-2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482624"/>
        <c:axId val="77488512"/>
      </c:barChart>
      <c:catAx>
        <c:axId val="77482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77488512"/>
        <c:crosses val="autoZero"/>
        <c:auto val="1"/>
        <c:lblAlgn val="ctr"/>
        <c:lblOffset val="100"/>
        <c:noMultiLvlLbl val="0"/>
      </c:catAx>
      <c:valAx>
        <c:axId val="77488512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ru-RU"/>
          </a:p>
        </c:txPr>
        <c:crossAx val="774826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solidFill>
                  <a:srgbClr val="FF0000"/>
                </a:solidFill>
              </a:defRPr>
            </a:pPr>
            <a:r>
              <a:rPr lang="ru-RU" dirty="0">
                <a:solidFill>
                  <a:srgbClr val="FF0000"/>
                </a:solidFill>
              </a:rPr>
              <a:t>Процент </a:t>
            </a:r>
            <a:r>
              <a:rPr lang="ru-RU" dirty="0" smtClean="0">
                <a:solidFill>
                  <a:srgbClr val="FF0000"/>
                </a:solidFill>
              </a:rPr>
              <a:t>неявки  участников на региональный </a:t>
            </a:r>
            <a:r>
              <a:rPr lang="ru-RU" dirty="0" smtClean="0">
                <a:solidFill>
                  <a:srgbClr val="FF0000"/>
                </a:solidFill>
              </a:rPr>
              <a:t>этап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ru-RU" dirty="0" smtClean="0">
                <a:solidFill>
                  <a:srgbClr val="FF0000"/>
                </a:solidFill>
              </a:rPr>
              <a:t>по</a:t>
            </a:r>
            <a:r>
              <a:rPr lang="ru-RU" baseline="0" dirty="0" smtClean="0">
                <a:solidFill>
                  <a:srgbClr val="FF0000"/>
                </a:solidFill>
              </a:rPr>
              <a:t> области  - 22,4 %)</a:t>
            </a:r>
            <a:endParaRPr lang="ru-RU" dirty="0">
              <a:solidFill>
                <a:srgbClr val="FF0000"/>
              </a:solidFill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5884964554348702"/>
          <c:y val="0.17730139982502188"/>
          <c:w val="0.78212410128216325"/>
          <c:h val="0.5670062700495771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'приложение № 2 '!$F$3</c:f>
              <c:strCache>
                <c:ptCount val="1"/>
                <c:pt idx="0">
                  <c:v>Процент неявки</c:v>
                </c:pt>
              </c:strCache>
            </c:strRef>
          </c:tx>
          <c:invertIfNegative val="0"/>
          <c:cat>
            <c:strRef>
              <c:f>'приложение № 2 '!$B$4:$B$13</c:f>
              <c:strCache>
                <c:ptCount val="10"/>
                <c:pt idx="0">
                  <c:v>Красносулинский</c:v>
                </c:pt>
                <c:pt idx="1">
                  <c:v>Мартыновский</c:v>
                </c:pt>
                <c:pt idx="2">
                  <c:v>Миллеровский</c:v>
                </c:pt>
                <c:pt idx="3">
                  <c:v>Милютинский</c:v>
                </c:pt>
                <c:pt idx="4">
                  <c:v>Неклиновский</c:v>
                </c:pt>
                <c:pt idx="5">
                  <c:v>Обливский</c:v>
                </c:pt>
                <c:pt idx="6">
                  <c:v>Советский (с)</c:v>
                </c:pt>
                <c:pt idx="7">
                  <c:v>Тарасовский</c:v>
                </c:pt>
                <c:pt idx="8">
                  <c:v>Чертковский</c:v>
                </c:pt>
                <c:pt idx="9">
                  <c:v>Шолоховский</c:v>
                </c:pt>
              </c:strCache>
            </c:strRef>
          </c:cat>
          <c:val>
            <c:numRef>
              <c:f>'приложение № 2 '!$F$4:$F$13</c:f>
              <c:numCache>
                <c:formatCode>0.00</c:formatCode>
                <c:ptCount val="10"/>
                <c:pt idx="0">
                  <c:v>56.756756756756758</c:v>
                </c:pt>
                <c:pt idx="1">
                  <c:v>50</c:v>
                </c:pt>
                <c:pt idx="2">
                  <c:v>69.444444444444443</c:v>
                </c:pt>
                <c:pt idx="3">
                  <c:v>90</c:v>
                </c:pt>
                <c:pt idx="4">
                  <c:v>100</c:v>
                </c:pt>
                <c:pt idx="5">
                  <c:v>55.555555555555557</c:v>
                </c:pt>
                <c:pt idx="6">
                  <c:v>66.666666666666671</c:v>
                </c:pt>
                <c:pt idx="7">
                  <c:v>62.5</c:v>
                </c:pt>
                <c:pt idx="8">
                  <c:v>60</c:v>
                </c:pt>
                <c:pt idx="9">
                  <c:v>71.428571428571431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350080"/>
        <c:axId val="84351616"/>
      </c:barChart>
      <c:catAx>
        <c:axId val="843500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84351616"/>
        <c:crosses val="autoZero"/>
        <c:auto val="1"/>
        <c:lblAlgn val="ctr"/>
        <c:lblOffset val="100"/>
        <c:noMultiLvlLbl val="0"/>
      </c:catAx>
      <c:valAx>
        <c:axId val="84351616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843500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/>
            </a:pPr>
            <a:r>
              <a:rPr lang="ru-RU" sz="2800" dirty="0" smtClean="0">
                <a:solidFill>
                  <a:srgbClr val="FF0000"/>
                </a:solidFill>
              </a:rPr>
              <a:t>Средний </a:t>
            </a:r>
            <a:r>
              <a:rPr lang="ru-RU" sz="2800" dirty="0">
                <a:solidFill>
                  <a:srgbClr val="FF0000"/>
                </a:solidFill>
              </a:rPr>
              <a:t>балл по предметам  (в процентах от максимального)</a:t>
            </a:r>
          </a:p>
        </c:rich>
      </c:tx>
      <c:layout>
        <c:manualLayout>
          <c:xMode val="edge"/>
          <c:yMode val="edge"/>
          <c:x val="0.12801548111570801"/>
          <c:y val="2.22222222222222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3055629698830022E-2"/>
          <c:y val="8.925925925925926E-2"/>
          <c:w val="0.92347201832821768"/>
          <c:h val="0.6621634587343249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статистика!$A$12</c:f>
              <c:strCache>
                <c:ptCount val="1"/>
                <c:pt idx="0">
                  <c:v>средний балл (в процентах от максимального)</c:v>
                </c:pt>
              </c:strCache>
            </c:strRef>
          </c:tx>
          <c:invertIfNegative val="0"/>
          <c:cat>
            <c:strRef>
              <c:f>статистика!$B$11:$V$11</c:f>
              <c:strCache>
                <c:ptCount val="21"/>
                <c:pt idx="0">
                  <c:v>Английский </c:v>
                </c:pt>
                <c:pt idx="1">
                  <c:v>Астрономия</c:v>
                </c:pt>
                <c:pt idx="2">
                  <c:v>Биология</c:v>
                </c:pt>
                <c:pt idx="3">
                  <c:v>География</c:v>
                </c:pt>
                <c:pt idx="4">
                  <c:v>Информатика</c:v>
                </c:pt>
                <c:pt idx="5">
                  <c:v>Искусство </c:v>
                </c:pt>
                <c:pt idx="6">
                  <c:v>История</c:v>
                </c:pt>
                <c:pt idx="7">
                  <c:v>Литература</c:v>
                </c:pt>
                <c:pt idx="8">
                  <c:v>Математика</c:v>
                </c:pt>
                <c:pt idx="9">
                  <c:v>Немецкий </c:v>
                </c:pt>
                <c:pt idx="10">
                  <c:v>ОБЖ</c:v>
                </c:pt>
                <c:pt idx="11">
                  <c:v>Обществознание</c:v>
                </c:pt>
                <c:pt idx="12">
                  <c:v>Право</c:v>
                </c:pt>
                <c:pt idx="13">
                  <c:v>Русский </c:v>
                </c:pt>
                <c:pt idx="14">
                  <c:v>Технология (м/ж)</c:v>
                </c:pt>
                <c:pt idx="15">
                  <c:v>Физ-ра (м/ж)</c:v>
                </c:pt>
                <c:pt idx="16">
                  <c:v>Физика</c:v>
                </c:pt>
                <c:pt idx="17">
                  <c:v>Французский </c:v>
                </c:pt>
                <c:pt idx="18">
                  <c:v>Химия</c:v>
                </c:pt>
                <c:pt idx="19">
                  <c:v>Экология</c:v>
                </c:pt>
                <c:pt idx="20">
                  <c:v>Экономика</c:v>
                </c:pt>
              </c:strCache>
            </c:strRef>
          </c:cat>
          <c:val>
            <c:numRef>
              <c:f>статистика!$B$12:$V$12</c:f>
              <c:numCache>
                <c:formatCode>General</c:formatCode>
                <c:ptCount val="21"/>
                <c:pt idx="0">
                  <c:v>66.92</c:v>
                </c:pt>
                <c:pt idx="1">
                  <c:v>46.349999999999994</c:v>
                </c:pt>
                <c:pt idx="2">
                  <c:v>45.620000000000005</c:v>
                </c:pt>
                <c:pt idx="3">
                  <c:v>20.329999999999995</c:v>
                </c:pt>
                <c:pt idx="4">
                  <c:v>14.83</c:v>
                </c:pt>
                <c:pt idx="5">
                  <c:v>39.720000000000006</c:v>
                </c:pt>
                <c:pt idx="6">
                  <c:v>20.810000000000002</c:v>
                </c:pt>
                <c:pt idx="7">
                  <c:v>49.25</c:v>
                </c:pt>
                <c:pt idx="8">
                  <c:v>11.27</c:v>
                </c:pt>
                <c:pt idx="9">
                  <c:v>34.6</c:v>
                </c:pt>
                <c:pt idx="10">
                  <c:v>50.61</c:v>
                </c:pt>
                <c:pt idx="11">
                  <c:v>20.36</c:v>
                </c:pt>
                <c:pt idx="12">
                  <c:v>21.759999999999998</c:v>
                </c:pt>
                <c:pt idx="13">
                  <c:v>29.979999999999997</c:v>
                </c:pt>
                <c:pt idx="14">
                  <c:v>55.39</c:v>
                </c:pt>
                <c:pt idx="15">
                  <c:v>69.569999999999993</c:v>
                </c:pt>
                <c:pt idx="16">
                  <c:v>18.190000000000001</c:v>
                </c:pt>
                <c:pt idx="17">
                  <c:v>52.260000000000005</c:v>
                </c:pt>
                <c:pt idx="18">
                  <c:v>15.209999999999999</c:v>
                </c:pt>
                <c:pt idx="19">
                  <c:v>27.67</c:v>
                </c:pt>
                <c:pt idx="20">
                  <c:v>18.07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4368384"/>
        <c:axId val="84374272"/>
      </c:barChart>
      <c:catAx>
        <c:axId val="843683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84374272"/>
        <c:crosses val="autoZero"/>
        <c:auto val="1"/>
        <c:lblAlgn val="ctr"/>
        <c:lblOffset val="100"/>
        <c:noMultiLvlLbl val="0"/>
      </c:catAx>
      <c:valAx>
        <c:axId val="84374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4368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372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0F65F3-E637-45F0-95C2-FC2F5F35DA62}" type="datetimeFigureOut">
              <a:rPr lang="ru-RU" smtClean="0"/>
              <a:pPr/>
              <a:t>30.10.2015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372" y="6456218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D93975-ED77-4193-8128-C5D1A36EB8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293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3975-ED77-4193-8128-C5D1A36EB8CF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709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Анкета участника,  приезжали без нее, заполнять ее дома; учителя – участие в семинарах</a:t>
            </a:r>
            <a:r>
              <a:rPr lang="ru-RU" baseline="0" dirty="0" smtClean="0"/>
              <a:t> и т.д.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3975-ED77-4193-8128-C5D1A36EB8C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3975-ED77-4193-8128-C5D1A36EB8C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589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3975-ED77-4193-8128-C5D1A36EB8C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130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3975-ED77-4193-8128-C5D1A36EB8C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996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10/30/2015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4E3A2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4E3A2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10/30/2015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14350" y="1046099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14350" y="1046099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14350" y="1053211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909827" y="541019"/>
            <a:ext cx="7848600" cy="4389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747772" y="906780"/>
            <a:ext cx="4104131" cy="4389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6458711" y="906780"/>
            <a:ext cx="469391" cy="43891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4E3A2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10/30/2015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14350" y="1046099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14350" y="1046099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514350" y="1053211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4E3A2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10/30/2015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10/30/2015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799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85952" y="298983"/>
            <a:ext cx="8172094" cy="807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4E3A2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64312" y="1636367"/>
            <a:ext cx="8615375" cy="41351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4E3A2F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10/30/2015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4350" y="5345176"/>
            <a:ext cx="8629650" cy="118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62000" y="609600"/>
            <a:ext cx="7848600" cy="246221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-2540" algn="ctr">
              <a:lnSpc>
                <a:spcPct val="100000"/>
              </a:lnSpc>
            </a:pPr>
            <a:r>
              <a:rPr sz="4000" b="1" i="1" dirty="0">
                <a:solidFill>
                  <a:srgbClr val="4E3A2F"/>
                </a:solidFill>
                <a:latin typeface="Times New Roman"/>
                <a:cs typeface="Times New Roman"/>
              </a:rPr>
              <a:t>ОБ </a:t>
            </a:r>
            <a:r>
              <a:rPr sz="4000" b="1" i="1" spc="-20" dirty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sz="4000" b="1" i="1" dirty="0">
                <a:solidFill>
                  <a:srgbClr val="4E3A2F"/>
                </a:solidFill>
                <a:latin typeface="Times New Roman"/>
                <a:cs typeface="Times New Roman"/>
              </a:rPr>
              <a:t>ТО</a:t>
            </a:r>
            <a:r>
              <a:rPr sz="4000" b="1" i="1" spc="-365" dirty="0">
                <a:solidFill>
                  <a:srgbClr val="4E3A2F"/>
                </a:solidFill>
                <a:latin typeface="Times New Roman"/>
                <a:cs typeface="Times New Roman"/>
              </a:rPr>
              <a:t>Г</a:t>
            </a:r>
            <a:r>
              <a:rPr sz="4000" b="1" i="1" dirty="0">
                <a:solidFill>
                  <a:srgbClr val="4E3A2F"/>
                </a:solidFill>
                <a:latin typeface="Times New Roman"/>
                <a:cs typeface="Times New Roman"/>
              </a:rPr>
              <a:t>АХ </a:t>
            </a:r>
            <a:r>
              <a:rPr lang="ru-RU" sz="4000" b="1" i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             </a:t>
            </a:r>
            <a:r>
              <a:rPr sz="4000" b="1" i="1" spc="-229" dirty="0" smtClean="0">
                <a:solidFill>
                  <a:srgbClr val="4E3A2F"/>
                </a:solidFill>
                <a:latin typeface="Times New Roman"/>
                <a:cs typeface="Times New Roman"/>
              </a:rPr>
              <a:t>В</a:t>
            </a:r>
            <a:r>
              <a:rPr sz="4000" b="1" i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СЕ</a:t>
            </a:r>
            <a:r>
              <a:rPr sz="4000" b="1" i="1" spc="-60" dirty="0" smtClean="0">
                <a:solidFill>
                  <a:srgbClr val="4E3A2F"/>
                </a:solidFill>
                <a:latin typeface="Times New Roman"/>
                <a:cs typeface="Times New Roman"/>
              </a:rPr>
              <a:t>Р</a:t>
            </a:r>
            <a:r>
              <a:rPr sz="4000" b="1" i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ОССИЙС</a:t>
            </a:r>
            <a:r>
              <a:rPr sz="4000" b="1" i="1" spc="-229" dirty="0" smtClean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sz="4000" b="1" i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ОЙ </a:t>
            </a:r>
            <a:r>
              <a:rPr sz="4000" b="1" i="1" spc="-120" dirty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4000" b="1" i="1" dirty="0">
                <a:solidFill>
                  <a:srgbClr val="4E3A2F"/>
                </a:solidFill>
                <a:latin typeface="Times New Roman"/>
                <a:cs typeface="Times New Roman"/>
              </a:rPr>
              <a:t>ЛИМП</a:t>
            </a:r>
            <a:r>
              <a:rPr sz="4000" b="1" i="1" spc="-15" dirty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sz="4000" b="1" i="1" spc="65" dirty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4000" b="1" i="1" dirty="0">
                <a:solidFill>
                  <a:srgbClr val="4E3A2F"/>
                </a:solidFill>
                <a:latin typeface="Times New Roman"/>
                <a:cs typeface="Times New Roman"/>
              </a:rPr>
              <a:t>ДЫ </a:t>
            </a:r>
            <a:r>
              <a:rPr sz="4000" b="1" i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Ш</a:t>
            </a:r>
            <a:r>
              <a:rPr sz="4000" b="1" i="1" spc="-24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sz="4000" b="1" i="1" spc="-1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4000" b="1" i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ЛЬНИ</a:t>
            </a:r>
            <a:r>
              <a:rPr sz="4000" b="1" i="1" spc="-24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sz="4000" b="1" i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lang="ru-RU" sz="4000" b="1" i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В  В РОСТОВСКОЙ ОБЛАСТИ</a:t>
            </a:r>
            <a:endParaRPr sz="4000" b="1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14400" y="3581400"/>
            <a:ext cx="7668895" cy="18466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" algn="ctr">
              <a:lnSpc>
                <a:spcPct val="100000"/>
              </a:lnSpc>
            </a:pPr>
            <a:r>
              <a:rPr sz="4000" b="1" i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201</a:t>
            </a:r>
            <a:r>
              <a:rPr lang="ru-RU" sz="4000" b="1" i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4</a:t>
            </a:r>
            <a:r>
              <a:rPr sz="4000" b="1" i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/201</a:t>
            </a:r>
            <a:r>
              <a:rPr lang="ru-RU" sz="4000" b="1" i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5</a:t>
            </a:r>
            <a:r>
              <a:rPr sz="4000" b="1" i="1" spc="-45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4000" b="1" i="1" spc="-20" dirty="0" err="1">
                <a:solidFill>
                  <a:srgbClr val="4E3A2F"/>
                </a:solidFill>
                <a:latin typeface="Times New Roman"/>
                <a:cs typeface="Times New Roman"/>
              </a:rPr>
              <a:t>уч</a:t>
            </a:r>
            <a:r>
              <a:rPr sz="4000" b="1" i="1" spc="-65" dirty="0" err="1">
                <a:solidFill>
                  <a:srgbClr val="4E3A2F"/>
                </a:solidFill>
                <a:latin typeface="Times New Roman"/>
                <a:cs typeface="Times New Roman"/>
              </a:rPr>
              <a:t>е</a:t>
            </a:r>
            <a:r>
              <a:rPr sz="4000" b="1" i="1" spc="-25" dirty="0" err="1">
                <a:solidFill>
                  <a:srgbClr val="4E3A2F"/>
                </a:solidFill>
                <a:latin typeface="Times New Roman"/>
                <a:cs typeface="Times New Roman"/>
              </a:rPr>
              <a:t>бный</a:t>
            </a:r>
            <a:r>
              <a:rPr sz="4000" b="1" i="1" spc="1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4000" b="1" i="1" spc="-15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г</a:t>
            </a:r>
            <a:r>
              <a:rPr sz="4000" b="1" i="1" spc="-6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4000" b="1" i="1" spc="-2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д</a:t>
            </a:r>
            <a:endParaRPr lang="ru-RU" sz="4000" b="1" i="1" spc="-2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</a:pPr>
            <a:endParaRPr lang="ru-RU" sz="4000" b="1" i="1" spc="-2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</a:pPr>
            <a:endParaRPr lang="ru-RU" sz="4000" b="1" i="1" spc="-2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9200" y="4953000"/>
            <a:ext cx="670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75"/>
              </a:spcBef>
            </a:pP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(К</a:t>
            </a:r>
            <a:r>
              <a:rPr lang="ru-RU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ВЫСТУПЛ</a:t>
            </a:r>
            <a:r>
              <a:rPr lang="ru-RU" spc="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Е</a:t>
            </a: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Н</a:t>
            </a:r>
            <a:r>
              <a:rPr lang="ru-RU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Ю</a:t>
            </a:r>
            <a:r>
              <a:rPr lang="ru-RU" spc="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НА</a:t>
            </a:r>
            <a:r>
              <a:rPr lang="ru-RU" spc="-5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СОВЕЩ</a:t>
            </a:r>
            <a:r>
              <a:rPr lang="ru-RU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Н</a:t>
            </a:r>
            <a:r>
              <a:rPr lang="ru-RU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lang="ru-RU" spc="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С МУНИЦИПАЛЬНЫМИ КООРДИНАТОРАМИ ВСЕРОССИЙСКОЙ</a:t>
            </a:r>
            <a:r>
              <a:rPr lang="ru-RU" spc="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spc="-9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ЛИМ</a:t>
            </a:r>
            <a:r>
              <a:rPr lang="ru-RU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П</a:t>
            </a: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lang="ru-RU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ДЫ Ш</a:t>
            </a:r>
            <a:r>
              <a:rPr lang="ru-RU" spc="-5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lang="ru-RU" spc="-9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ЛЬНИ</a:t>
            </a:r>
            <a:r>
              <a:rPr lang="ru-RU" spc="-5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ОВ </a:t>
            </a:r>
            <a:r>
              <a:rPr lang="ru-RU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30.10.2015</a:t>
            </a:r>
            <a:r>
              <a:rPr lang="ru-RU" dirty="0" smtClean="0">
                <a:solidFill>
                  <a:srgbClr val="4E3A2F"/>
                </a:solidFill>
                <a:latin typeface="Times New Roman"/>
                <a:cs typeface="Times New Roman"/>
              </a:rPr>
              <a:t>)</a:t>
            </a:r>
            <a:endParaRPr lang="ru-RU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4350" y="6015037"/>
            <a:ext cx="8629650" cy="118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36319" y="5204459"/>
            <a:ext cx="7261859" cy="4389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907023" y="5935979"/>
            <a:ext cx="469391" cy="43891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81201" y="228600"/>
            <a:ext cx="8172094" cy="11079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РЕЙТИНГ  ПО КОЛИЧЕСТВУ ПОБЕДИТЕЛЕЙ И ПРИЗЕРОВ РЕГИОНАЛЬНОГО ЭТАПА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" name="objec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378156"/>
              </p:ext>
            </p:extLst>
          </p:nvPr>
        </p:nvGraphicFramePr>
        <p:xfrm>
          <a:off x="1" y="1066801"/>
          <a:ext cx="9020174" cy="57325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40"/>
                <a:gridCol w="4419647"/>
                <a:gridCol w="2191741"/>
                <a:gridCol w="2378046"/>
              </a:tblGrid>
              <a:tr h="1142999">
                <a:tc>
                  <a:txBody>
                    <a:bodyPr/>
                    <a:lstStyle/>
                    <a:p>
                      <a:pPr marL="29209" marR="36195" algn="just">
                        <a:lnSpc>
                          <a:spcPct val="100000"/>
                        </a:lnSpc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№ п/ п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58A80"/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</a:pPr>
                      <a:r>
                        <a:rPr lang="ru-RU" sz="2800" b="1" spc="-4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Муниципальный</a:t>
                      </a:r>
                      <a:r>
                        <a:rPr lang="ru-RU" sz="2800" b="1" spc="-40" baseline="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 район, городской округ</a:t>
                      </a:r>
                      <a:endParaRPr sz="280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8275" marR="160020"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2013/14 уч. год</a:t>
                      </a:r>
                      <a:endParaRPr sz="280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8275" marR="160020"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solidFill>
                            <a:schemeClr val="bg1"/>
                          </a:solidFill>
                          <a:latin typeface="Times New Roman"/>
                          <a:cs typeface="Times New Roman"/>
                        </a:rPr>
                        <a:t>2014/15 уч. год</a:t>
                      </a:r>
                      <a:endParaRPr sz="2800" dirty="0">
                        <a:solidFill>
                          <a:schemeClr val="bg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12468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endParaRPr sz="1600" dirty="0">
                        <a:solidFill>
                          <a:srgbClr val="333333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</a:pPr>
                      <a:r>
                        <a:rPr lang="ru-RU" sz="2800" spc="-175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</a:t>
                      </a:r>
                      <a:r>
                        <a:rPr lang="en-US" sz="2800" spc="-175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spc="-175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Ростов- на- Дону</a:t>
                      </a:r>
                      <a:endParaRPr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  <a:endParaRPr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endParaRPr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</a:tr>
              <a:tr h="512468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endParaRPr sz="1600" dirty="0">
                        <a:solidFill>
                          <a:srgbClr val="333333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</a:pPr>
                      <a:r>
                        <a:rPr sz="2800" spc="-175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sz="2800" spc="-1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spc="-1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Таганрог</a:t>
                      </a:r>
                      <a:endParaRPr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2800" b="0" spc="5" dirty="0" smtClean="0"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</a:tr>
              <a:tr h="543047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333333"/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Батайск</a:t>
                      </a:r>
                      <a:endParaRPr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DEC"/>
                    </a:solidFill>
                  </a:tcPr>
                </a:tc>
              </a:tr>
              <a:tr h="564135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333333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28575" marR="382905" algn="ctr">
                        <a:lnSpc>
                          <a:spcPct val="100000"/>
                        </a:lnSpc>
                      </a:pPr>
                      <a:r>
                        <a:rPr lang="ru-RU" sz="2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Сальский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endParaRPr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</a:tr>
              <a:tr h="465545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333333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Азов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DEC"/>
                    </a:solidFill>
                  </a:tcPr>
                </a:tc>
              </a:tr>
              <a:tr h="557279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Шахты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</a:tr>
              <a:tr h="557279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28575"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г.Новочеркасск</a:t>
                      </a:r>
                      <a:endParaRPr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</a:tr>
              <a:tr h="557279">
                <a:tc>
                  <a:txBody>
                    <a:bodyPr/>
                    <a:lstStyle/>
                    <a:p>
                      <a:pPr marL="86995">
                        <a:lnSpc>
                          <a:spcPct val="100000"/>
                        </a:lnSpc>
                      </a:pPr>
                      <a:r>
                        <a:rPr sz="1600" dirty="0">
                          <a:solidFill>
                            <a:srgbClr val="333333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г.Каменск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-Шахтинский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2697643"/>
              </p:ext>
            </p:extLst>
          </p:nvPr>
        </p:nvGraphicFramePr>
        <p:xfrm>
          <a:off x="0" y="954107"/>
          <a:ext cx="9144000" cy="5903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4800" y="0"/>
            <a:ext cx="8534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победителей и призеров в общем количестве участников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29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747240"/>
              </p:ext>
            </p:extLst>
          </p:nvPr>
        </p:nvGraphicFramePr>
        <p:xfrm>
          <a:off x="178675" y="454535"/>
          <a:ext cx="8991601" cy="6263640"/>
        </p:xfrm>
        <a:graphic>
          <a:graphicData uri="http://schemas.openxmlformats.org/drawingml/2006/table">
            <a:tbl>
              <a:tblPr/>
              <a:tblGrid>
                <a:gridCol w="2998057"/>
                <a:gridCol w="3071691"/>
                <a:gridCol w="2921853"/>
              </a:tblGrid>
              <a:tr h="11430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Муниципальный район, городской округ</a:t>
                      </a:r>
                      <a:endParaRPr lang="ru-RU" sz="2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Участники регионального этапа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Победители и призеры регионального этапа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68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0" i="0" u="none" strike="noStrike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Боковский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68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0" i="0" u="none" strike="noStrike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Верхнедонской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68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0" i="0" u="none" strike="noStrike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Волгодонской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68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0" i="0" u="none" strike="noStrike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Дубовский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68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0" i="0" u="none" strike="noStrike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Егорлыкский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68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Заветинский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68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0" i="0" u="none" strike="noStrike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Зверево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68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Каменский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2800" b="0" i="0" u="none" strike="noStrike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68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Кашарский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800" b="0" i="0" u="none" strike="noStrike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68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0" i="0" u="none" strike="noStrike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Красносулинский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2800" b="0" i="0" u="none" strike="noStrike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68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Куйбышевский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800" b="0" i="0" u="none" strike="noStrike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8681">
                <a:tc>
                  <a:txBody>
                    <a:bodyPr/>
                    <a:lstStyle/>
                    <a:p>
                      <a:pPr algn="l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Миллеровский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b="0" i="0" u="none" strike="noStrik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0" i="0" u="none" strike="noStrike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object 5"/>
          <p:cNvSpPr txBox="1"/>
          <p:nvPr/>
        </p:nvSpPr>
        <p:spPr>
          <a:xfrm>
            <a:off x="762000" y="0"/>
            <a:ext cx="838200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2800" b="1" spc="-20" dirty="0" smtClean="0">
                <a:solidFill>
                  <a:srgbClr val="FF0000"/>
                </a:solidFill>
                <a:latin typeface="Times New Roman"/>
                <a:cs typeface="Times New Roman"/>
              </a:rPr>
              <a:t>Территории, не имеющие победителей и призеров </a:t>
            </a:r>
            <a:endParaRPr sz="28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421635"/>
              </p:ext>
            </p:extLst>
          </p:nvPr>
        </p:nvGraphicFramePr>
        <p:xfrm>
          <a:off x="228600" y="457163"/>
          <a:ext cx="8610600" cy="6250434"/>
        </p:xfrm>
        <a:graphic>
          <a:graphicData uri="http://schemas.openxmlformats.org/drawingml/2006/table">
            <a:tbl>
              <a:tblPr/>
              <a:tblGrid>
                <a:gridCol w="3344614"/>
                <a:gridCol w="2632992"/>
                <a:gridCol w="2632994"/>
              </a:tblGrid>
              <a:tr h="54660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Муниципальный район, городской округ</a:t>
                      </a:r>
                      <a:endParaRPr lang="ru-RU" sz="18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Участники регионального этапа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Победители и призеры регионального этапа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71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0" i="0" u="none" strike="noStrike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Милютинский</a:t>
                      </a:r>
                      <a:endParaRPr lang="ru-RU" sz="2600" b="0" i="0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71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Морозовский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71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0" i="0" u="none" strike="noStrike" baseline="0" dirty="0" err="1">
                          <a:latin typeface="Times New Roman" pitchFamily="18" charset="0"/>
                          <a:cs typeface="Times New Roman" pitchFamily="18" charset="0"/>
                        </a:rPr>
                        <a:t>Обливский</a:t>
                      </a:r>
                      <a:endParaRPr lang="ru-RU" sz="2600" b="0" i="0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71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Октябрьский (с)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71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Орловский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71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Пролетарский (с)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71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Советский (с)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71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Тарасовский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71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Тацинский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71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Усть-Донецкий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71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0" i="0" u="none" strike="noStrike" baseline="0" dirty="0" err="1">
                          <a:latin typeface="Times New Roman" pitchFamily="18" charset="0"/>
                          <a:cs typeface="Times New Roman" pitchFamily="18" charset="0"/>
                        </a:rPr>
                        <a:t>Целинский</a:t>
                      </a:r>
                      <a:endParaRPr lang="ru-RU" sz="2600" b="0" i="0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71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0" i="0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Цимлянский</a:t>
                      </a:r>
                      <a:endParaRPr lang="ru-RU" sz="2600" b="0" i="0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71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0" i="0" u="none" strike="noStrike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Чертковский</a:t>
                      </a:r>
                      <a:endParaRPr lang="ru-RU" sz="2600" b="0" i="0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600" b="0" i="0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600" b="0" i="0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71">
                <a:tc>
                  <a:txBody>
                    <a:bodyPr/>
                    <a:lstStyle/>
                    <a:p>
                      <a:pPr algn="l" fontAlgn="t"/>
                      <a:r>
                        <a:rPr lang="ru-RU" sz="26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Шолоховский</a:t>
                      </a:r>
                      <a:endParaRPr lang="ru-RU" sz="2600" b="0" i="0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600" b="0" i="0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600" b="0" i="0" u="none" strike="noStrik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600" b="0" i="0" u="none" strike="noStrike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object 5"/>
          <p:cNvSpPr txBox="1"/>
          <p:nvPr/>
        </p:nvSpPr>
        <p:spPr>
          <a:xfrm>
            <a:off x="1219200" y="0"/>
            <a:ext cx="662940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2800" b="1" spc="-2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Не имеющие победителей и призеров </a:t>
            </a:r>
            <a:endParaRPr sz="28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860324615"/>
              </p:ext>
            </p:extLst>
          </p:nvPr>
        </p:nvGraphicFramePr>
        <p:xfrm>
          <a:off x="0" y="0"/>
          <a:ext cx="91439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5026"/>
            <a:ext cx="8458199" cy="5855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1000" y="0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Процент победителей и призеров  по отдельным предметам от возможного по квоте</a:t>
            </a:r>
          </a:p>
        </p:txBody>
      </p:sp>
    </p:spTree>
    <p:extLst>
      <p:ext uri="{BB962C8B-B14F-4D97-AF65-F5344CB8AC3E}">
        <p14:creationId xmlns:p14="http://schemas.microsoft.com/office/powerpoint/2010/main" val="2827111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-38100"/>
            <a:ext cx="8890000" cy="666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74823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13056532"/>
              </p:ext>
            </p:extLst>
          </p:nvPr>
        </p:nvGraphicFramePr>
        <p:xfrm>
          <a:off x="0" y="0"/>
          <a:ext cx="89916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534400" cy="1292662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Сравнение  результатов участников на муниципальном и региональном этапах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(расхождение 70-100%)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07317"/>
              </p:ext>
            </p:extLst>
          </p:nvPr>
        </p:nvGraphicFramePr>
        <p:xfrm>
          <a:off x="0" y="1447799"/>
          <a:ext cx="9144000" cy="5410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772886">
                <a:tc>
                  <a:txBody>
                    <a:bodyPr/>
                    <a:lstStyle/>
                    <a:p>
                      <a:r>
                        <a:rPr lang="ru-RU" sz="28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Красносулинский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25 % участников </a:t>
                      </a:r>
                      <a:endParaRPr lang="ru-RU" sz="2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/>
                </a:tc>
              </a:tr>
              <a:tr h="77288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Куйбышевский 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22,2 %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/>
                </a:tc>
              </a:tr>
              <a:tr h="77288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Орловский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20 %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/>
                </a:tc>
              </a:tr>
              <a:tr h="772886"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Егорлыкский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20 %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/>
                </a:tc>
              </a:tr>
              <a:tr h="772886"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Верхнедонской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20 %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/>
                </a:tc>
              </a:tr>
              <a:tr h="772886"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Мартыновский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16,6 %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/>
                </a:tc>
              </a:tr>
              <a:tr h="772886"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Родионово-Несветайский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14,3 %</a:t>
                      </a:r>
                      <a:endParaRPr lang="ru-RU" sz="2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4" marB="45714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48294" cy="338554"/>
          </a:xfrm>
        </p:spPr>
        <p:txBody>
          <a:bodyPr/>
          <a:lstStyle/>
          <a:p>
            <a:r>
              <a:rPr lang="ru-RU" sz="2200" dirty="0" smtClean="0">
                <a:solidFill>
                  <a:srgbClr val="FF0000"/>
                </a:solidFill>
              </a:rPr>
              <a:t>ПОБЕДИТЕЛИ И ПРИЗЕРЫ ЗАКЛЮЧИТЕЛЬНОГО ЭТАПА </a:t>
            </a:r>
            <a:endParaRPr lang="ru-RU" sz="2200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499146"/>
              </p:ext>
            </p:extLst>
          </p:nvPr>
        </p:nvGraphicFramePr>
        <p:xfrm>
          <a:off x="-47297" y="533400"/>
          <a:ext cx="9144001" cy="5486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1405"/>
                <a:gridCol w="1133554"/>
                <a:gridCol w="528992"/>
                <a:gridCol w="2845849"/>
                <a:gridCol w="1752601"/>
                <a:gridCol w="1371600"/>
              </a:tblGrid>
              <a:tr h="381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/>
                        <a:t>Предмет</a:t>
                      </a: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/>
                        <a:t>Ф.И.О.</a:t>
                      </a: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/>
                        <a:t>Класс</a:t>
                      </a: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/>
                        <a:t>Школа</a:t>
                      </a:r>
                      <a:endParaRPr lang="ru-RU" sz="2000" dirty="0"/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/>
                        <a:t>Территория</a:t>
                      </a: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/>
                        <a:t>Результат этапа</a:t>
                      </a:r>
                    </a:p>
                  </a:txBody>
                  <a:tcPr marL="43278" marR="43278" marT="0" marB="0" anchor="ctr"/>
                </a:tc>
              </a:tr>
              <a:tr h="533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Гавриленко Дмитрий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лицей № 57 города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Ростова-на-Дону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Ростов-на-Дону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</a:tr>
              <a:tr h="533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География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Гавриленко Дмитрий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лицей № 57 города Ростова-на-Дону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Ростов-на-Дону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</a:tr>
              <a:tr h="533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Физическая культура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Абдулхалимов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Руслан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МБОУ</a:t>
                      </a:r>
                      <a:r>
                        <a:rPr lang="ru-RU" sz="2000" baseline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СОШ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№ 10 г. Сальска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Сальский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</a:tr>
              <a:tr h="533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Искусство (МХК)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Ясинская Анна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МБОУ СОШ № 11 г. Азова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г. Азов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</a:tr>
              <a:tr h="533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Химия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Дятлов Андрей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МАОУ лицей № 27 имени А.В. Суворова города Ростова-на-Дону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619375" algn="l"/>
                        </a:tabLst>
                        <a:defRPr/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Ростов-на-Дону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4350" y="1046099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14350" y="1046099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4350" y="1053211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731252" y="932688"/>
            <a:ext cx="542544" cy="50749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-152400" y="152400"/>
            <a:ext cx="9296400" cy="874084"/>
          </a:xfrm>
          <a:prstGeom prst="rect">
            <a:avLst/>
          </a:prstGeom>
        </p:spPr>
        <p:txBody>
          <a:bodyPr vert="horz" wrap="square" lIns="0" tIns="408431" rIns="0" bIns="0" rtlCol="0">
            <a:spAutoFit/>
          </a:bodyPr>
          <a:lstStyle/>
          <a:p>
            <a:pPr marL="850900" algn="l">
              <a:lnSpc>
                <a:spcPct val="100000"/>
              </a:lnSpc>
            </a:pPr>
            <a:r>
              <a:rPr sz="3000" spc="-25" dirty="0">
                <a:solidFill>
                  <a:srgbClr val="FF0000"/>
                </a:solidFill>
              </a:rPr>
              <a:t>ОБЩ</a:t>
            </a:r>
            <a:r>
              <a:rPr sz="3000" spc="-35" dirty="0">
                <a:solidFill>
                  <a:srgbClr val="FF0000"/>
                </a:solidFill>
              </a:rPr>
              <a:t>Е</a:t>
            </a:r>
            <a:r>
              <a:rPr sz="3000" spc="-20" dirty="0">
                <a:solidFill>
                  <a:srgbClr val="FF0000"/>
                </a:solidFill>
              </a:rPr>
              <a:t>Е</a:t>
            </a:r>
            <a:r>
              <a:rPr sz="3000" spc="-15" dirty="0">
                <a:solidFill>
                  <a:srgbClr val="FF0000"/>
                </a:solidFill>
              </a:rPr>
              <a:t> </a:t>
            </a:r>
            <a:r>
              <a:rPr sz="3000" spc="-100" dirty="0" smtClean="0">
                <a:solidFill>
                  <a:srgbClr val="FF0000"/>
                </a:solidFill>
              </a:rPr>
              <a:t>К</a:t>
            </a:r>
            <a:r>
              <a:rPr sz="3000" spc="-175" dirty="0" smtClean="0">
                <a:solidFill>
                  <a:srgbClr val="FF0000"/>
                </a:solidFill>
              </a:rPr>
              <a:t>О</a:t>
            </a:r>
            <a:r>
              <a:rPr sz="3000" spc="-25" dirty="0" smtClean="0">
                <a:solidFill>
                  <a:srgbClr val="FF0000"/>
                </a:solidFill>
              </a:rPr>
              <a:t>ЛИЧ</a:t>
            </a:r>
            <a:r>
              <a:rPr sz="3000" spc="-35" dirty="0" smtClean="0">
                <a:solidFill>
                  <a:srgbClr val="FF0000"/>
                </a:solidFill>
              </a:rPr>
              <a:t>Е</a:t>
            </a:r>
            <a:r>
              <a:rPr sz="3000" spc="-25" dirty="0" smtClean="0">
                <a:solidFill>
                  <a:srgbClr val="FF0000"/>
                </a:solidFill>
              </a:rPr>
              <a:t>С</a:t>
            </a:r>
            <a:r>
              <a:rPr sz="3000" spc="-35" dirty="0" smtClean="0">
                <a:solidFill>
                  <a:srgbClr val="FF0000"/>
                </a:solidFill>
              </a:rPr>
              <a:t>Т</a:t>
            </a:r>
            <a:r>
              <a:rPr sz="3000" spc="-254" dirty="0" smtClean="0">
                <a:solidFill>
                  <a:srgbClr val="FF0000"/>
                </a:solidFill>
              </a:rPr>
              <a:t>В</a:t>
            </a:r>
            <a:r>
              <a:rPr lang="ru-RU" sz="3000" spc="-254" dirty="0" smtClean="0">
                <a:solidFill>
                  <a:srgbClr val="FF0000"/>
                </a:solidFill>
              </a:rPr>
              <a:t>О</a:t>
            </a:r>
            <a:r>
              <a:rPr sz="3000" spc="25" dirty="0" smtClean="0">
                <a:solidFill>
                  <a:srgbClr val="FF0000"/>
                </a:solidFill>
              </a:rPr>
              <a:t> </a:t>
            </a:r>
            <a:r>
              <a:rPr sz="3000" spc="-25" dirty="0" smtClean="0">
                <a:solidFill>
                  <a:srgbClr val="FF0000"/>
                </a:solidFill>
              </a:rPr>
              <a:t>УЧ</a:t>
            </a:r>
            <a:r>
              <a:rPr sz="3000" spc="-180" dirty="0" smtClean="0">
                <a:solidFill>
                  <a:srgbClr val="FF0000"/>
                </a:solidFill>
              </a:rPr>
              <a:t>А</a:t>
            </a:r>
            <a:r>
              <a:rPr sz="3000" spc="-25" dirty="0" smtClean="0">
                <a:solidFill>
                  <a:srgbClr val="FF0000"/>
                </a:solidFill>
              </a:rPr>
              <a:t>С</a:t>
            </a:r>
            <a:r>
              <a:rPr sz="3000" spc="-35" dirty="0" smtClean="0">
                <a:solidFill>
                  <a:srgbClr val="FF0000"/>
                </a:solidFill>
              </a:rPr>
              <a:t>Т</a:t>
            </a:r>
            <a:r>
              <a:rPr sz="3000" spc="-25" dirty="0" smtClean="0">
                <a:solidFill>
                  <a:srgbClr val="FF0000"/>
                </a:solidFill>
              </a:rPr>
              <a:t>Н</a:t>
            </a:r>
            <a:r>
              <a:rPr sz="3000" spc="-40" dirty="0" smtClean="0">
                <a:solidFill>
                  <a:srgbClr val="FF0000"/>
                </a:solidFill>
              </a:rPr>
              <a:t>И</a:t>
            </a:r>
            <a:r>
              <a:rPr sz="3000" spc="-100" dirty="0" smtClean="0">
                <a:solidFill>
                  <a:srgbClr val="FF0000"/>
                </a:solidFill>
              </a:rPr>
              <a:t>К</a:t>
            </a:r>
            <a:r>
              <a:rPr sz="3000" spc="-25" dirty="0" smtClean="0">
                <a:solidFill>
                  <a:srgbClr val="FF0000"/>
                </a:solidFill>
              </a:rPr>
              <a:t>ОВ</a:t>
            </a:r>
            <a:r>
              <a:rPr lang="ru-RU" sz="3000" spc="-25" dirty="0">
                <a:solidFill>
                  <a:srgbClr val="FF0000"/>
                </a:solidFill>
              </a:rPr>
              <a:t> </a:t>
            </a:r>
            <a:r>
              <a:rPr lang="ru-RU" sz="3000" spc="-25" dirty="0" err="1" smtClean="0">
                <a:solidFill>
                  <a:srgbClr val="FF0000"/>
                </a:solidFill>
              </a:rPr>
              <a:t>ВсОШ</a:t>
            </a:r>
            <a:endParaRPr sz="3000" dirty="0">
              <a:solidFill>
                <a:srgbClr val="FF0000"/>
              </a:solidFill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9600" y="5943600"/>
            <a:ext cx="783463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*О</a:t>
            </a:r>
            <a:r>
              <a:rPr sz="2000" b="1" spc="-80" dirty="0">
                <a:solidFill>
                  <a:srgbClr val="4E3A2F"/>
                </a:solidFill>
                <a:latin typeface="Times New Roman"/>
                <a:cs typeface="Times New Roman"/>
              </a:rPr>
              <a:t>б</a:t>
            </a:r>
            <a:r>
              <a:rPr sz="2000" b="1" spc="15" dirty="0">
                <a:solidFill>
                  <a:srgbClr val="4E3A2F"/>
                </a:solidFill>
                <a:latin typeface="Times New Roman"/>
                <a:cs typeface="Times New Roman"/>
              </a:rPr>
              <a:t>у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ч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аю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щ</a:t>
            </a:r>
            <a:r>
              <a:rPr sz="2000" b="1" spc="-15" dirty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йс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я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,</a:t>
            </a:r>
            <a:r>
              <a:rPr sz="2000" b="1" spc="-4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прин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я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вший</a:t>
            </a:r>
            <a:r>
              <a:rPr sz="2000" b="1" spc="-1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spc="25" dirty="0">
                <a:solidFill>
                  <a:srgbClr val="4E3A2F"/>
                </a:solidFill>
                <a:latin typeface="Times New Roman"/>
                <a:cs typeface="Times New Roman"/>
              </a:rPr>
              <a:t>у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час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т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ие</a:t>
            </a:r>
            <a:r>
              <a:rPr sz="2000" b="1" spc="-40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в</a:t>
            </a:r>
            <a:r>
              <a:rPr sz="2000" b="1" spc="-1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д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анн</a:t>
            </a:r>
            <a:r>
              <a:rPr sz="2000" b="1" spc="-30" dirty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м</a:t>
            </a:r>
            <a:r>
              <a:rPr sz="2000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э</a:t>
            </a:r>
            <a:r>
              <a:rPr sz="2000" b="1" spc="5" dirty="0">
                <a:solidFill>
                  <a:srgbClr val="4E3A2F"/>
                </a:solidFill>
                <a:latin typeface="Times New Roman"/>
                <a:cs typeface="Times New Roman"/>
              </a:rPr>
              <a:t>т</a:t>
            </a:r>
            <a:r>
              <a:rPr sz="2000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пе по</a:t>
            </a:r>
            <a:r>
              <a:rPr sz="2000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н</a:t>
            </a:r>
            <a:r>
              <a:rPr sz="2000" b="1" spc="15" dirty="0">
                <a:solidFill>
                  <a:srgbClr val="4E3A2F"/>
                </a:solidFill>
                <a:latin typeface="Times New Roman"/>
                <a:cs typeface="Times New Roman"/>
              </a:rPr>
              <a:t>е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с</a:t>
            </a:r>
            <a:r>
              <a:rPr sz="2000" b="1" spc="-30" dirty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sz="2000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л</a:t>
            </a:r>
            <a:r>
              <a:rPr sz="2000" b="1" spc="10" dirty="0">
                <a:solidFill>
                  <a:srgbClr val="4E3A2F"/>
                </a:solidFill>
                <a:latin typeface="Times New Roman"/>
                <a:cs typeface="Times New Roman"/>
              </a:rPr>
              <a:t>ь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ким</a:t>
            </a:r>
            <a:endParaRPr sz="2000" dirty="0"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</a:pPr>
            <a:r>
              <a:rPr lang="ru-RU" sz="2000" b="1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п</a:t>
            </a:r>
            <a:r>
              <a:rPr sz="2000" b="1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р</a:t>
            </a:r>
            <a:r>
              <a:rPr sz="2000" b="1" spc="-3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е</a:t>
            </a:r>
            <a:r>
              <a:rPr sz="2000" b="1" spc="-1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д</a:t>
            </a:r>
            <a:r>
              <a:rPr sz="2000" b="1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ме</a:t>
            </a:r>
            <a:r>
              <a:rPr sz="2000" b="1" spc="5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т</a:t>
            </a:r>
            <a:r>
              <a:rPr sz="2000" b="1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ам</a:t>
            </a:r>
            <a:r>
              <a:rPr lang="ru-RU" sz="20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,</a:t>
            </a:r>
            <a:r>
              <a:rPr sz="2000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spc="25" dirty="0">
                <a:solidFill>
                  <a:srgbClr val="4E3A2F"/>
                </a:solidFill>
                <a:latin typeface="Times New Roman"/>
                <a:cs typeface="Times New Roman"/>
              </a:rPr>
              <a:t>у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ч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и</a:t>
            </a:r>
            <a:r>
              <a:rPr sz="2000" b="1" spc="-15" dirty="0">
                <a:solidFill>
                  <a:srgbClr val="4E3A2F"/>
                </a:solidFill>
                <a:latin typeface="Times New Roman"/>
                <a:cs typeface="Times New Roman"/>
              </a:rPr>
              <a:t>т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ы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в</a:t>
            </a:r>
            <a:r>
              <a:rPr sz="2000" b="1" spc="10" dirty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лся</a:t>
            </a:r>
            <a:r>
              <a:rPr sz="2000" b="1" spc="-30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1 раз</a:t>
            </a:r>
            <a:endParaRPr sz="2000" dirty="0">
              <a:latin typeface="Times New Roman"/>
              <a:cs typeface="Times New Roman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215841"/>
              </p:ext>
            </p:extLst>
          </p:nvPr>
        </p:nvGraphicFramePr>
        <p:xfrm>
          <a:off x="304801" y="1356602"/>
          <a:ext cx="8839200" cy="45280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79010"/>
                <a:gridCol w="1926389"/>
                <a:gridCol w="1828800"/>
                <a:gridCol w="1905001"/>
              </a:tblGrid>
              <a:tr h="818690">
                <a:tc rowSpan="2">
                  <a:txBody>
                    <a:bodyPr/>
                    <a:lstStyle/>
                    <a:p>
                      <a:pPr marL="554990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Э</a:t>
                      </a:r>
                      <a:r>
                        <a:rPr sz="2800" b="1" spc="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пы</a:t>
                      </a:r>
                      <a:endParaRPr sz="2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1973580" algn="l">
                        <a:lnSpc>
                          <a:spcPct val="100000"/>
                        </a:lnSpc>
                      </a:pPr>
                      <a:r>
                        <a:rPr sz="2800" b="1" spc="-10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spc="-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лич</a:t>
                      </a:r>
                      <a:r>
                        <a:rPr sz="2800" b="1" spc="2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с</a:t>
                      </a:r>
                      <a:r>
                        <a:rPr sz="2800" b="1" spc="-1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тв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spc="-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2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у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час</a:t>
                      </a:r>
                      <a:r>
                        <a:rPr sz="2800" b="1" spc="-1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ни</a:t>
                      </a:r>
                      <a:r>
                        <a:rPr sz="2800" b="1" spc="-30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2800" b="1" spc="-45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FFFFFF"/>
                          </a:solidFill>
                          <a:latin typeface="Times New Roman"/>
                          <a:cs typeface="Times New Roman"/>
                        </a:rPr>
                        <a:t>в</a:t>
                      </a:r>
                      <a:endParaRPr sz="2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785332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B58A80"/>
                    </a:solidFill>
                  </a:tcPr>
                </a:tc>
                <a:tc>
                  <a:txBody>
                    <a:bodyPr/>
                    <a:lstStyle/>
                    <a:p>
                      <a:pPr marL="342265" algn="ctr">
                        <a:lnSpc>
                          <a:spcPct val="100000"/>
                        </a:lnSpc>
                      </a:pPr>
                      <a:r>
                        <a:rPr sz="2400" b="1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2012</a:t>
                      </a:r>
                      <a:r>
                        <a:rPr lang="ru-RU" sz="2400" b="1" spc="-25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/13</a:t>
                      </a:r>
                    </a:p>
                    <a:p>
                      <a:pPr marL="342265" algn="ctr">
                        <a:lnSpc>
                          <a:spcPct val="100000"/>
                        </a:lnSpc>
                      </a:pPr>
                      <a:r>
                        <a:rPr lang="ru-RU" sz="2400" b="1" spc="-25" baseline="0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2400" b="1" spc="-25" baseline="0" dirty="0" err="1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уч</a:t>
                      </a:r>
                      <a:r>
                        <a:rPr lang="ru-RU" sz="2400" b="1" spc="-25" baseline="0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. </a:t>
                      </a:r>
                      <a:r>
                        <a:rPr sz="2400" b="1" spc="-40" dirty="0" err="1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400" b="1" spc="-45" dirty="0" err="1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400" b="1" dirty="0" err="1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328930" algn="ctr">
                        <a:lnSpc>
                          <a:spcPct val="100000"/>
                        </a:lnSpc>
                      </a:pPr>
                      <a:r>
                        <a:rPr sz="24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2013</a:t>
                      </a:r>
                      <a:r>
                        <a:rPr sz="2400" b="1" spc="-2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2400" b="1" spc="-25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/14 </a:t>
                      </a:r>
                    </a:p>
                    <a:p>
                      <a:pPr marL="328930" algn="ctr">
                        <a:lnSpc>
                          <a:spcPct val="100000"/>
                        </a:lnSpc>
                      </a:pPr>
                      <a:r>
                        <a:rPr lang="ru-RU" sz="2400" b="1" spc="-25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уч. </a:t>
                      </a:r>
                      <a:r>
                        <a:rPr sz="2400" b="1" spc="-40" dirty="0" err="1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400" b="1" spc="-45" dirty="0" err="1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400" b="1" dirty="0" err="1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endParaRPr sz="2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2014</a:t>
                      </a:r>
                      <a:r>
                        <a:rPr lang="ru-RU" sz="2400" b="1" spc="-25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 /15 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spc="-25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уч. </a:t>
                      </a:r>
                      <a:r>
                        <a:rPr lang="ru-RU" sz="2400" b="1" spc="-40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lang="ru-RU" sz="2400" b="1" spc="-45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lang="ru-RU" sz="2400" b="1" dirty="0" smtClean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д</a:t>
                      </a:r>
                      <a:endParaRPr lang="ru-RU" sz="2400" dirty="0" smtClean="0">
                        <a:latin typeface="Times New Roman"/>
                        <a:cs typeface="Times New Roman"/>
                      </a:endParaRPr>
                    </a:p>
                    <a:p>
                      <a:pPr algn="ctr"/>
                      <a:endParaRPr lang="ru-RU" sz="24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</a:tr>
              <a:tr h="585294"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Ш</a:t>
                      </a:r>
                      <a:r>
                        <a:rPr sz="2800" b="1" spc="-2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ко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2800" b="1" spc="1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ный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marL="258445" algn="ctr">
                        <a:lnSpc>
                          <a:spcPct val="100000"/>
                        </a:lnSpc>
                      </a:pP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367 152</a:t>
                      </a:r>
                      <a:endParaRPr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marL="241300" algn="ctr">
                        <a:lnSpc>
                          <a:spcPct val="100000"/>
                        </a:lnSpc>
                      </a:pPr>
                      <a:r>
                        <a:rPr lang="ru-RU" sz="2800" b="1" dirty="0" smtClean="0">
                          <a:solidFill>
                            <a:srgbClr val="4E3A2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186 112</a:t>
                      </a:r>
                      <a:r>
                        <a:rPr sz="2800" b="1" dirty="0" smtClean="0">
                          <a:solidFill>
                            <a:srgbClr val="4E3A2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138 300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</a:tr>
              <a:tr h="622567"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2800" b="1" spc="-2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М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ун</a:t>
                      </a:r>
                      <a:r>
                        <a:rPr sz="2800" b="1" spc="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ц</a:t>
                      </a:r>
                      <a:r>
                        <a:rPr sz="2800" b="1" spc="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п</a:t>
                      </a:r>
                      <a:r>
                        <a:rPr sz="2800" b="1" spc="2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2800" b="1" spc="1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ный</a:t>
                      </a:r>
                      <a:endParaRPr sz="2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305435" algn="ctr">
                        <a:lnSpc>
                          <a:spcPct val="100000"/>
                        </a:lnSpc>
                      </a:pP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44 892</a:t>
                      </a:r>
                      <a:endParaRPr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241300" algn="ctr">
                        <a:lnSpc>
                          <a:spcPct val="100000"/>
                        </a:lnSpc>
                      </a:pPr>
                      <a:r>
                        <a:rPr lang="ru-RU" sz="2800" b="1" dirty="0" smtClean="0">
                          <a:solidFill>
                            <a:srgbClr val="4E3A2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35 123 </a:t>
                      </a:r>
                      <a:r>
                        <a:rPr sz="2800" b="1" spc="5" dirty="0" smtClean="0">
                          <a:solidFill>
                            <a:srgbClr val="4E3A2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27 191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</a:tr>
              <a:tr h="564860"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2800" b="1" spc="-3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Р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е</a:t>
                      </a:r>
                      <a:r>
                        <a:rPr sz="2800" b="1" spc="-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г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2800" b="1" spc="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н</a:t>
                      </a:r>
                      <a:r>
                        <a:rPr sz="2800" b="1" spc="2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а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2800" b="1" spc="1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ный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marL="386080" algn="ctr">
                        <a:lnSpc>
                          <a:spcPct val="100000"/>
                        </a:lnSpc>
                      </a:pP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4 255</a:t>
                      </a:r>
                      <a:endParaRPr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marL="374015" algn="ctr">
                        <a:lnSpc>
                          <a:spcPct val="100000"/>
                        </a:lnSpc>
                      </a:pPr>
                      <a:r>
                        <a:rPr lang="ru-RU" sz="2800" b="1" spc="-80" dirty="0" smtClean="0">
                          <a:solidFill>
                            <a:srgbClr val="4E3A2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3 323</a:t>
                      </a:r>
                      <a:endParaRPr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1891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3EDEC"/>
                    </a:solidFill>
                  </a:tcPr>
                </a:tc>
              </a:tr>
              <a:tr h="804612">
                <a:tc>
                  <a:txBody>
                    <a:bodyPr/>
                    <a:lstStyle/>
                    <a:p>
                      <a:pPr marL="84455">
                        <a:lnSpc>
                          <a:spcPct val="100000"/>
                        </a:lnSpc>
                      </a:pP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Зак</a:t>
                      </a:r>
                      <a:r>
                        <a:rPr sz="2800" b="1" spc="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л</a:t>
                      </a:r>
                      <a:r>
                        <a:rPr sz="2800" b="1" spc="-60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ю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чи</a:t>
                      </a:r>
                      <a:r>
                        <a:rPr sz="2800" b="1" spc="-1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т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ел</a:t>
                      </a:r>
                      <a:r>
                        <a:rPr sz="2800" b="1" spc="5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ь</a:t>
                      </a:r>
                      <a:r>
                        <a:rPr sz="2800" b="1" dirty="0">
                          <a:solidFill>
                            <a:srgbClr val="4E3A2F"/>
                          </a:solidFill>
                          <a:latin typeface="Times New Roman"/>
                          <a:cs typeface="Times New Roman"/>
                        </a:rPr>
                        <a:t>ный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4DAD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48294" cy="338554"/>
          </a:xfrm>
        </p:spPr>
        <p:txBody>
          <a:bodyPr/>
          <a:lstStyle/>
          <a:p>
            <a:r>
              <a:rPr lang="ru-RU" sz="2200" dirty="0" smtClean="0">
                <a:solidFill>
                  <a:srgbClr val="FF0000"/>
                </a:solidFill>
              </a:rPr>
              <a:t>ПОБЕДИТЕЛИ И ПРИЗЕРЫ ЗАКЛЮЧИТЕЛЬНОГО ЭТАПА </a:t>
            </a:r>
            <a:endParaRPr lang="ru-RU" sz="2200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799526"/>
              </p:ext>
            </p:extLst>
          </p:nvPr>
        </p:nvGraphicFramePr>
        <p:xfrm>
          <a:off x="76200" y="457200"/>
          <a:ext cx="9067800" cy="5623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4605"/>
                <a:gridCol w="1284605"/>
                <a:gridCol w="528955"/>
                <a:gridCol w="3150235"/>
                <a:gridCol w="1459230"/>
                <a:gridCol w="1360170"/>
              </a:tblGrid>
              <a:tr h="381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</a:t>
                      </a: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Ф.И.О.</a:t>
                      </a: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Школа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Территория</a:t>
                      </a: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этапа</a:t>
                      </a:r>
                    </a:p>
                  </a:txBody>
                  <a:tcPr marL="43278" marR="43278" marT="0" marB="0" anchor="ctr"/>
                </a:tc>
              </a:tr>
              <a:tr h="6096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Биология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Емельяненко Вера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гимназия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№36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города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Ростова-на-Дону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Ростов-на-Дону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</a:tr>
              <a:tr h="746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Немецкий язык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Фритц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Михаэль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СОШ № 53 города 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Ростова-на-Дону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Ростов-на-Дону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</a:tr>
              <a:tr h="384692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Французский язык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Артеменко Елизавета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гимназия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№45 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города 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Ростова-на-Дону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Ростов-на-Дону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</a:tr>
              <a:tr h="4419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Варавина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Ольга</a:t>
                      </a: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МБОУ гимназия №45 города Ростова-на-Дону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Ростов-на-Дону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</a:tr>
              <a:tr h="57404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Амирханова Карина </a:t>
                      </a: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МБОУ гимназия №45  города Ростова-на-Дону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Ростов-на-Дону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</a:tr>
              <a:tr h="53340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Шулико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Янина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МБОУ гимназия №45  города Ростова-на-Дону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Ростов-на-Дону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</a:tr>
              <a:tr h="5334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Экология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Резанова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Татьяна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МБОУ СОШ № 25 имени </a:t>
                      </a:r>
                      <a:r>
                        <a:rPr lang="ru-RU" sz="2000" dirty="0" err="1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П.К.Каледина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г. Новочеркасска</a:t>
                      </a:r>
                    </a:p>
                    <a:p>
                      <a:pPr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г. Новочеркасск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19375" algn="l"/>
                        </a:tabLs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43278" marR="43278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8"/>
          <p:cNvSpPr txBox="1">
            <a:spLocks/>
          </p:cNvSpPr>
          <p:nvPr/>
        </p:nvSpPr>
        <p:spPr>
          <a:xfrm>
            <a:off x="0" y="2286000"/>
            <a:ext cx="9144000" cy="1473273"/>
          </a:xfrm>
          <a:prstGeom prst="rect">
            <a:avLst/>
          </a:prstGeom>
        </p:spPr>
        <p:txBody>
          <a:bodyPr vert="horz" wrap="square" lIns="0" tIns="575105" rIns="0" bIns="0" rtlCol="0">
            <a:spAutoFit/>
          </a:bodyPr>
          <a:lstStyle/>
          <a:p>
            <a:pPr marL="33528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Спасибо за внимание!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952" y="298983"/>
            <a:ext cx="8172094" cy="2215991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ШКОЛЬНЫЙ, МУНИЦИПАЛЬНЫЙ И РЕГИОНАЛЬНЫЙ ЭТАПЫ </a:t>
            </a:r>
            <a:r>
              <a:rPr lang="ru-RU" sz="3200" dirty="0" err="1">
                <a:solidFill>
                  <a:srgbClr val="FF0000"/>
                </a:solidFill>
              </a:rPr>
              <a:t>ВсОШ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2014/2015 УЧЕБНЫЙ </a:t>
            </a:r>
            <a:r>
              <a:rPr lang="ru-RU" sz="3200" dirty="0" smtClean="0">
                <a:solidFill>
                  <a:srgbClr val="FF0000"/>
                </a:solidFill>
              </a:rPr>
              <a:t>ГОД</a:t>
            </a: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1752600"/>
            <a:ext cx="8574887" cy="4801314"/>
          </a:xfrm>
        </p:spPr>
        <p:txBody>
          <a:bodyPr/>
          <a:lstStyle/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Школьный </a:t>
            </a:r>
            <a:r>
              <a:rPr lang="ru-RU" dirty="0">
                <a:solidFill>
                  <a:srgbClr val="FF0000"/>
                </a:solidFill>
              </a:rPr>
              <a:t>этап:</a:t>
            </a:r>
          </a:p>
          <a:p>
            <a:pPr algn="ctr"/>
            <a:r>
              <a:rPr lang="ru-RU" dirty="0"/>
              <a:t>участники –  138 </a:t>
            </a:r>
            <a:r>
              <a:rPr lang="ru-RU" dirty="0" smtClean="0"/>
              <a:t>300 чел</a:t>
            </a:r>
            <a:r>
              <a:rPr lang="ru-RU" dirty="0"/>
              <a:t>.,</a:t>
            </a:r>
          </a:p>
          <a:p>
            <a:pPr algn="ctr"/>
            <a:r>
              <a:rPr lang="ru-RU" dirty="0"/>
              <a:t>победители и призеры – </a:t>
            </a:r>
            <a:r>
              <a:rPr lang="en-US" dirty="0" smtClean="0"/>
              <a:t>51684</a:t>
            </a:r>
            <a:r>
              <a:rPr lang="ru-RU" dirty="0" smtClean="0"/>
              <a:t> </a:t>
            </a:r>
            <a:r>
              <a:rPr lang="ru-RU" dirty="0"/>
              <a:t>чел.</a:t>
            </a:r>
          </a:p>
          <a:p>
            <a:pPr algn="ctr"/>
            <a:endParaRPr lang="ru-RU" dirty="0"/>
          </a:p>
          <a:p>
            <a:pPr algn="ctr"/>
            <a:r>
              <a:rPr lang="ru-RU" dirty="0">
                <a:solidFill>
                  <a:srgbClr val="FF0000"/>
                </a:solidFill>
              </a:rPr>
              <a:t>Муниципальный этап:</a:t>
            </a:r>
          </a:p>
          <a:p>
            <a:pPr algn="ctr"/>
            <a:r>
              <a:rPr lang="ru-RU" dirty="0"/>
              <a:t>участники –  </a:t>
            </a:r>
            <a:r>
              <a:rPr lang="en-US" dirty="0" smtClean="0"/>
              <a:t>27191</a:t>
            </a:r>
            <a:r>
              <a:rPr lang="ru-RU" dirty="0" smtClean="0"/>
              <a:t> </a:t>
            </a:r>
            <a:r>
              <a:rPr lang="ru-RU" dirty="0"/>
              <a:t>чел.,</a:t>
            </a:r>
          </a:p>
          <a:p>
            <a:pPr algn="ctr"/>
            <a:r>
              <a:rPr lang="ru-RU" dirty="0"/>
              <a:t> победители и призеры – </a:t>
            </a:r>
            <a:r>
              <a:rPr lang="en-US" dirty="0" smtClean="0"/>
              <a:t>6253 </a:t>
            </a:r>
            <a:r>
              <a:rPr lang="ru-RU" dirty="0" smtClean="0"/>
              <a:t>чел</a:t>
            </a:r>
            <a:r>
              <a:rPr lang="ru-RU" dirty="0"/>
              <a:t>.</a:t>
            </a:r>
          </a:p>
          <a:p>
            <a:pPr algn="ctr"/>
            <a:endParaRPr lang="ru-RU" dirty="0"/>
          </a:p>
          <a:p>
            <a:pPr algn="ctr"/>
            <a:r>
              <a:rPr lang="ru-RU" dirty="0">
                <a:solidFill>
                  <a:srgbClr val="FF0000"/>
                </a:solidFill>
              </a:rPr>
              <a:t>Региональный этап:</a:t>
            </a:r>
          </a:p>
          <a:p>
            <a:pPr algn="ctr"/>
            <a:r>
              <a:rPr lang="ru-RU" dirty="0"/>
              <a:t> участники –  </a:t>
            </a:r>
            <a:r>
              <a:rPr lang="ru-RU" dirty="0" smtClean="0"/>
              <a:t>1891 чел</a:t>
            </a:r>
            <a:r>
              <a:rPr lang="ru-RU" dirty="0"/>
              <a:t>.,</a:t>
            </a:r>
          </a:p>
          <a:p>
            <a:pPr algn="ctr"/>
            <a:r>
              <a:rPr lang="ru-RU" dirty="0"/>
              <a:t>победители и призеры – 527 чел.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611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00846" cy="1368862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Основные нововведения Порядка проведения регионального этапа </a:t>
            </a:r>
            <a:r>
              <a:rPr lang="ru-RU" sz="2800" dirty="0" err="1" smtClean="0">
                <a:solidFill>
                  <a:srgbClr val="FF0000"/>
                </a:solidFill>
              </a:rPr>
              <a:t>ВсОШ</a:t>
            </a:r>
            <a:r>
              <a:rPr lang="ru-RU" sz="2800" dirty="0" smtClean="0">
                <a:solidFill>
                  <a:srgbClr val="FF0000"/>
                </a:solidFill>
              </a:rPr>
              <a:t> (приказ </a:t>
            </a:r>
            <a:r>
              <a:rPr lang="ru-RU" sz="2800" dirty="0" err="1" smtClean="0">
                <a:solidFill>
                  <a:srgbClr val="FF0000"/>
                </a:solidFill>
              </a:rPr>
              <a:t>Минобрнауки</a:t>
            </a:r>
            <a:r>
              <a:rPr lang="ru-RU" sz="2800" dirty="0" smtClean="0">
                <a:solidFill>
                  <a:srgbClr val="FF0000"/>
                </a:solidFill>
              </a:rPr>
              <a:t> России от 18.11.2013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№ 1252)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1295400"/>
            <a:ext cx="8686800" cy="5410200"/>
          </a:xfrm>
        </p:spPr>
        <p:txBody>
          <a:bodyPr/>
          <a:lstStyle/>
          <a:p>
            <a:pPr algn="just"/>
            <a:r>
              <a:rPr lang="ru-RU" sz="2800" dirty="0" smtClean="0"/>
              <a:t>установление </a:t>
            </a:r>
            <a:r>
              <a:rPr lang="ru-RU" sz="2800" dirty="0"/>
              <a:t>квоты по количеству участников регионального этапа по каждому общеобразовательному предмету, а также установление проходного балла по каждому общеобразовательному предмету;</a:t>
            </a:r>
          </a:p>
          <a:p>
            <a:pPr algn="just"/>
            <a:r>
              <a:rPr lang="ru-RU" sz="2800" dirty="0" smtClean="0"/>
              <a:t>размещение </a:t>
            </a:r>
            <a:r>
              <a:rPr lang="ru-RU" sz="2800" dirty="0"/>
              <a:t>результатов регионального этапа олимпиады на официальном сайте организатора в сети «Интернет», в том числе протоколов жюри олимпиады по каждому общеобразовательному предмету;</a:t>
            </a:r>
          </a:p>
          <a:p>
            <a:pPr algn="just"/>
            <a:r>
              <a:rPr lang="ru-RU" sz="2800" dirty="0" smtClean="0"/>
              <a:t>размещение </a:t>
            </a:r>
            <a:r>
              <a:rPr lang="ru-RU" sz="2800" dirty="0"/>
              <a:t>работ победителей и призеров регионального этапа олимпиады в сети «Интернет» с указанием их персональных данных;</a:t>
            </a:r>
          </a:p>
          <a:p>
            <a:pPr algn="just"/>
            <a:endParaRPr lang="ru-RU" sz="2800" dirty="0"/>
          </a:p>
          <a:p>
            <a:pPr algn="just"/>
            <a:r>
              <a:rPr lang="ru-RU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20939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00846" cy="1292662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Основные нововведения </a:t>
            </a:r>
            <a:r>
              <a:rPr lang="ru-RU" sz="2800" dirty="0" smtClean="0">
                <a:solidFill>
                  <a:srgbClr val="FF0000"/>
                </a:solidFill>
              </a:rPr>
              <a:t>Порядка </a:t>
            </a:r>
            <a:r>
              <a:rPr lang="ru-RU" sz="2800" dirty="0">
                <a:solidFill>
                  <a:srgbClr val="FF0000"/>
                </a:solidFill>
              </a:rPr>
              <a:t>проведения </a:t>
            </a:r>
            <a:r>
              <a:rPr lang="ru-RU" sz="2800" dirty="0" smtClean="0">
                <a:solidFill>
                  <a:srgbClr val="FF0000"/>
                </a:solidFill>
              </a:rPr>
              <a:t>регионального этапа </a:t>
            </a:r>
            <a:r>
              <a:rPr lang="ru-RU" sz="2800" dirty="0" err="1" smtClean="0">
                <a:solidFill>
                  <a:srgbClr val="FF0000"/>
                </a:solidFill>
              </a:rPr>
              <a:t>ВсОШ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FF0000"/>
                </a:solidFill>
              </a:rPr>
              <a:t>(приказ </a:t>
            </a:r>
            <a:r>
              <a:rPr lang="ru-RU" sz="2800" dirty="0" err="1">
                <a:solidFill>
                  <a:srgbClr val="FF0000"/>
                </a:solidFill>
              </a:rPr>
              <a:t>Минобрнауки</a:t>
            </a:r>
            <a:r>
              <a:rPr lang="ru-RU" sz="2800" dirty="0">
                <a:solidFill>
                  <a:srgbClr val="FF0000"/>
                </a:solidFill>
              </a:rPr>
              <a:t> России от 18.11.2013 № 1252)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1" y="1295400"/>
            <a:ext cx="8686800" cy="5449133"/>
          </a:xfrm>
        </p:spPr>
        <p:txBody>
          <a:bodyPr/>
          <a:lstStyle/>
          <a:p>
            <a:pPr algn="just"/>
            <a:r>
              <a:rPr lang="ru-RU" sz="2800" dirty="0" smtClean="0"/>
              <a:t>присутствие </a:t>
            </a:r>
            <a:r>
              <a:rPr lang="ru-RU" sz="2800" dirty="0"/>
              <a:t>граждан, аккредитованных в качестве общественных наблюдателей в порядке, утверждаемом </a:t>
            </a:r>
            <a:r>
              <a:rPr lang="ru-RU" sz="2800" dirty="0" err="1"/>
              <a:t>Минобрнауки</a:t>
            </a:r>
            <a:r>
              <a:rPr lang="ru-RU" sz="2800" dirty="0"/>
              <a:t> </a:t>
            </a:r>
            <a:r>
              <a:rPr lang="ru-RU" sz="2800" dirty="0" smtClean="0"/>
              <a:t>России </a:t>
            </a:r>
            <a:r>
              <a:rPr lang="ru-RU" sz="2800" dirty="0"/>
              <a:t>в пункте проведения </a:t>
            </a:r>
            <a:r>
              <a:rPr lang="ru-RU" sz="2800" dirty="0" smtClean="0"/>
              <a:t>олимпиады;</a:t>
            </a:r>
            <a:endParaRPr lang="ru-RU" sz="2800" dirty="0"/>
          </a:p>
          <a:p>
            <a:pPr algn="just"/>
            <a:r>
              <a:rPr lang="ru-RU" sz="2800" dirty="0" smtClean="0"/>
              <a:t>проведение </a:t>
            </a:r>
            <a:r>
              <a:rPr lang="ru-RU" sz="2800" dirty="0"/>
              <a:t>разбора заданий для участников по всем общеобразовательным предметам сразу после окончания олимпиады;</a:t>
            </a:r>
          </a:p>
          <a:p>
            <a:pPr algn="just"/>
            <a:r>
              <a:rPr lang="ru-RU" sz="2800" dirty="0" smtClean="0"/>
              <a:t>проведение </a:t>
            </a:r>
            <a:r>
              <a:rPr lang="ru-RU" sz="2800" dirty="0"/>
              <a:t>апелляций по всем общеобразовательным предметам с использованием </a:t>
            </a:r>
            <a:r>
              <a:rPr lang="ru-RU" sz="2800" dirty="0" err="1"/>
              <a:t>видеофиксации</a:t>
            </a:r>
            <a:r>
              <a:rPr lang="ru-RU" sz="2800" dirty="0"/>
              <a:t>;</a:t>
            </a:r>
          </a:p>
          <a:p>
            <a:pPr algn="just"/>
            <a:r>
              <a:rPr lang="ru-RU" sz="2800" dirty="0" smtClean="0"/>
              <a:t>удаление </a:t>
            </a:r>
            <a:r>
              <a:rPr lang="ru-RU" sz="2800" dirty="0"/>
              <a:t>участников олимпиады из аудитории в связи с нарушением Порядка проведения </a:t>
            </a:r>
            <a:r>
              <a:rPr lang="ru-RU" sz="2800" dirty="0" err="1"/>
              <a:t>ВсОШ</a:t>
            </a:r>
            <a:r>
              <a:rPr lang="ru-RU" sz="2800" dirty="0"/>
              <a:t> с составлением актов об </a:t>
            </a:r>
            <a:r>
              <a:rPr lang="ru-RU" sz="2800" dirty="0" smtClean="0"/>
              <a:t>удалении.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88871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952" y="298983"/>
            <a:ext cx="8172094" cy="861774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Нормативное обеспечение  </a:t>
            </a:r>
            <a:r>
              <a:rPr lang="ru-RU" sz="2800" dirty="0" err="1" smtClean="0">
                <a:solidFill>
                  <a:srgbClr val="FF0000"/>
                </a:solidFill>
              </a:rPr>
              <a:t>ВсОШ</a:t>
            </a:r>
            <a:r>
              <a:rPr lang="ru-RU" sz="2800" dirty="0" smtClean="0">
                <a:solidFill>
                  <a:srgbClr val="FF0000"/>
                </a:solidFill>
              </a:rPr>
              <a:t> на территории Ростовской области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1600200"/>
            <a:ext cx="8651087" cy="4648200"/>
          </a:xfrm>
        </p:spPr>
        <p:txBody>
          <a:bodyPr/>
          <a:lstStyle/>
          <a:p>
            <a:pPr marL="457200" indent="-457200">
              <a:buFont typeface="Wingdings" pitchFamily="2" charset="2"/>
              <a:buChar char="§"/>
            </a:pPr>
            <a:r>
              <a:rPr lang="ru-RU" sz="2800" dirty="0" smtClean="0"/>
              <a:t>Положение о проведении всероссийской олимпиады школьников на территории Ростовской области (утверждено приказом </a:t>
            </a:r>
            <a:r>
              <a:rPr lang="ru-RU" sz="2800" dirty="0" err="1" smtClean="0"/>
              <a:t>минобразования</a:t>
            </a:r>
            <a:r>
              <a:rPr lang="ru-RU" sz="2800" dirty="0" smtClean="0"/>
              <a:t> Ростовской области от 10.12.2014 № 762);</a:t>
            </a:r>
          </a:p>
          <a:p>
            <a:pPr marL="457200" indent="-457200">
              <a:buFont typeface="Wingdings" pitchFamily="2" charset="2"/>
              <a:buChar char="§"/>
            </a:pPr>
            <a:endParaRPr lang="ru-RU" sz="2800" dirty="0" smtClean="0"/>
          </a:p>
          <a:p>
            <a:pPr marL="457200" indent="-457200">
              <a:buFont typeface="Wingdings" pitchFamily="2" charset="2"/>
              <a:buChar char="§"/>
            </a:pPr>
            <a:r>
              <a:rPr lang="ru-RU" sz="2800" dirty="0" smtClean="0"/>
              <a:t> Требования к проведению регионального этапа всероссийской олимпиады школьников в Ростовской области (утверждены приказом </a:t>
            </a:r>
            <a:r>
              <a:rPr lang="ru-RU" sz="2800" dirty="0" err="1" smtClean="0"/>
              <a:t>минобразования</a:t>
            </a:r>
            <a:r>
              <a:rPr lang="ru-RU" sz="2800" dirty="0" smtClean="0"/>
              <a:t> области  от 30.12.2014 № 814).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4350" y="1046099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14350" y="1046099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4350" y="1053211"/>
            <a:ext cx="8629650" cy="119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342631" y="295656"/>
            <a:ext cx="487679" cy="4556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254496" y="676655"/>
            <a:ext cx="489203" cy="4556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691628" y="676655"/>
            <a:ext cx="487679" cy="4556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 rot="10800000" flipV="1">
            <a:off x="1295400" y="298594"/>
            <a:ext cx="7010400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indent="429259" algn="ctr">
              <a:lnSpc>
                <a:spcPct val="100000"/>
              </a:lnSpc>
            </a:pPr>
            <a:r>
              <a:rPr sz="2800" b="1" spc="-20" dirty="0" smtClean="0">
                <a:solidFill>
                  <a:srgbClr val="FF0000"/>
                </a:solidFill>
                <a:latin typeface="Times New Roman"/>
                <a:cs typeface="Times New Roman"/>
              </a:rPr>
              <a:t>РЕГИОНАЛ</a:t>
            </a:r>
            <a:r>
              <a:rPr sz="2800" b="1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Ь</a:t>
            </a:r>
            <a:r>
              <a:rPr sz="2800" b="1" spc="-2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НЫЙ</a:t>
            </a:r>
            <a:r>
              <a:rPr sz="2800" b="1" spc="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20" dirty="0" smtClean="0">
                <a:solidFill>
                  <a:srgbClr val="FF0000"/>
                </a:solidFill>
                <a:latin typeface="Times New Roman"/>
                <a:cs typeface="Times New Roman"/>
              </a:rPr>
              <a:t>Э</a:t>
            </a:r>
            <a:r>
              <a:rPr sz="2800" b="1" spc="-140" dirty="0" smtClean="0">
                <a:solidFill>
                  <a:srgbClr val="FF0000"/>
                </a:solidFill>
                <a:latin typeface="Times New Roman"/>
                <a:cs typeface="Times New Roman"/>
              </a:rPr>
              <a:t>Т</a:t>
            </a:r>
            <a:r>
              <a:rPr sz="2800" b="1" spc="-8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А</a:t>
            </a:r>
            <a:r>
              <a:rPr sz="2800" b="1" spc="-2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2800" b="1" spc="2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b="1" spc="-2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lang="ru-RU" sz="28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с</a:t>
            </a:r>
            <a:r>
              <a:rPr sz="2800" b="1" spc="-2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ОШ</a:t>
            </a:r>
            <a:r>
              <a:rPr sz="2800" b="1" spc="1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ru-RU" sz="2800" b="1" spc="1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12700" marR="5080" indent="429259" algn="ctr">
              <a:lnSpc>
                <a:spcPct val="100000"/>
              </a:lnSpc>
            </a:pPr>
            <a:r>
              <a:rPr lang="ru-RU" sz="2800" b="1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2013/2014 и </a:t>
            </a:r>
            <a:r>
              <a:rPr sz="2800" b="1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201</a:t>
            </a:r>
            <a:r>
              <a:rPr lang="ru-RU" sz="2800" b="1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sz="2800" b="1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/201</a:t>
            </a:r>
            <a:r>
              <a:rPr lang="ru-RU" sz="2800" b="1" spc="-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5 УЧЕБНЫЙ ГОД</a:t>
            </a:r>
            <a:endParaRPr sz="28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body" idx="1"/>
          </p:nvPr>
        </p:nvSpPr>
        <p:spPr>
          <a:xfrm>
            <a:off x="147625" y="1447800"/>
            <a:ext cx="8996375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5425" algn="ctr">
              <a:lnSpc>
                <a:spcPct val="100000"/>
              </a:lnSpc>
              <a:spcBef>
                <a:spcPts val="575"/>
              </a:spcBef>
            </a:pPr>
            <a:endParaRPr lang="ru-RU" sz="2800" dirty="0" smtClean="0">
              <a:solidFill>
                <a:srgbClr val="FF0000"/>
              </a:solidFill>
            </a:endParaRPr>
          </a:p>
          <a:p>
            <a:pPr marL="225425" algn="l">
              <a:lnSpc>
                <a:spcPct val="100000"/>
              </a:lnSpc>
              <a:spcBef>
                <a:spcPts val="575"/>
              </a:spcBef>
            </a:pPr>
            <a:endParaRPr lang="ru-RU" sz="2800" dirty="0" smtClean="0">
              <a:solidFill>
                <a:schemeClr val="tx1"/>
              </a:solidFill>
            </a:endParaRPr>
          </a:p>
          <a:p>
            <a:pPr marL="225425" algn="ctr">
              <a:lnSpc>
                <a:spcPct val="100000"/>
              </a:lnSpc>
              <a:spcBef>
                <a:spcPts val="575"/>
              </a:spcBef>
            </a:pPr>
            <a:endParaRPr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886005"/>
              </p:ext>
            </p:extLst>
          </p:nvPr>
        </p:nvGraphicFramePr>
        <p:xfrm>
          <a:off x="609600" y="1524000"/>
          <a:ext cx="8305800" cy="4144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/>
                <a:gridCol w="2768600"/>
                <a:gridCol w="2768600"/>
              </a:tblGrid>
              <a:tr h="175260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Учебный год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участников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победителей и призеров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2013/2014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3364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527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72996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2014/2015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1891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234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387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844999"/>
              </p:ext>
            </p:extLst>
          </p:nvPr>
        </p:nvGraphicFramePr>
        <p:xfrm>
          <a:off x="-2" y="-337849"/>
          <a:ext cx="9144002" cy="7195849"/>
        </p:xfrm>
        <a:graphic>
          <a:graphicData uri="http://schemas.openxmlformats.org/drawingml/2006/table">
            <a:tbl>
              <a:tblPr/>
              <a:tblGrid>
                <a:gridCol w="565776"/>
                <a:gridCol w="2392419"/>
                <a:gridCol w="1724267"/>
                <a:gridCol w="1594947"/>
                <a:gridCol w="1163879"/>
                <a:gridCol w="1702714"/>
              </a:tblGrid>
              <a:tr h="2874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№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063" marR="8063" marT="80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Предмет</a:t>
                      </a:r>
                    </a:p>
                  </a:txBody>
                  <a:tcPr marL="8063" marR="8063" marT="80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Участники</a:t>
                      </a:r>
                    </a:p>
                  </a:txBody>
                  <a:tcPr marL="8063" marR="8063" marT="80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Победители</a:t>
                      </a:r>
                    </a:p>
                  </a:txBody>
                  <a:tcPr marL="8063" marR="8063" marT="80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Призеры</a:t>
                      </a:r>
                    </a:p>
                  </a:txBody>
                  <a:tcPr marL="8063" marR="8063" marT="80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i="1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Поб+призеры</a:t>
                      </a:r>
                      <a:endParaRPr lang="ru-RU" sz="2000" b="1" i="1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063" marR="8063" marT="806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Английский язык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Астрономия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Искусство (МХК)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102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Французский язык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64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География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74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6422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Физика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Русский язык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162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Биология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26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История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127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ОБЖ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28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Обществознание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158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Литература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106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28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Право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109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Химия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77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Физкультура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76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Информатика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Математика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154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Экология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72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Немецкий язык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Технология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73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333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Экономика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0067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Итого: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1891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193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234</a:t>
                      </a:r>
                    </a:p>
                  </a:txBody>
                  <a:tcPr marL="8063" marR="8063" marT="80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4350" y="6015037"/>
            <a:ext cx="8629650" cy="118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514350" y="1"/>
            <a:ext cx="8629650" cy="65556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4267200" algn="ctr">
              <a:lnSpc>
                <a:spcPct val="100000"/>
              </a:lnSpc>
            </a:pPr>
            <a:r>
              <a:rPr sz="2000" b="1" spc="-80" dirty="0" smtClean="0">
                <a:solidFill>
                  <a:srgbClr val="4E3A2F"/>
                </a:solidFill>
                <a:latin typeface="Times New Roman"/>
                <a:cs typeface="Times New Roman"/>
              </a:rPr>
              <a:t>С</a:t>
            </a:r>
            <a:r>
              <a:rPr sz="2000" b="1" spc="-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20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МЫЕ</a:t>
            </a:r>
            <a:r>
              <a:rPr sz="2000" b="1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М</a:t>
            </a:r>
            <a:r>
              <a:rPr sz="2000" b="1" spc="-5" dirty="0">
                <a:solidFill>
                  <a:srgbClr val="4E3A2F"/>
                </a:solidFill>
                <a:latin typeface="Times New Roman"/>
                <a:cs typeface="Times New Roman"/>
              </a:rPr>
              <a:t>НО</a:t>
            </a:r>
            <a:r>
              <a:rPr sz="2000" b="1" spc="-35" dirty="0">
                <a:solidFill>
                  <a:srgbClr val="4E3A2F"/>
                </a:solidFill>
                <a:latin typeface="Times New Roman"/>
                <a:cs typeface="Times New Roman"/>
              </a:rPr>
              <a:t>Г</a:t>
            </a:r>
            <a:r>
              <a:rPr sz="2000" b="1" spc="-45" dirty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ЧИ</a:t>
            </a:r>
            <a:r>
              <a:rPr sz="2000" b="1" spc="-45" dirty="0">
                <a:solidFill>
                  <a:srgbClr val="4E3A2F"/>
                </a:solidFill>
                <a:latin typeface="Times New Roman"/>
                <a:cs typeface="Times New Roman"/>
              </a:rPr>
              <a:t>С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Л</a:t>
            </a:r>
            <a:r>
              <a:rPr sz="2000" b="1" spc="-10" dirty="0">
                <a:solidFill>
                  <a:srgbClr val="4E3A2F"/>
                </a:solidFill>
                <a:latin typeface="Times New Roman"/>
                <a:cs typeface="Times New Roman"/>
              </a:rPr>
              <a:t>Е</a:t>
            </a:r>
            <a:r>
              <a:rPr sz="2000" b="1" spc="-5" dirty="0">
                <a:solidFill>
                  <a:srgbClr val="4E3A2F"/>
                </a:solidFill>
                <a:latin typeface="Times New Roman"/>
                <a:cs typeface="Times New Roman"/>
              </a:rPr>
              <a:t>НН</a:t>
            </a:r>
            <a:r>
              <a:rPr sz="2000" b="1" dirty="0">
                <a:solidFill>
                  <a:srgbClr val="4E3A2F"/>
                </a:solidFill>
                <a:latin typeface="Times New Roman"/>
                <a:cs typeface="Times New Roman"/>
              </a:rPr>
              <a:t>ЫЕ</a:t>
            </a:r>
            <a:r>
              <a:rPr sz="2000" b="1" spc="-25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2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КОМ</a:t>
            </a:r>
            <a:r>
              <a:rPr sz="2000" b="1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sz="2000" b="1" spc="-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Н</a:t>
            </a:r>
            <a:r>
              <a:rPr sz="20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ДЫ </a:t>
            </a:r>
            <a:r>
              <a:rPr lang="ru-RU" sz="2000" b="1" dirty="0" smtClean="0">
                <a:solidFill>
                  <a:srgbClr val="4E3A2F"/>
                </a:solidFill>
                <a:latin typeface="Times New Roman"/>
                <a:cs typeface="Times New Roman"/>
              </a:rPr>
              <a:t>– участники регионального  этапа</a:t>
            </a:r>
          </a:p>
          <a:p>
            <a:pPr marR="4267200" algn="ctr">
              <a:lnSpc>
                <a:spcPct val="100000"/>
              </a:lnSpc>
            </a:pPr>
            <a:endParaRPr lang="ru-RU" sz="2000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1"/>
              </a:spcBef>
            </a:pPr>
            <a:r>
              <a:rPr lang="ru-RU" sz="15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Городские округа:                         Муниципальные районы:</a:t>
            </a:r>
          </a:p>
          <a:p>
            <a:pPr>
              <a:lnSpc>
                <a:spcPct val="100000"/>
              </a:lnSpc>
              <a:spcBef>
                <a:spcPts val="31"/>
              </a:spcBef>
            </a:pPr>
            <a:endParaRPr lang="ru-RU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1"/>
              </a:spcBef>
            </a:pPr>
            <a:r>
              <a:rPr b="1" spc="-16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г</a:t>
            </a:r>
            <a:r>
              <a:rPr b="1" dirty="0">
                <a:solidFill>
                  <a:srgbClr val="4E3A2F"/>
                </a:solidFill>
                <a:latin typeface="Times New Roman"/>
                <a:cs typeface="Times New Roman"/>
              </a:rPr>
              <a:t>.</a:t>
            </a:r>
            <a:r>
              <a:rPr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Ростов-на-Дону </a:t>
            </a:r>
            <a:r>
              <a:rPr lang="ru-RU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(</a:t>
            </a: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348)                  </a:t>
            </a:r>
            <a:r>
              <a:rPr lang="ru-RU" b="1" spc="-2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Сальский</a:t>
            </a: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район </a:t>
            </a:r>
            <a:r>
              <a:rPr lang="ru-RU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(77</a:t>
            </a: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)</a:t>
            </a:r>
          </a:p>
          <a:p>
            <a:pPr>
              <a:lnSpc>
                <a:spcPct val="100000"/>
              </a:lnSpc>
              <a:spcBef>
                <a:spcPts val="31"/>
              </a:spcBef>
            </a:pP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г</a:t>
            </a:r>
            <a:r>
              <a:rPr lang="ru-RU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. </a:t>
            </a: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Таганрог </a:t>
            </a:r>
            <a:r>
              <a:rPr lang="ru-RU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(204</a:t>
            </a: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)                               </a:t>
            </a:r>
            <a:r>
              <a:rPr lang="ru-RU" b="1" spc="-2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Аксайский</a:t>
            </a: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(45)</a:t>
            </a:r>
            <a:endParaRPr lang="en-US" b="1" spc="-2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1"/>
              </a:spcBef>
            </a:pP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г. Шахты </a:t>
            </a:r>
            <a:r>
              <a:rPr lang="ru-RU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(142</a:t>
            </a: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)                                   </a:t>
            </a:r>
            <a:r>
              <a:rPr lang="ru-RU" b="1" spc="-20" dirty="0" err="1" smtClean="0">
                <a:solidFill>
                  <a:srgbClr val="4E3A2F"/>
                </a:solidFill>
                <a:latin typeface="Times New Roman"/>
                <a:cs typeface="Times New Roman"/>
              </a:rPr>
              <a:t>Песчанокопский</a:t>
            </a: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(42)</a:t>
            </a:r>
            <a:endParaRPr lang="en-US" b="1" spc="-2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1"/>
              </a:spcBef>
            </a:pP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Г. Батайск </a:t>
            </a:r>
            <a:r>
              <a:rPr lang="ru-RU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(110</a:t>
            </a: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)                                Багаевский (35)</a:t>
            </a:r>
          </a:p>
          <a:p>
            <a:pPr>
              <a:lnSpc>
                <a:spcPct val="100000"/>
              </a:lnSpc>
              <a:spcBef>
                <a:spcPts val="31"/>
              </a:spcBef>
            </a:pP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г. Новочеркасск </a:t>
            </a:r>
            <a:r>
              <a:rPr lang="ru-RU" b="1" spc="-20" dirty="0">
                <a:solidFill>
                  <a:srgbClr val="4E3A2F"/>
                </a:solidFill>
                <a:latin typeface="Times New Roman"/>
                <a:cs typeface="Times New Roman"/>
              </a:rPr>
              <a:t>(88</a:t>
            </a:r>
            <a:r>
              <a:rPr lang="ru-RU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)                        Зерноградский (35)</a:t>
            </a:r>
            <a:endParaRPr sz="20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4"/>
              </a:spcBef>
            </a:pPr>
            <a:endParaRPr lang="ru-RU" sz="2000" b="1" spc="-10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4"/>
              </a:spcBef>
            </a:pPr>
            <a:endParaRPr lang="ru-RU" sz="2000" b="1" spc="-100" dirty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4"/>
              </a:spcBef>
            </a:pPr>
            <a:r>
              <a:rPr lang="ru-RU" sz="2000" b="1" spc="-1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С</a:t>
            </a:r>
            <a:r>
              <a:rPr lang="ru-RU" sz="20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АМ</a:t>
            </a:r>
            <a:r>
              <a:rPr lang="ru-RU" sz="2000" b="1" spc="-405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ЫЕ </a:t>
            </a:r>
            <a:r>
              <a:rPr lang="ru-RU" sz="2000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М</a:t>
            </a:r>
            <a:r>
              <a:rPr lang="ru-RU" sz="20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АЛ</a:t>
            </a:r>
            <a:r>
              <a:rPr lang="ru-RU" sz="2000" b="1" spc="-6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lang="ru-RU" sz="20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ЧИ</a:t>
            </a:r>
            <a:r>
              <a:rPr lang="ru-RU" sz="2000" b="1" spc="-55" dirty="0" smtClean="0">
                <a:solidFill>
                  <a:srgbClr val="4E3A2F"/>
                </a:solidFill>
                <a:latin typeface="Times New Roman"/>
                <a:cs typeface="Times New Roman"/>
              </a:rPr>
              <a:t>С</a:t>
            </a:r>
            <a:r>
              <a:rPr lang="ru-RU" sz="20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ЛЕН</a:t>
            </a:r>
            <a:r>
              <a:rPr lang="ru-RU" sz="2000" b="1" spc="-2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Н</a:t>
            </a:r>
            <a:r>
              <a:rPr lang="ru-RU" sz="20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ЫЕ</a:t>
            </a:r>
            <a:r>
              <a:rPr lang="ru-RU" sz="2000" b="1" spc="25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6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К</a:t>
            </a:r>
            <a:r>
              <a:rPr lang="ru-RU" sz="2000" b="1" spc="-2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О</a:t>
            </a:r>
            <a:r>
              <a:rPr lang="ru-RU" sz="2000" b="1" spc="-20" dirty="0" smtClean="0">
                <a:solidFill>
                  <a:srgbClr val="4E3A2F"/>
                </a:solidFill>
                <a:latin typeface="Times New Roman"/>
                <a:cs typeface="Times New Roman"/>
              </a:rPr>
              <a:t>М</a:t>
            </a:r>
            <a:r>
              <a:rPr lang="ru-RU" sz="2000" b="1" spc="-405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А</a:t>
            </a:r>
            <a:r>
              <a:rPr lang="ru-RU" sz="2000" b="1" spc="-2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Н</a:t>
            </a:r>
            <a:r>
              <a:rPr lang="ru-RU" sz="2000" b="1" spc="-15" dirty="0" smtClean="0">
                <a:solidFill>
                  <a:srgbClr val="4E3A2F"/>
                </a:solidFill>
                <a:latin typeface="Times New Roman"/>
                <a:cs typeface="Times New Roman"/>
              </a:rPr>
              <a:t>Д</a:t>
            </a:r>
            <a:r>
              <a:rPr lang="ru-RU" sz="2000" b="1" spc="-40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</a:t>
            </a:r>
            <a:r>
              <a:rPr lang="ru-RU" sz="2000" b="1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Ы</a:t>
            </a:r>
          </a:p>
          <a:p>
            <a:pPr algn="ctr">
              <a:lnSpc>
                <a:spcPct val="100000"/>
              </a:lnSpc>
              <a:spcBef>
                <a:spcPts val="44"/>
              </a:spcBef>
            </a:pPr>
            <a:endParaRPr lang="ru-RU" b="1" u="heavy" spc="-1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4"/>
              </a:spcBef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Городские округа:                            Муниципальные районы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:</a:t>
            </a:r>
          </a:p>
          <a:p>
            <a:pPr>
              <a:spcBef>
                <a:spcPts val="44"/>
              </a:spcBef>
            </a:pPr>
            <a:endParaRPr lang="ru-RU" b="1" spc="-1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spcBef>
                <a:spcPts val="44"/>
              </a:spcBef>
            </a:pPr>
            <a:r>
              <a:rPr lang="ru-RU" b="1" spc="-10" dirty="0" smtClean="0">
                <a:latin typeface="Times New Roman"/>
                <a:cs typeface="Times New Roman"/>
              </a:rPr>
              <a:t>г. Донецк (8)                                Усть-Донецкий,(1), Советский  (1)</a:t>
            </a:r>
          </a:p>
          <a:p>
            <a:pPr>
              <a:spcBef>
                <a:spcPts val="44"/>
              </a:spcBef>
            </a:pP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latin typeface="Times New Roman"/>
                <a:cs typeface="Times New Roman"/>
              </a:rPr>
              <a:t>                                                      </a:t>
            </a:r>
            <a:r>
              <a:rPr lang="ru-RU" b="1" spc="-10" dirty="0" err="1" smtClean="0">
                <a:latin typeface="Times New Roman"/>
                <a:cs typeface="Times New Roman"/>
              </a:rPr>
              <a:t>Чертковский</a:t>
            </a: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latin typeface="Times New Roman"/>
                <a:cs typeface="Times New Roman"/>
              </a:rPr>
              <a:t>(2), Шолоховский  (2)</a:t>
            </a:r>
          </a:p>
          <a:p>
            <a:pPr>
              <a:spcBef>
                <a:spcPts val="44"/>
              </a:spcBef>
            </a:pPr>
            <a:r>
              <a:rPr lang="ru-RU" b="1" spc="-10" dirty="0" smtClean="0">
                <a:latin typeface="Times New Roman"/>
                <a:cs typeface="Times New Roman"/>
              </a:rPr>
              <a:t>                                                       </a:t>
            </a:r>
            <a:r>
              <a:rPr lang="ru-RU" b="1" spc="-10" dirty="0" err="1" smtClean="0">
                <a:latin typeface="Times New Roman"/>
                <a:cs typeface="Times New Roman"/>
              </a:rPr>
              <a:t>Дубовский</a:t>
            </a: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latin typeface="Times New Roman"/>
                <a:cs typeface="Times New Roman"/>
              </a:rPr>
              <a:t>(3),Пролетарский</a:t>
            </a: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latin typeface="Times New Roman"/>
                <a:cs typeface="Times New Roman"/>
              </a:rPr>
              <a:t>(3),</a:t>
            </a:r>
          </a:p>
          <a:p>
            <a:pPr>
              <a:spcBef>
                <a:spcPts val="44"/>
              </a:spcBef>
            </a:pP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spc="-10" dirty="0" smtClean="0">
                <a:latin typeface="Times New Roman"/>
                <a:cs typeface="Times New Roman"/>
              </a:rPr>
              <a:t>                                                      Тарасовский (3).</a:t>
            </a:r>
            <a:endParaRPr lang="ru-RU" b="1" u="heavy" spc="-10" dirty="0" smtClean="0">
              <a:solidFill>
                <a:srgbClr val="4E3A2F"/>
              </a:solidFill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44"/>
              </a:spcBef>
            </a:pPr>
            <a:endParaRPr lang="ru-RU" dirty="0" smtClean="0">
              <a:latin typeface="Times New Roman"/>
              <a:cs typeface="Times New Roman"/>
            </a:endParaRPr>
          </a:p>
          <a:p>
            <a:pPr algn="r">
              <a:lnSpc>
                <a:spcPct val="100000"/>
              </a:lnSpc>
              <a:spcBef>
                <a:spcPts val="44"/>
              </a:spcBef>
            </a:pPr>
            <a:r>
              <a:rPr lang="ru-RU" sz="1600" b="1" spc="-10" dirty="0" smtClean="0">
                <a:solidFill>
                  <a:srgbClr val="4E3A2F"/>
                </a:solidFill>
                <a:latin typeface="Times New Roman"/>
                <a:cs typeface="Times New Roman"/>
              </a:rPr>
              <a:t>       </a:t>
            </a: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391400" y="3810000"/>
            <a:ext cx="1752600" cy="2057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629400" y="609600"/>
            <a:ext cx="1981200" cy="2209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1410</TotalTime>
  <Words>1146</Words>
  <Application>Microsoft Office PowerPoint</Application>
  <PresentationFormat>Экран (4:3)</PresentationFormat>
  <Paragraphs>457</Paragraphs>
  <Slides>21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Презентация PowerPoint</vt:lpstr>
      <vt:lpstr>ОБЩЕЕ КОЛИЧЕСТВО УЧАСТНИКОВ ВсОШ</vt:lpstr>
      <vt:lpstr>ШКОЛЬНЫЙ, МУНИЦИПАЛЬНЫЙ И РЕГИОНАЛЬНЫЙ ЭТАПЫ ВсОШ  2014/2015 УЧЕБНЫЙ ГОД  </vt:lpstr>
      <vt:lpstr>Основные нововведения Порядка проведения регионального этапа ВсОШ (приказ Минобрнауки России от 18.11.2013 № 1252)</vt:lpstr>
      <vt:lpstr>Основные нововведения Порядка проведения регионального этапа ВсОШ (приказ Минобрнауки России от 18.11.2013 № 1252)</vt:lpstr>
      <vt:lpstr>Нормативное обеспечение  ВсОШ на территории Ростовской области</vt:lpstr>
      <vt:lpstr>Презентация PowerPoint</vt:lpstr>
      <vt:lpstr>Презентация PowerPoint</vt:lpstr>
      <vt:lpstr>Презентация PowerPoint</vt:lpstr>
      <vt:lpstr>РЕЙТИНГ  ПО КОЛИЧЕСТВУ ПОБЕДИТЕЛЕЙ И ПРИЗЕРОВ РЕГИОНАЛЬНОГО ЭТАПА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Сравнение  результатов участников на муниципальном и региональном этапах  (расхождение 70-100%)</vt:lpstr>
      <vt:lpstr>ПОБЕДИТЕЛИ И ПРИЗЕРЫ ЗАКЛЮЧИТЕЛЬНОГО ЭТАПА </vt:lpstr>
      <vt:lpstr>ПОБЕДИТЕЛИ И ПРИЗЕРЫ ЗАКЛЮЧИТЕЛЬНОГО ЭТАПА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итогах всероссийской олимпиады школьников  в 2011/2012 учебном году</dc:title>
  <dc:creator>Валентина</dc:creator>
  <cp:lastModifiedBy>Арбузова Лариса Евгеньевна</cp:lastModifiedBy>
  <cp:revision>71</cp:revision>
  <cp:lastPrinted>2015-04-20T09:39:20Z</cp:lastPrinted>
  <dcterms:created xsi:type="dcterms:W3CDTF">2014-11-08T19:31:06Z</dcterms:created>
  <dcterms:modified xsi:type="dcterms:W3CDTF">2015-10-30T06:35:23Z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2013-12-04T00:00:00Z</vt:filetime>
  </property>
  <property fmtid="{D5CDD505-2E9C-101B-9397-08002B2CF9AE}" pid="3" name="LastSaved">
    <vt:filetime>2014-11-08T00:00:00Z</vt:filetime>
  </property>
</Properties>
</file>