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16068675" cy="11698288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4"/>
    <a:srgbClr val="87888A"/>
    <a:srgbClr val="E2001A"/>
    <a:srgbClr val="006AB3"/>
    <a:srgbClr val="D9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62" y="48"/>
      </p:cViewPr>
      <p:guideLst>
        <p:guide orient="horz" pos="3684"/>
        <p:guide pos="5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617A8-1AEA-46DA-9653-93493A4C8A4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</dgm:pt>
    <dgm:pt modelId="{26D2D174-73BF-4F81-8E82-C8F8739C711D}">
      <dgm:prSet phldrT="[Текст]"/>
      <dgm:spPr/>
      <dgm:t>
        <a:bodyPr/>
        <a:lstStyle/>
        <a:p>
          <a:r>
            <a:rPr lang="ru-RU" smtClean="0"/>
            <a:t>Явиться в ППЭ в  7.50 по местному времени и зарегистрироваться у ответственного организатора вне аудитории, оставить личные вещи в месте для хранения до входа в ППЭ</a:t>
          </a:r>
          <a:endParaRPr lang="ru-RU" dirty="0"/>
        </a:p>
      </dgm:t>
    </dgm:pt>
    <dgm:pt modelId="{06DAE268-6E9D-4E90-A9D3-95D06C14056C}" type="parTrans" cxnId="{4A9E0678-C82B-48C9-89E7-83ABD33137A2}">
      <dgm:prSet/>
      <dgm:spPr/>
      <dgm:t>
        <a:bodyPr/>
        <a:lstStyle/>
        <a:p>
          <a:endParaRPr lang="ru-RU"/>
        </a:p>
      </dgm:t>
    </dgm:pt>
    <dgm:pt modelId="{0C1AA5DA-5257-4522-B2B3-9C8EF08A15B6}" type="sibTrans" cxnId="{4A9E0678-C82B-48C9-89E7-83ABD33137A2}">
      <dgm:prSet/>
      <dgm:spPr/>
      <dgm:t>
        <a:bodyPr/>
        <a:lstStyle/>
        <a:p>
          <a:endParaRPr lang="ru-RU"/>
        </a:p>
      </dgm:t>
    </dgm:pt>
    <dgm:pt modelId="{96071A81-8931-43AB-84AB-08D0058E960D}">
      <dgm:prSet phldrT="[Текст]"/>
      <dgm:spPr/>
      <dgm:t>
        <a:bodyPr/>
        <a:lstStyle/>
        <a:p>
          <a:r>
            <a:rPr lang="ru-RU" smtClean="0"/>
            <a:t>Пройти инструктаж у руководителя ППЭ по процедуре проведения экзамена, получить информацию о назначении ответственных организаторов в аудитории и распределении по аудиториям ППЭ согласно форме ППЭ-07 «Список работников ППЭ»</a:t>
          </a:r>
          <a:endParaRPr lang="ru-RU" dirty="0"/>
        </a:p>
      </dgm:t>
    </dgm:pt>
    <dgm:pt modelId="{808CD78C-7240-443F-BA80-E05C2BA8F31E}" type="parTrans" cxnId="{10DAF591-67B4-4491-8ABA-D5A6E80C0440}">
      <dgm:prSet/>
      <dgm:spPr/>
      <dgm:t>
        <a:bodyPr/>
        <a:lstStyle/>
        <a:p>
          <a:endParaRPr lang="ru-RU"/>
        </a:p>
      </dgm:t>
    </dgm:pt>
    <dgm:pt modelId="{B775F650-C448-490B-AB14-C3B7BDC199CD}" type="sibTrans" cxnId="{10DAF591-67B4-4491-8ABA-D5A6E80C0440}">
      <dgm:prSet/>
      <dgm:spPr/>
      <dgm:t>
        <a:bodyPr/>
        <a:lstStyle/>
        <a:p>
          <a:endParaRPr lang="ru-RU"/>
        </a:p>
      </dgm:t>
    </dgm:pt>
    <dgm:pt modelId="{E72AD7E6-BE57-4EFC-B92D-35F66DEC0E60}">
      <dgm:prSet phldrT="[Текст]"/>
      <dgm:spPr/>
      <dgm:t>
        <a:bodyPr/>
        <a:lstStyle/>
        <a:p>
          <a:r>
            <a:rPr lang="ru-RU" smtClean="0"/>
            <a:t>Получить у руководителя ППЭ формы и ведомости, используемые при проведении в ППЭ. </a:t>
          </a:r>
          <a:endParaRPr lang="ru-RU" dirty="0"/>
        </a:p>
      </dgm:t>
    </dgm:pt>
    <dgm:pt modelId="{BC0637FC-EF3E-42EA-91BA-FBAB58C990F4}" type="parTrans" cxnId="{9BC11D1A-510A-4D68-A9A0-2F874822C88F}">
      <dgm:prSet/>
      <dgm:spPr/>
      <dgm:t>
        <a:bodyPr/>
        <a:lstStyle/>
        <a:p>
          <a:endParaRPr lang="ru-RU"/>
        </a:p>
      </dgm:t>
    </dgm:pt>
    <dgm:pt modelId="{E473F640-72E9-4F78-BD44-53C4BF871837}" type="sibTrans" cxnId="{9BC11D1A-510A-4D68-A9A0-2F874822C88F}">
      <dgm:prSet/>
      <dgm:spPr/>
      <dgm:t>
        <a:bodyPr/>
        <a:lstStyle/>
        <a:p>
          <a:endParaRPr lang="ru-RU"/>
        </a:p>
      </dgm:t>
    </dgm:pt>
    <dgm:pt modelId="{BF1B60E8-5FAE-43D7-86ED-E77ED847E820}" type="pres">
      <dgm:prSet presAssocID="{C6F617A8-1AEA-46DA-9653-93493A4C8A4C}" presName="outerComposite" presStyleCnt="0">
        <dgm:presLayoutVars>
          <dgm:chMax val="5"/>
          <dgm:dir/>
          <dgm:resizeHandles val="exact"/>
        </dgm:presLayoutVars>
      </dgm:prSet>
      <dgm:spPr/>
    </dgm:pt>
    <dgm:pt modelId="{FF12DFE4-02BB-4D95-A290-FCFD91C51B0B}" type="pres">
      <dgm:prSet presAssocID="{C6F617A8-1AEA-46DA-9653-93493A4C8A4C}" presName="dummyMaxCanvas" presStyleCnt="0">
        <dgm:presLayoutVars/>
      </dgm:prSet>
      <dgm:spPr/>
    </dgm:pt>
    <dgm:pt modelId="{D4FBBAE5-CB97-438A-A2CB-2B1A6B48CA3E}" type="pres">
      <dgm:prSet presAssocID="{C6F617A8-1AEA-46DA-9653-93493A4C8A4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3FB8E-7421-48AA-8FE5-83E2C387470F}" type="pres">
      <dgm:prSet presAssocID="{C6F617A8-1AEA-46DA-9653-93493A4C8A4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F960-088F-4933-B7BC-FB26A7A87CF1}" type="pres">
      <dgm:prSet presAssocID="{C6F617A8-1AEA-46DA-9653-93493A4C8A4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0D7B1-969F-4ED1-9F02-444ED13B5DB0}" type="pres">
      <dgm:prSet presAssocID="{C6F617A8-1AEA-46DA-9653-93493A4C8A4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51AFC-4EB9-4CDE-B8C1-23188B3CB69A}" type="pres">
      <dgm:prSet presAssocID="{C6F617A8-1AEA-46DA-9653-93493A4C8A4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15E71-D935-4F8F-9284-E4924094C0DC}" type="pres">
      <dgm:prSet presAssocID="{C6F617A8-1AEA-46DA-9653-93493A4C8A4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FAF2B-1968-4E1B-A286-44F25BDF2DAE}" type="pres">
      <dgm:prSet presAssocID="{C6F617A8-1AEA-46DA-9653-93493A4C8A4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E94A0-FFA3-4A5D-A2B9-46EA382E357B}" type="pres">
      <dgm:prSet presAssocID="{C6F617A8-1AEA-46DA-9653-93493A4C8A4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E8A95-3EEF-4280-8DB7-5165F8EF7881}" type="presOf" srcId="{26D2D174-73BF-4F81-8E82-C8F8739C711D}" destId="{FAC15E71-D935-4F8F-9284-E4924094C0DC}" srcOrd="1" destOrd="0" presId="urn:microsoft.com/office/officeart/2005/8/layout/vProcess5"/>
    <dgm:cxn modelId="{96EDBD3A-437A-41F9-8BCB-714F127EECC9}" type="presOf" srcId="{E72AD7E6-BE57-4EFC-B92D-35F66DEC0E60}" destId="{182E94A0-FFA3-4A5D-A2B9-46EA382E357B}" srcOrd="1" destOrd="0" presId="urn:microsoft.com/office/officeart/2005/8/layout/vProcess5"/>
    <dgm:cxn modelId="{9BC11D1A-510A-4D68-A9A0-2F874822C88F}" srcId="{C6F617A8-1AEA-46DA-9653-93493A4C8A4C}" destId="{E72AD7E6-BE57-4EFC-B92D-35F66DEC0E60}" srcOrd="2" destOrd="0" parTransId="{BC0637FC-EF3E-42EA-91BA-FBAB58C990F4}" sibTransId="{E473F640-72E9-4F78-BD44-53C4BF871837}"/>
    <dgm:cxn modelId="{410FAA51-7ADB-4C4B-A482-5E849F7E6C75}" type="presOf" srcId="{96071A81-8931-43AB-84AB-08D0058E960D}" destId="{CB9FAF2B-1968-4E1B-A286-44F25BDF2DAE}" srcOrd="1" destOrd="0" presId="urn:microsoft.com/office/officeart/2005/8/layout/vProcess5"/>
    <dgm:cxn modelId="{4A9E0678-C82B-48C9-89E7-83ABD33137A2}" srcId="{C6F617A8-1AEA-46DA-9653-93493A4C8A4C}" destId="{26D2D174-73BF-4F81-8E82-C8F8739C711D}" srcOrd="0" destOrd="0" parTransId="{06DAE268-6E9D-4E90-A9D3-95D06C14056C}" sibTransId="{0C1AA5DA-5257-4522-B2B3-9C8EF08A15B6}"/>
    <dgm:cxn modelId="{10DAF591-67B4-4491-8ABA-D5A6E80C0440}" srcId="{C6F617A8-1AEA-46DA-9653-93493A4C8A4C}" destId="{96071A81-8931-43AB-84AB-08D0058E960D}" srcOrd="1" destOrd="0" parTransId="{808CD78C-7240-443F-BA80-E05C2BA8F31E}" sibTransId="{B775F650-C448-490B-AB14-C3B7BDC199CD}"/>
    <dgm:cxn modelId="{827AFCB8-7CC3-4E4B-AF56-7176DEB3F283}" type="presOf" srcId="{B775F650-C448-490B-AB14-C3B7BDC199CD}" destId="{69A51AFC-4EB9-4CDE-B8C1-23188B3CB69A}" srcOrd="0" destOrd="0" presId="urn:microsoft.com/office/officeart/2005/8/layout/vProcess5"/>
    <dgm:cxn modelId="{722E4DC4-CB90-4D49-A157-EE9CDBDBA296}" type="presOf" srcId="{0C1AA5DA-5257-4522-B2B3-9C8EF08A15B6}" destId="{F590D7B1-969F-4ED1-9F02-444ED13B5DB0}" srcOrd="0" destOrd="0" presId="urn:microsoft.com/office/officeart/2005/8/layout/vProcess5"/>
    <dgm:cxn modelId="{76573566-1068-4ACA-988B-122DE1AD932C}" type="presOf" srcId="{C6F617A8-1AEA-46DA-9653-93493A4C8A4C}" destId="{BF1B60E8-5FAE-43D7-86ED-E77ED847E820}" srcOrd="0" destOrd="0" presId="urn:microsoft.com/office/officeart/2005/8/layout/vProcess5"/>
    <dgm:cxn modelId="{EC73BF38-50F4-40B2-A620-C04AEE06ECE5}" type="presOf" srcId="{26D2D174-73BF-4F81-8E82-C8F8739C711D}" destId="{D4FBBAE5-CB97-438A-A2CB-2B1A6B48CA3E}" srcOrd="0" destOrd="0" presId="urn:microsoft.com/office/officeart/2005/8/layout/vProcess5"/>
    <dgm:cxn modelId="{F648D263-9E15-41AC-BC71-A1355410F3E0}" type="presOf" srcId="{96071A81-8931-43AB-84AB-08D0058E960D}" destId="{E6F3FB8E-7421-48AA-8FE5-83E2C387470F}" srcOrd="0" destOrd="0" presId="urn:microsoft.com/office/officeart/2005/8/layout/vProcess5"/>
    <dgm:cxn modelId="{DD0F5B60-BFD9-4633-B947-EF79709948A2}" type="presOf" srcId="{E72AD7E6-BE57-4EFC-B92D-35F66DEC0E60}" destId="{4F57F960-088F-4933-B7BC-FB26A7A87CF1}" srcOrd="0" destOrd="0" presId="urn:microsoft.com/office/officeart/2005/8/layout/vProcess5"/>
    <dgm:cxn modelId="{6CB36C25-772E-4F47-943B-A02F30E2E546}" type="presParOf" srcId="{BF1B60E8-5FAE-43D7-86ED-E77ED847E820}" destId="{FF12DFE4-02BB-4D95-A290-FCFD91C51B0B}" srcOrd="0" destOrd="0" presId="urn:microsoft.com/office/officeart/2005/8/layout/vProcess5"/>
    <dgm:cxn modelId="{A7E594F7-5881-43AD-8331-A7D8A84DCECA}" type="presParOf" srcId="{BF1B60E8-5FAE-43D7-86ED-E77ED847E820}" destId="{D4FBBAE5-CB97-438A-A2CB-2B1A6B48CA3E}" srcOrd="1" destOrd="0" presId="urn:microsoft.com/office/officeart/2005/8/layout/vProcess5"/>
    <dgm:cxn modelId="{3642D11E-6A3C-40AF-B42D-A7206624FE45}" type="presParOf" srcId="{BF1B60E8-5FAE-43D7-86ED-E77ED847E820}" destId="{E6F3FB8E-7421-48AA-8FE5-83E2C387470F}" srcOrd="2" destOrd="0" presId="urn:microsoft.com/office/officeart/2005/8/layout/vProcess5"/>
    <dgm:cxn modelId="{6086EE5A-05BF-4AC5-9CBA-5E54E6EF8747}" type="presParOf" srcId="{BF1B60E8-5FAE-43D7-86ED-E77ED847E820}" destId="{4F57F960-088F-4933-B7BC-FB26A7A87CF1}" srcOrd="3" destOrd="0" presId="urn:microsoft.com/office/officeart/2005/8/layout/vProcess5"/>
    <dgm:cxn modelId="{D2778323-C8D0-4DA8-B0E7-3B17E40E474F}" type="presParOf" srcId="{BF1B60E8-5FAE-43D7-86ED-E77ED847E820}" destId="{F590D7B1-969F-4ED1-9F02-444ED13B5DB0}" srcOrd="4" destOrd="0" presId="urn:microsoft.com/office/officeart/2005/8/layout/vProcess5"/>
    <dgm:cxn modelId="{C46D4EA6-0A8F-4901-B3B2-265A99E438C4}" type="presParOf" srcId="{BF1B60E8-5FAE-43D7-86ED-E77ED847E820}" destId="{69A51AFC-4EB9-4CDE-B8C1-23188B3CB69A}" srcOrd="5" destOrd="0" presId="urn:microsoft.com/office/officeart/2005/8/layout/vProcess5"/>
    <dgm:cxn modelId="{2B786C0C-8176-4EBA-918E-6CC768DE7B52}" type="presParOf" srcId="{BF1B60E8-5FAE-43D7-86ED-E77ED847E820}" destId="{FAC15E71-D935-4F8F-9284-E4924094C0DC}" srcOrd="6" destOrd="0" presId="urn:microsoft.com/office/officeart/2005/8/layout/vProcess5"/>
    <dgm:cxn modelId="{6811432A-6C82-43BF-8AA5-A13046BB95AB}" type="presParOf" srcId="{BF1B60E8-5FAE-43D7-86ED-E77ED847E820}" destId="{CB9FAF2B-1968-4E1B-A286-44F25BDF2DAE}" srcOrd="7" destOrd="0" presId="urn:microsoft.com/office/officeart/2005/8/layout/vProcess5"/>
    <dgm:cxn modelId="{0A2CA9B9-0D39-400D-9AAF-958A9F327870}" type="presParOf" srcId="{BF1B60E8-5FAE-43D7-86ED-E77ED847E820}" destId="{182E94A0-FFA3-4A5D-A2B9-46EA382E357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617A8-1AEA-46DA-9653-93493A4C8A4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</dgm:pt>
    <dgm:pt modelId="{26D2D174-73BF-4F81-8E82-C8F8739C711D}">
      <dgm:prSet phldrT="[Текст]"/>
      <dgm:spPr/>
      <dgm:t>
        <a:bodyPr/>
        <a:lstStyle/>
        <a:p>
          <a:r>
            <a:rPr lang="ru-RU" dirty="0" smtClean="0"/>
            <a:t>Приглашает в аудиторию члена ГЭК, объясняет причину дополнительной печати. Кнопка «Дополнительная печать» – кнопка «Напечатать»</a:t>
          </a:r>
          <a:endParaRPr lang="ru-RU" dirty="0"/>
        </a:p>
      </dgm:t>
    </dgm:pt>
    <dgm:pt modelId="{06DAE268-6E9D-4E90-A9D3-95D06C14056C}" type="parTrans" cxnId="{4A9E0678-C82B-48C9-89E7-83ABD33137A2}">
      <dgm:prSet/>
      <dgm:spPr/>
      <dgm:t>
        <a:bodyPr/>
        <a:lstStyle/>
        <a:p>
          <a:endParaRPr lang="ru-RU"/>
        </a:p>
      </dgm:t>
    </dgm:pt>
    <dgm:pt modelId="{0C1AA5DA-5257-4522-B2B3-9C8EF08A15B6}" type="sibTrans" cxnId="{4A9E0678-C82B-48C9-89E7-83ABD33137A2}">
      <dgm:prSet/>
      <dgm:spPr/>
      <dgm:t>
        <a:bodyPr/>
        <a:lstStyle/>
        <a:p>
          <a:endParaRPr lang="ru-RU"/>
        </a:p>
      </dgm:t>
    </dgm:pt>
    <dgm:pt modelId="{96071A81-8931-43AB-84AB-08D0058E960D}">
      <dgm:prSet phldrT="[Текст]"/>
      <dgm:spPr/>
      <dgm:t>
        <a:bodyPr/>
        <a:lstStyle/>
        <a:p>
          <a:r>
            <a:rPr lang="ru-RU" dirty="0" smtClean="0"/>
            <a:t>Член ГЭК подключает к станции печати </a:t>
          </a:r>
          <a:r>
            <a:rPr lang="ru-RU" dirty="0" err="1" smtClean="0"/>
            <a:t>токен</a:t>
          </a:r>
          <a:r>
            <a:rPr lang="ru-RU" dirty="0" smtClean="0"/>
            <a:t>, нажимает кнопку «Обновить информацию о </a:t>
          </a:r>
          <a:r>
            <a:rPr lang="ru-RU" dirty="0" err="1" smtClean="0"/>
            <a:t>токене</a:t>
          </a:r>
          <a:r>
            <a:rPr lang="ru-RU" dirty="0" smtClean="0"/>
            <a:t> члена ГЭК», вводит пароль доступа к </a:t>
          </a:r>
          <a:r>
            <a:rPr lang="ru-RU" dirty="0" err="1" smtClean="0"/>
            <a:t>токену</a:t>
          </a:r>
          <a:endParaRPr lang="ru-RU" dirty="0"/>
        </a:p>
      </dgm:t>
    </dgm:pt>
    <dgm:pt modelId="{808CD78C-7240-443F-BA80-E05C2BA8F31E}" type="parTrans" cxnId="{10DAF591-67B4-4491-8ABA-D5A6E80C0440}">
      <dgm:prSet/>
      <dgm:spPr/>
      <dgm:t>
        <a:bodyPr/>
        <a:lstStyle/>
        <a:p>
          <a:endParaRPr lang="ru-RU"/>
        </a:p>
      </dgm:t>
    </dgm:pt>
    <dgm:pt modelId="{B775F650-C448-490B-AB14-C3B7BDC199CD}" type="sibTrans" cxnId="{10DAF591-67B4-4491-8ABA-D5A6E80C0440}">
      <dgm:prSet/>
      <dgm:spPr/>
      <dgm:t>
        <a:bodyPr/>
        <a:lstStyle/>
        <a:p>
          <a:endParaRPr lang="ru-RU"/>
        </a:p>
      </dgm:t>
    </dgm:pt>
    <dgm:pt modelId="{E72AD7E6-BE57-4EFC-B92D-35F66DEC0E60}">
      <dgm:prSet phldrT="[Текст]"/>
      <dgm:spPr/>
      <dgm:t>
        <a:bodyPr/>
        <a:lstStyle/>
        <a:p>
          <a:r>
            <a:rPr lang="ru-RU" dirty="0" smtClean="0"/>
            <a:t>Организатор указывает количество дополнительных КИМ, которое необходимо распечатать, демонстрирует введенное значение члену ГЭК, нажимает кнопку «Печать КИМ»</a:t>
          </a:r>
          <a:endParaRPr lang="ru-RU" dirty="0"/>
        </a:p>
      </dgm:t>
    </dgm:pt>
    <dgm:pt modelId="{BC0637FC-EF3E-42EA-91BA-FBAB58C990F4}" type="parTrans" cxnId="{9BC11D1A-510A-4D68-A9A0-2F874822C88F}">
      <dgm:prSet/>
      <dgm:spPr/>
      <dgm:t>
        <a:bodyPr/>
        <a:lstStyle/>
        <a:p>
          <a:endParaRPr lang="ru-RU"/>
        </a:p>
      </dgm:t>
    </dgm:pt>
    <dgm:pt modelId="{E473F640-72E9-4F78-BD44-53C4BF871837}" type="sibTrans" cxnId="{9BC11D1A-510A-4D68-A9A0-2F874822C88F}">
      <dgm:prSet/>
      <dgm:spPr/>
      <dgm:t>
        <a:bodyPr/>
        <a:lstStyle/>
        <a:p>
          <a:endParaRPr lang="ru-RU"/>
        </a:p>
      </dgm:t>
    </dgm:pt>
    <dgm:pt modelId="{79104390-9610-41EB-A1B5-CEAB9AA9D95E}">
      <dgm:prSet/>
      <dgm:spPr/>
      <dgm:t>
        <a:bodyPr/>
        <a:lstStyle/>
        <a:p>
          <a:r>
            <a:rPr lang="ru-RU" dirty="0" smtClean="0"/>
            <a:t>Член ГЭК может отключить свой персональный </a:t>
          </a:r>
          <a:r>
            <a:rPr lang="ru-RU" dirty="0" err="1" smtClean="0"/>
            <a:t>токен</a:t>
          </a:r>
          <a:endParaRPr lang="ru-RU" dirty="0"/>
        </a:p>
      </dgm:t>
    </dgm:pt>
    <dgm:pt modelId="{1AEB7EB5-7C25-4096-BDBE-CCED92B12030}" type="parTrans" cxnId="{177FED81-7246-4A1B-A626-2B79149A9906}">
      <dgm:prSet/>
      <dgm:spPr/>
      <dgm:t>
        <a:bodyPr/>
        <a:lstStyle/>
        <a:p>
          <a:endParaRPr lang="ru-RU"/>
        </a:p>
      </dgm:t>
    </dgm:pt>
    <dgm:pt modelId="{61D577A0-67F7-4066-ADAB-EAED814707D0}" type="sibTrans" cxnId="{177FED81-7246-4A1B-A626-2B79149A9906}">
      <dgm:prSet/>
      <dgm:spPr/>
      <dgm:t>
        <a:bodyPr/>
        <a:lstStyle/>
        <a:p>
          <a:endParaRPr lang="ru-RU"/>
        </a:p>
      </dgm:t>
    </dgm:pt>
    <dgm:pt modelId="{A5960D3E-B302-4CFC-B394-AC9183ACD12E}" type="pres">
      <dgm:prSet presAssocID="{C6F617A8-1AEA-46DA-9653-93493A4C8A4C}" presName="outerComposite" presStyleCnt="0">
        <dgm:presLayoutVars>
          <dgm:chMax val="5"/>
          <dgm:dir/>
          <dgm:resizeHandles val="exact"/>
        </dgm:presLayoutVars>
      </dgm:prSet>
      <dgm:spPr/>
    </dgm:pt>
    <dgm:pt modelId="{15492F92-0F47-476E-9A8D-3488A47F40FC}" type="pres">
      <dgm:prSet presAssocID="{C6F617A8-1AEA-46DA-9653-93493A4C8A4C}" presName="dummyMaxCanvas" presStyleCnt="0">
        <dgm:presLayoutVars/>
      </dgm:prSet>
      <dgm:spPr/>
    </dgm:pt>
    <dgm:pt modelId="{66D0ECD4-C6DB-4F7B-AC5F-605F85CDC1E9}" type="pres">
      <dgm:prSet presAssocID="{C6F617A8-1AEA-46DA-9653-93493A4C8A4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830B9-B7F9-4CF5-9D13-9787B2510F33}" type="pres">
      <dgm:prSet presAssocID="{C6F617A8-1AEA-46DA-9653-93493A4C8A4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239FE-7811-452B-A037-48DE5514F94C}" type="pres">
      <dgm:prSet presAssocID="{C6F617A8-1AEA-46DA-9653-93493A4C8A4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605D7-938C-4BEF-A282-940295E135CB}" type="pres">
      <dgm:prSet presAssocID="{C6F617A8-1AEA-46DA-9653-93493A4C8A4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CEBE1-D09D-4EF0-938B-1061957ED41C}" type="pres">
      <dgm:prSet presAssocID="{C6F617A8-1AEA-46DA-9653-93493A4C8A4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B196-64AD-4BA7-821D-B417B35E87FF}" type="pres">
      <dgm:prSet presAssocID="{C6F617A8-1AEA-46DA-9653-93493A4C8A4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8026-3EFA-4151-A2E4-1832A0B95486}" type="pres">
      <dgm:prSet presAssocID="{C6F617A8-1AEA-46DA-9653-93493A4C8A4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E7E06-FD4B-4F65-9389-5D87D7EEF8A4}" type="pres">
      <dgm:prSet presAssocID="{C6F617A8-1AEA-46DA-9653-93493A4C8A4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C3192-7CF1-47C9-BEEB-0AA0F487941B}" type="pres">
      <dgm:prSet presAssocID="{C6F617A8-1AEA-46DA-9653-93493A4C8A4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B036-8ACE-48A4-A624-B9E3CC67D341}" type="pres">
      <dgm:prSet presAssocID="{C6F617A8-1AEA-46DA-9653-93493A4C8A4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A3C3F-E4C2-488C-A928-8196C2690A61}" type="pres">
      <dgm:prSet presAssocID="{C6F617A8-1AEA-46DA-9653-93493A4C8A4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58F1D-C048-44A5-9E14-D2E61336CB26}" type="presOf" srcId="{79104390-9610-41EB-A1B5-CEAB9AA9D95E}" destId="{83C605D7-938C-4BEF-A282-940295E135CB}" srcOrd="0" destOrd="0" presId="urn:microsoft.com/office/officeart/2005/8/layout/vProcess5"/>
    <dgm:cxn modelId="{532A92B4-EB68-4FD4-B65F-B4777FC97750}" type="presOf" srcId="{E72AD7E6-BE57-4EFC-B92D-35F66DEC0E60}" destId="{07F239FE-7811-452B-A037-48DE5514F94C}" srcOrd="0" destOrd="0" presId="urn:microsoft.com/office/officeart/2005/8/layout/vProcess5"/>
    <dgm:cxn modelId="{3F654504-0629-4E2C-8B44-125BD52EBF16}" type="presOf" srcId="{E473F640-72E9-4F78-BD44-53C4BF871837}" destId="{FB528026-3EFA-4151-A2E4-1832A0B95486}" srcOrd="0" destOrd="0" presId="urn:microsoft.com/office/officeart/2005/8/layout/vProcess5"/>
    <dgm:cxn modelId="{927EEBC4-BCF0-43D8-AF94-E861C704251C}" type="presOf" srcId="{E72AD7E6-BE57-4EFC-B92D-35F66DEC0E60}" destId="{82D3B036-8ACE-48A4-A624-B9E3CC67D341}" srcOrd="1" destOrd="0" presId="urn:microsoft.com/office/officeart/2005/8/layout/vProcess5"/>
    <dgm:cxn modelId="{10DAF591-67B4-4491-8ABA-D5A6E80C0440}" srcId="{C6F617A8-1AEA-46DA-9653-93493A4C8A4C}" destId="{96071A81-8931-43AB-84AB-08D0058E960D}" srcOrd="1" destOrd="0" parTransId="{808CD78C-7240-443F-BA80-E05C2BA8F31E}" sibTransId="{B775F650-C448-490B-AB14-C3B7BDC199CD}"/>
    <dgm:cxn modelId="{3636757D-D87E-4F1D-AE70-C8AFF047A43B}" type="presOf" srcId="{96071A81-8931-43AB-84AB-08D0058E960D}" destId="{F40C3192-7CF1-47C9-BEEB-0AA0F487941B}" srcOrd="1" destOrd="0" presId="urn:microsoft.com/office/officeart/2005/8/layout/vProcess5"/>
    <dgm:cxn modelId="{FED8A850-E56C-4B39-B3F1-8E1B14E9651F}" type="presOf" srcId="{79104390-9610-41EB-A1B5-CEAB9AA9D95E}" destId="{83AA3C3F-E4C2-488C-A928-8196C2690A61}" srcOrd="1" destOrd="0" presId="urn:microsoft.com/office/officeart/2005/8/layout/vProcess5"/>
    <dgm:cxn modelId="{41A5F10D-7812-47A4-855F-2F092090C815}" type="presOf" srcId="{0C1AA5DA-5257-4522-B2B3-9C8EF08A15B6}" destId="{9A7CEBE1-D09D-4EF0-938B-1061957ED41C}" srcOrd="0" destOrd="0" presId="urn:microsoft.com/office/officeart/2005/8/layout/vProcess5"/>
    <dgm:cxn modelId="{6F996AE9-E3AD-41E5-B916-3D71679369FD}" type="presOf" srcId="{B775F650-C448-490B-AB14-C3B7BDC199CD}" destId="{F786B196-64AD-4BA7-821D-B417B35E87FF}" srcOrd="0" destOrd="0" presId="urn:microsoft.com/office/officeart/2005/8/layout/vProcess5"/>
    <dgm:cxn modelId="{CE8FB010-503A-41D3-B587-45D4075361E9}" type="presOf" srcId="{26D2D174-73BF-4F81-8E82-C8F8739C711D}" destId="{A9FE7E06-FD4B-4F65-9389-5D87D7EEF8A4}" srcOrd="1" destOrd="0" presId="urn:microsoft.com/office/officeart/2005/8/layout/vProcess5"/>
    <dgm:cxn modelId="{9BC11D1A-510A-4D68-A9A0-2F874822C88F}" srcId="{C6F617A8-1AEA-46DA-9653-93493A4C8A4C}" destId="{E72AD7E6-BE57-4EFC-B92D-35F66DEC0E60}" srcOrd="2" destOrd="0" parTransId="{BC0637FC-EF3E-42EA-91BA-FBAB58C990F4}" sibTransId="{E473F640-72E9-4F78-BD44-53C4BF871837}"/>
    <dgm:cxn modelId="{85ADFF32-2BB0-4FD2-9C70-EA6C46A56ADD}" type="presOf" srcId="{C6F617A8-1AEA-46DA-9653-93493A4C8A4C}" destId="{A5960D3E-B302-4CFC-B394-AC9183ACD12E}" srcOrd="0" destOrd="0" presId="urn:microsoft.com/office/officeart/2005/8/layout/vProcess5"/>
    <dgm:cxn modelId="{4A9E0678-C82B-48C9-89E7-83ABD33137A2}" srcId="{C6F617A8-1AEA-46DA-9653-93493A4C8A4C}" destId="{26D2D174-73BF-4F81-8E82-C8F8739C711D}" srcOrd="0" destOrd="0" parTransId="{06DAE268-6E9D-4E90-A9D3-95D06C14056C}" sibTransId="{0C1AA5DA-5257-4522-B2B3-9C8EF08A15B6}"/>
    <dgm:cxn modelId="{177FED81-7246-4A1B-A626-2B79149A9906}" srcId="{C6F617A8-1AEA-46DA-9653-93493A4C8A4C}" destId="{79104390-9610-41EB-A1B5-CEAB9AA9D95E}" srcOrd="3" destOrd="0" parTransId="{1AEB7EB5-7C25-4096-BDBE-CCED92B12030}" sibTransId="{61D577A0-67F7-4066-ADAB-EAED814707D0}"/>
    <dgm:cxn modelId="{CCFEA527-CF9A-418D-A5F7-883342A8DAA0}" type="presOf" srcId="{26D2D174-73BF-4F81-8E82-C8F8739C711D}" destId="{66D0ECD4-C6DB-4F7B-AC5F-605F85CDC1E9}" srcOrd="0" destOrd="0" presId="urn:microsoft.com/office/officeart/2005/8/layout/vProcess5"/>
    <dgm:cxn modelId="{C97D0F3F-CBCA-4A7B-AC2E-933A1FAECCA2}" type="presOf" srcId="{96071A81-8931-43AB-84AB-08D0058E960D}" destId="{B0E830B9-B7F9-4CF5-9D13-9787B2510F33}" srcOrd="0" destOrd="0" presId="urn:microsoft.com/office/officeart/2005/8/layout/vProcess5"/>
    <dgm:cxn modelId="{EDFD9656-7F52-4A54-A877-8CE23AA1B98C}" type="presParOf" srcId="{A5960D3E-B302-4CFC-B394-AC9183ACD12E}" destId="{15492F92-0F47-476E-9A8D-3488A47F40FC}" srcOrd="0" destOrd="0" presId="urn:microsoft.com/office/officeart/2005/8/layout/vProcess5"/>
    <dgm:cxn modelId="{689C2139-F15C-4473-8E2D-482646A5EAA5}" type="presParOf" srcId="{A5960D3E-B302-4CFC-B394-AC9183ACD12E}" destId="{66D0ECD4-C6DB-4F7B-AC5F-605F85CDC1E9}" srcOrd="1" destOrd="0" presId="urn:microsoft.com/office/officeart/2005/8/layout/vProcess5"/>
    <dgm:cxn modelId="{3AFBF5BE-3183-40EE-97C7-95B1133586A2}" type="presParOf" srcId="{A5960D3E-B302-4CFC-B394-AC9183ACD12E}" destId="{B0E830B9-B7F9-4CF5-9D13-9787B2510F33}" srcOrd="2" destOrd="0" presId="urn:microsoft.com/office/officeart/2005/8/layout/vProcess5"/>
    <dgm:cxn modelId="{2BDE9514-6028-461B-AC8B-B3A7B6065AFF}" type="presParOf" srcId="{A5960D3E-B302-4CFC-B394-AC9183ACD12E}" destId="{07F239FE-7811-452B-A037-48DE5514F94C}" srcOrd="3" destOrd="0" presId="urn:microsoft.com/office/officeart/2005/8/layout/vProcess5"/>
    <dgm:cxn modelId="{5FFE185D-0597-4EC9-9D1A-96D9ED04AE91}" type="presParOf" srcId="{A5960D3E-B302-4CFC-B394-AC9183ACD12E}" destId="{83C605D7-938C-4BEF-A282-940295E135CB}" srcOrd="4" destOrd="0" presId="urn:microsoft.com/office/officeart/2005/8/layout/vProcess5"/>
    <dgm:cxn modelId="{4A4FE6BF-41D0-428C-9959-1C6C0C00D6A7}" type="presParOf" srcId="{A5960D3E-B302-4CFC-B394-AC9183ACD12E}" destId="{9A7CEBE1-D09D-4EF0-938B-1061957ED41C}" srcOrd="5" destOrd="0" presId="urn:microsoft.com/office/officeart/2005/8/layout/vProcess5"/>
    <dgm:cxn modelId="{3FAEC462-70D0-4129-A706-16154D8F870C}" type="presParOf" srcId="{A5960D3E-B302-4CFC-B394-AC9183ACD12E}" destId="{F786B196-64AD-4BA7-821D-B417B35E87FF}" srcOrd="6" destOrd="0" presId="urn:microsoft.com/office/officeart/2005/8/layout/vProcess5"/>
    <dgm:cxn modelId="{448970B6-CF5F-4BC2-AA6F-5DD48799355E}" type="presParOf" srcId="{A5960D3E-B302-4CFC-B394-AC9183ACD12E}" destId="{FB528026-3EFA-4151-A2E4-1832A0B95486}" srcOrd="7" destOrd="0" presId="urn:microsoft.com/office/officeart/2005/8/layout/vProcess5"/>
    <dgm:cxn modelId="{932E3F9B-EE91-487A-9B81-1E4CE861653C}" type="presParOf" srcId="{A5960D3E-B302-4CFC-B394-AC9183ACD12E}" destId="{A9FE7E06-FD4B-4F65-9389-5D87D7EEF8A4}" srcOrd="8" destOrd="0" presId="urn:microsoft.com/office/officeart/2005/8/layout/vProcess5"/>
    <dgm:cxn modelId="{A386D30B-7E52-4AA2-AF8D-0542831C3AA0}" type="presParOf" srcId="{A5960D3E-B302-4CFC-B394-AC9183ACD12E}" destId="{F40C3192-7CF1-47C9-BEEB-0AA0F487941B}" srcOrd="9" destOrd="0" presId="urn:microsoft.com/office/officeart/2005/8/layout/vProcess5"/>
    <dgm:cxn modelId="{3FCE8359-BDC0-46BE-9793-E917444652FC}" type="presParOf" srcId="{A5960D3E-B302-4CFC-B394-AC9183ACD12E}" destId="{82D3B036-8ACE-48A4-A624-B9E3CC67D341}" srcOrd="10" destOrd="0" presId="urn:microsoft.com/office/officeart/2005/8/layout/vProcess5"/>
    <dgm:cxn modelId="{B2C455DB-72B3-4CAF-91B9-4B325AD2D35E}" type="presParOf" srcId="{A5960D3E-B302-4CFC-B394-AC9183ACD12E}" destId="{83AA3C3F-E4C2-488C-A928-8196C2690A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7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6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434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29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53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29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1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12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47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Подготовка организаторов в аудитории пункта проведения экзамена государственной итоговой аттестации по образовательным программам среднего общего </a:t>
            </a:r>
            <a:r>
              <a:rPr lang="ru-RU" sz="4800" dirty="0" smtClean="0"/>
              <a:t>образования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Организация печати КИМ </a:t>
            </a:r>
            <a:endParaRPr lang="ru-RU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в</a:t>
            </a:r>
            <a:r>
              <a:rPr lang="ru-RU" b="1" dirty="0"/>
              <a:t> аудиториях </a:t>
            </a:r>
            <a:r>
              <a:rPr lang="ru-RU" b="1" dirty="0" smtClean="0"/>
              <a:t>ППЭ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Лекционное занятие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84734" y="140226"/>
            <a:ext cx="12271464" cy="1512169"/>
          </a:xfrm>
        </p:spPr>
        <p:txBody>
          <a:bodyPr/>
          <a:lstStyle/>
          <a:p>
            <a:r>
              <a:rPr lang="ru-RU" dirty="0" smtClean="0"/>
              <a:t>Печать КИМ в аудитории ППЭ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1529" y="2707127"/>
            <a:ext cx="9073008" cy="1774488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 может отключить свой персональный </a:t>
            </a:r>
            <a:r>
              <a:rPr lang="ru-RU" sz="3200" b="1" dirty="0" err="1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 Организатор нажимает кнопку «Начать печать» 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1529" y="4852593"/>
            <a:ext cx="9073008" cy="1212281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70000"/>
              </a:lnSpc>
            </a:pPr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Запуск печати КИМ:</a:t>
            </a:r>
            <a:r>
              <a:rPr lang="en-US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экземпляр №1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1529" y="8023150"/>
            <a:ext cx="9073008" cy="121444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Подтверждение качества печати в ПО</a:t>
            </a:r>
          </a:p>
          <a:p>
            <a:pPr lvl="0"/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Запуск печати КИМ:</a:t>
            </a:r>
            <a:r>
              <a:rPr lang="en-US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экземпляр №2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98" y="9507944"/>
            <a:ext cx="3287434" cy="205647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61529" y="6435852"/>
            <a:ext cx="9073008" cy="121444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Экспресс-проверка качества печати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836988" y="4852593"/>
            <a:ext cx="4736553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36987" y="2987148"/>
            <a:ext cx="4737310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836987" y="6435851"/>
            <a:ext cx="4742293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836987" y="8019109"/>
            <a:ext cx="4719211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10104700" y="3416755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10104700" y="5144041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>
            <a:off x="10104700" y="6800758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10800000">
            <a:off x="10104700" y="8384016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88" y="5124425"/>
            <a:ext cx="3645796" cy="348885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КИМ в аудитории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529" y="3688904"/>
            <a:ext cx="11660059" cy="63599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AB3"/>
                </a:solidFill>
              </a:rPr>
              <a:t>Для </a:t>
            </a:r>
            <a:r>
              <a:rPr lang="ru-RU" sz="3600" dirty="0" err="1" smtClean="0">
                <a:solidFill>
                  <a:srgbClr val="006AB3"/>
                </a:solidFill>
              </a:rPr>
              <a:t>экспресс-проверки</a:t>
            </a:r>
            <a:r>
              <a:rPr lang="ru-RU" sz="3600" dirty="0" smtClean="0">
                <a:solidFill>
                  <a:srgbClr val="006AB3"/>
                </a:solidFill>
              </a:rPr>
              <a:t> качества печати Организатор 1 открывает последний лист распечатанного экземпляра КИМ и проверяет:</a:t>
            </a:r>
          </a:p>
          <a:p>
            <a:endParaRPr lang="ru-RU" sz="3600" dirty="0" smtClean="0">
              <a:solidFill>
                <a:srgbClr val="006AB3"/>
              </a:solidFill>
            </a:endParaRPr>
          </a:p>
          <a:p>
            <a:r>
              <a:rPr lang="ru-RU" sz="3600" dirty="0" smtClean="0">
                <a:solidFill>
                  <a:srgbClr val="006AB3"/>
                </a:solidFill>
              </a:rPr>
              <a:t>отсутствие явного технического брака (картридж закачивается или «пачкает» лист)</a:t>
            </a:r>
          </a:p>
          <a:p>
            <a:endParaRPr lang="ru-RU" sz="3600" dirty="0" smtClean="0">
              <a:solidFill>
                <a:srgbClr val="006AB3"/>
              </a:solidFill>
            </a:endParaRPr>
          </a:p>
          <a:p>
            <a:r>
              <a:rPr lang="ru-RU" sz="3600" dirty="0" smtClean="0">
                <a:solidFill>
                  <a:srgbClr val="006AB3"/>
                </a:solidFill>
              </a:rPr>
              <a:t>комплектность листов распечатанного КИМ: на последнем листе в верхней части указан последний номер страницы (например 7/7)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5767" y="3252218"/>
            <a:ext cx="4238237" cy="10313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5571" b="5378"/>
          <a:stretch/>
        </p:blipFill>
        <p:spPr>
          <a:xfrm flipH="1">
            <a:off x="12175966" y="6209184"/>
            <a:ext cx="3312369" cy="32352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7699" y="222883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Выдача КИМ и ИК участникам экзамена в аудитории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434" y="2464768"/>
            <a:ext cx="10978462" cy="8784976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5900" dirty="0" smtClean="0">
                <a:solidFill>
                  <a:srgbClr val="006AB3"/>
                </a:solidFill>
              </a:rPr>
              <a:t>Комплектование выполняется в процессе печати следующего КИМ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5900" dirty="0" smtClean="0">
                <a:solidFill>
                  <a:srgbClr val="006AB3"/>
                </a:solidFill>
              </a:rPr>
              <a:t>Печать КИМ выполняется в той же последовательности, в которой ИК следуют в доставочном пакете: ИК лежат в пачке сверху вниз.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5900" dirty="0" smtClean="0">
                <a:solidFill>
                  <a:srgbClr val="006AB3"/>
                </a:solidFill>
              </a:rPr>
              <a:t>Организатор берёт напечатанный КИМ и складывает его с ИК лежащим сверху в доставочном пакете, предварительно сверив номер КИМ, указанный на конверте индивидуального комплекта.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5900" dirty="0" smtClean="0">
                <a:solidFill>
                  <a:srgbClr val="006AB3"/>
                </a:solidFill>
              </a:rPr>
              <a:t>КИМ, скомплектованные с ИК выдаются участникам после того, как КИМ распечатаны для всех участников в аудитории</a:t>
            </a:r>
          </a:p>
          <a:p>
            <a:pPr algn="just"/>
            <a:endParaRPr lang="ru-RU" sz="5100" dirty="0" smtClean="0">
              <a:solidFill>
                <a:srgbClr val="006AB3"/>
              </a:solidFill>
            </a:endParaRPr>
          </a:p>
          <a:p>
            <a:pPr algn="just">
              <a:buNone/>
            </a:pPr>
            <a:r>
              <a:rPr lang="ru-RU" sz="5900" dirty="0" smtClean="0">
                <a:solidFill>
                  <a:srgbClr val="E2001A"/>
                </a:solidFill>
              </a:rPr>
              <a:t>ВАЖНО!!!</a:t>
            </a:r>
            <a:r>
              <a:rPr lang="ru-RU" sz="5900" dirty="0" smtClean="0">
                <a:solidFill>
                  <a:srgbClr val="006AB3"/>
                </a:solidFill>
              </a:rPr>
              <a:t> Если на диске закончились КИМ, доступные для печати:</a:t>
            </a:r>
          </a:p>
          <a:p>
            <a:pPr marL="1318827" lvl="1" indent="-571500" algn="just">
              <a:buFont typeface="Wingdings" panose="05000000000000000000" pitchFamily="2" charset="2"/>
              <a:buChar char="ü"/>
            </a:pPr>
            <a:r>
              <a:rPr lang="ru-RU" sz="5100" dirty="0" smtClean="0">
                <a:solidFill>
                  <a:srgbClr val="006AB3"/>
                </a:solidFill>
              </a:rPr>
              <a:t>необходимо обратиться к члену ГЭК за резервным доставочным пакетом</a:t>
            </a:r>
          </a:p>
          <a:p>
            <a:pPr marL="1318827" lvl="1" indent="-571500" algn="just">
              <a:buFont typeface="Wingdings" panose="05000000000000000000" pitchFamily="2" charset="2"/>
              <a:buChar char="ü"/>
            </a:pPr>
            <a:r>
              <a:rPr lang="ru-RU" sz="5100" dirty="0" smtClean="0">
                <a:solidFill>
                  <a:srgbClr val="006AB3"/>
                </a:solidFill>
              </a:rPr>
              <a:t>вставить в CD-привод новый диск с электронными КИМ и продолжить печать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0881" y="7919356"/>
            <a:ext cx="151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КИМ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81896" y="4480992"/>
            <a:ext cx="4100510" cy="10313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489" y="2752800"/>
            <a:ext cx="14863752" cy="772032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800" dirty="0" smtClean="0">
                <a:solidFill>
                  <a:srgbClr val="006AB3"/>
                </a:solidFill>
              </a:rPr>
              <a:t>Дополнительная печать КИМ выполняется в случаях:</a:t>
            </a:r>
          </a:p>
          <a:p>
            <a:pPr>
              <a:buNone/>
            </a:pPr>
            <a:endParaRPr lang="ru-RU" dirty="0" smtClean="0">
              <a:solidFill>
                <a:srgbClr val="006AB3"/>
              </a:solidFill>
            </a:endParaRPr>
          </a:p>
          <a:p>
            <a:pPr marL="1158875" indent="-6207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0" dirty="0" smtClean="0">
                <a:solidFill>
                  <a:srgbClr val="006AB3"/>
                </a:solidFill>
              </a:rPr>
              <a:t>обнаружения участником брака или некомплектности выданного ему ИК </a:t>
            </a:r>
            <a:r>
              <a:rPr lang="ru-RU" sz="4500" b="0" dirty="0" smtClean="0">
                <a:solidFill>
                  <a:srgbClr val="006AB3"/>
                </a:solidFill>
              </a:rPr>
              <a:t>(весь комплект - ИК и КИМ - подлежат полной замене), </a:t>
            </a:r>
          </a:p>
          <a:p>
            <a:pPr marL="1158875" indent="-6207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0" dirty="0" smtClean="0">
                <a:solidFill>
                  <a:srgbClr val="006AB3"/>
                </a:solidFill>
              </a:rPr>
              <a:t>порчи материалов ИК или КИМ участником </a:t>
            </a:r>
            <a:endParaRPr lang="ru-RU" b="0" dirty="0">
              <a:solidFill>
                <a:srgbClr val="006AB3"/>
              </a:solidFill>
            </a:endParaRPr>
          </a:p>
          <a:p>
            <a:pPr marL="1285489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0" dirty="0" smtClean="0">
                <a:solidFill>
                  <a:srgbClr val="006AB3"/>
                </a:solidFill>
              </a:rPr>
              <a:t>(весь комплект - ИК и КИМ - подлежат полной замене), </a:t>
            </a:r>
          </a:p>
          <a:p>
            <a:pPr marL="1158875" indent="-6207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0" dirty="0" smtClean="0">
                <a:solidFill>
                  <a:srgbClr val="006AB3"/>
                </a:solidFill>
              </a:rPr>
              <a:t>любого технического сбоя в процессе печати КИМ </a:t>
            </a:r>
          </a:p>
          <a:p>
            <a:pPr marL="1285489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0" dirty="0" smtClean="0">
                <a:solidFill>
                  <a:srgbClr val="006AB3"/>
                </a:solidFill>
              </a:rPr>
              <a:t>(весь комплект - ИК и КИМ - подлежат полной замене); </a:t>
            </a:r>
          </a:p>
          <a:p>
            <a:pPr marL="1158875" indent="-6207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0" dirty="0" smtClean="0">
                <a:solidFill>
                  <a:srgbClr val="006AB3"/>
                </a:solidFill>
              </a:rPr>
              <a:t>опоздания участника апробации </a:t>
            </a:r>
          </a:p>
          <a:p>
            <a:pPr marL="1285489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0" dirty="0" smtClean="0">
                <a:solidFill>
                  <a:srgbClr val="006AB3"/>
                </a:solidFill>
              </a:rPr>
              <a:t>(печатается и комплектуется новый комплект КИМ и ИК). </a:t>
            </a:r>
            <a:endParaRPr lang="ru-RU" b="0" u="sng" dirty="0" smtClean="0">
              <a:solidFill>
                <a:srgbClr val="006AB3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b="0" dirty="0" smtClean="0">
              <a:solidFill>
                <a:srgbClr val="006AB3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rgbClr val="E2001A"/>
                </a:solidFill>
              </a:rPr>
              <a:t>Внимание! </a:t>
            </a:r>
            <a:r>
              <a:rPr lang="ru-RU" dirty="0" smtClean="0">
                <a:solidFill>
                  <a:srgbClr val="006AB3"/>
                </a:solidFill>
              </a:rPr>
              <a:t>Экзаменационные материалы заменяются полностью, участнику выдается новый распечатанный КИМ, скомплектованный с новым индивидуальным комплектом.</a:t>
            </a:r>
            <a:endParaRPr lang="ru-RU" dirty="0">
              <a:solidFill>
                <a:srgbClr val="006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09" y="4985048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Дополнительная печать КИМ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Дополнительная печать КИМ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4549496"/>
              </p:ext>
            </p:extLst>
          </p:nvPr>
        </p:nvGraphicFramePr>
        <p:xfrm>
          <a:off x="545505" y="2205806"/>
          <a:ext cx="11501518" cy="914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58" y="5827043"/>
            <a:ext cx="4816416" cy="301293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634737" y="2824808"/>
            <a:ext cx="4238237" cy="10313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224" y="5057056"/>
            <a:ext cx="3353017" cy="2928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Сбой в работе станции печати КИМ. Экстренное завершение печати КИМ.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434" y="2729604"/>
            <a:ext cx="14461808" cy="8376124"/>
          </a:xfrm>
        </p:spPr>
        <p:txBody>
          <a:bodyPr>
            <a:normAutofit fontScale="92500" lnSpcReduction="20000"/>
          </a:bodyPr>
          <a:lstStyle/>
          <a:p>
            <a:pPr marL="80963" indent="539750" algn="just">
              <a:buNone/>
              <a:tabLst>
                <a:tab pos="261938" algn="l"/>
              </a:tabLst>
            </a:pPr>
            <a:r>
              <a:rPr lang="ru-RU" sz="3600" dirty="0" smtClean="0">
                <a:solidFill>
                  <a:srgbClr val="006AB3"/>
                </a:solidFill>
              </a:rPr>
              <a:t>В процессе печати КИМ могут возникнуть ситуации, когда продолжение печати КИМ невозможно или требует прекращения, например: </a:t>
            </a:r>
          </a:p>
          <a:p>
            <a:pPr marL="979488" indent="-538163"/>
            <a:r>
              <a:rPr lang="ru-RU" sz="3600" b="0" dirty="0" smtClean="0">
                <a:solidFill>
                  <a:srgbClr val="006AB3"/>
                </a:solidFill>
              </a:rPr>
              <a:t>ошибочно введено количество распечатываемых КИМ, превышающее количество участников экзамена; </a:t>
            </a:r>
          </a:p>
          <a:p>
            <a:pPr marL="979488" indent="-538163"/>
            <a:r>
              <a:rPr lang="ru-RU" sz="3600" b="0" dirty="0" smtClean="0">
                <a:solidFill>
                  <a:srgbClr val="006AB3"/>
                </a:solidFill>
              </a:rPr>
              <a:t>количество КИМ на основном и резервном компакт-дисках меньше заданного для печати; </a:t>
            </a:r>
          </a:p>
          <a:p>
            <a:pPr marL="979488" indent="-538163"/>
            <a:r>
              <a:rPr lang="ru-RU" sz="3600" b="0" dirty="0" smtClean="0">
                <a:solidFill>
                  <a:srgbClr val="006AB3"/>
                </a:solidFill>
              </a:rPr>
              <a:t>другие причины</a:t>
            </a:r>
          </a:p>
          <a:p>
            <a:pPr marL="179388" indent="441325" algn="ctr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pPr marL="179388" indent="441325" algn="ctr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pPr marL="179388" indent="441325" algn="ctr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В случае сбоя работы Станции печати КИМ организаторы вызывают технического специалиста для восстановления работоспособности оборудования и (или) системного ПО. </a:t>
            </a:r>
          </a:p>
          <a:p>
            <a:pPr marL="179388" indent="441325" algn="ctr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pPr marL="2057400" indent="-261938" algn="ctr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При появлении сообщения о невозможности расшифровать КИМ, необходимо нажать кнопку «Отменить» и пригласить технического специалиста.</a:t>
            </a:r>
            <a:endParaRPr lang="ru-RU" sz="3600" b="0" dirty="0">
              <a:solidFill>
                <a:srgbClr val="006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1" y="8729464"/>
            <a:ext cx="3050259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15333" y="172884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Завершение экзамена в аудитории ППЭ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4775" y="2509941"/>
            <a:ext cx="9007374" cy="1774488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Извлекает компакт диска с КИМ из </a:t>
            </a:r>
            <a:r>
              <a:rPr lang="en-US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привода</a:t>
            </a:r>
            <a:endParaRPr lang="ru-RU" sz="28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4775" y="7438119"/>
            <a:ext cx="9007374" cy="1774488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Собирает и упаковывает бланки регистрации и ответов в один возвратный доставочный пакет</a:t>
            </a:r>
            <a:endParaRPr lang="ru-RU" sz="28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4775" y="9450624"/>
            <a:ext cx="9007374" cy="1938992"/>
          </a:xfrm>
          <a:prstGeom prst="rect">
            <a:avLst/>
          </a:prstGeom>
          <a:ln>
            <a:solidFill>
              <a:srgbClr val="006AB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</a:rPr>
              <a:t>При комплектации бланков ответов №2 организатор должен следить, чтобы бланки ответов №2 одного участника лежали строго друг за другом: сверху основной бланк ответов №2 и за ним все дополнительные бланки ответов №2 данного участника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4775" y="4522446"/>
            <a:ext cx="9007374" cy="2677656"/>
          </a:xfrm>
          <a:prstGeom prst="rect">
            <a:avLst/>
          </a:prstGeom>
          <a:ln>
            <a:solidFill>
              <a:srgbClr val="006AB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Внимание!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Извлечение компакт-диска после начала печати КИМ до завершения времени выполнения экзаменационной работы запрещается, за исключением случаев использования резервного диска. </a:t>
            </a:r>
            <a:endParaRPr lang="ru-RU" sz="2800" b="1" dirty="0">
              <a:solidFill>
                <a:srgbClr val="006AB3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0" b="6478"/>
          <a:stretch/>
        </p:blipFill>
        <p:spPr>
          <a:xfrm>
            <a:off x="11801486" y="8863054"/>
            <a:ext cx="2569555" cy="253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354" y="4491431"/>
            <a:ext cx="3768576" cy="235745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836987" y="2789962"/>
            <a:ext cx="4737310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36987" y="7718140"/>
            <a:ext cx="4737310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10800000">
            <a:off x="10057252" y="3154869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>
            <a:off x="10057252" y="8083047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3209211" y="146961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Завершение экзамена в аудитории ППЭ </a:t>
            </a:r>
            <a:endParaRPr lang="ru-RU" dirty="0"/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761529" y="2348681"/>
            <a:ext cx="14461808" cy="7720329"/>
          </a:xfrm>
        </p:spPr>
        <p:txBody>
          <a:bodyPr>
            <a:normAutofit/>
          </a:bodyPr>
          <a:lstStyle/>
          <a:p>
            <a:pPr marL="80963" indent="638175" algn="ctr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Действия, приведенные ниже выполняются после того, как аудиторию покинут все участники экзамена</a:t>
            </a:r>
            <a:endParaRPr lang="ru-RU" sz="3600" dirty="0">
              <a:solidFill>
                <a:srgbClr val="006AB3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33742" y="9820141"/>
            <a:ext cx="4701342" cy="8491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1, 2, технический специалист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8108" y="9874532"/>
            <a:ext cx="8710403" cy="84940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Подпись протокола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25060" y="3792747"/>
            <a:ext cx="4698277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5545" y="3792747"/>
            <a:ext cx="8712968" cy="85725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Кнопка «Экзамен завершен» в ПО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525059" y="5001411"/>
            <a:ext cx="4698277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05545" y="5001410"/>
            <a:ext cx="8712968" cy="85725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Выгружает электронный журнал работы </a:t>
            </a:r>
          </a:p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станции печати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526786" y="6688178"/>
            <a:ext cx="4702508" cy="85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05545" y="6208846"/>
            <a:ext cx="8712968" cy="1857388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Кнопка «Печать протокола» (у</a:t>
            </a:r>
            <a:r>
              <a:rPr lang="ru-RU" sz="2400" b="1" dirty="0" smtClean="0">
                <a:solidFill>
                  <a:srgbClr val="006AB3"/>
                </a:solidFill>
              </a:rPr>
              <a:t>казывается результат печати и использования КИМ в аудитории, вводится для всех пунктов в открывшемся окне соответствующее количество экземпляров КИМ), кнопка «Продолжить»</a:t>
            </a:r>
            <a:endParaRPr lang="ru-RU" sz="2400" b="1" dirty="0" smtClean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517355" y="8539946"/>
            <a:ext cx="4702507" cy="85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05545" y="8419214"/>
            <a:ext cx="8712968" cy="1102338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правильности сведений указанных в протоколе, при необходимости повторная печать протокола</a:t>
            </a:r>
          </a:p>
        </p:txBody>
      </p:sp>
      <p:sp>
        <p:nvSpPr>
          <p:cNvPr id="19" name="Нашивка 18"/>
          <p:cNvSpPr/>
          <p:nvPr/>
        </p:nvSpPr>
        <p:spPr>
          <a:xfrm rot="10800000">
            <a:off x="9829470" y="3979059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9829470" y="5187722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0800000">
            <a:off x="9829470" y="6895224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9825618" y="8722850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9833811" y="10056918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365" y="22431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ППЭ-23 «Протокол печати КИМ в аудитории»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86465" y="3544888"/>
            <a:ext cx="6122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После завершения экзамена в аудитории ППЭ производится заполнение, проверка правильности данных, указанных в протоколе печать и подписания протокола ППЭ-23.</a:t>
            </a:r>
          </a:p>
          <a:p>
            <a:pPr algn="ctr"/>
            <a:endParaRPr lang="ru-RU" sz="2800" b="1" dirty="0" smtClean="0">
              <a:solidFill>
                <a:srgbClr val="006AB3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До передачи руководителю ППЭ протокол подписывают организаторы в аудитории проведения экзамена совместно с техническим специалистом.</a:t>
            </a:r>
            <a:endParaRPr lang="ru-RU" sz="2800" b="1" dirty="0">
              <a:solidFill>
                <a:srgbClr val="006AB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01" y="2464768"/>
            <a:ext cx="6336704" cy="8499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22383" y="173896"/>
            <a:ext cx="12271464" cy="1512169"/>
          </a:xfrm>
        </p:spPr>
        <p:txBody>
          <a:bodyPr/>
          <a:lstStyle/>
          <a:p>
            <a:r>
              <a:rPr lang="ru-RU" dirty="0" smtClean="0"/>
              <a:t>Передача ЭМ руководителю ППЭ</a:t>
            </a:r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61529" y="9624585"/>
            <a:ext cx="12022060" cy="1146810"/>
          </a:xfrm>
          <a:prstGeom prst="roundRect">
            <a:avLst>
              <a:gd name="adj" fmla="val 25454"/>
            </a:avLst>
          </a:prstGeom>
          <a:ln>
            <a:solidFill>
              <a:srgbClr val="E2001A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2001A"/>
                </a:solidFill>
                <a:cs typeface="Times New Roman" pitchFamily="18" charset="0"/>
              </a:rPr>
              <a:t>Организаторы покидают ППЭ после передачи всех ЭМ руководителю ППЭ и с разрешения руководителя ППЭ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793" y="5298337"/>
            <a:ext cx="3468281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61529" y="4736854"/>
            <a:ext cx="11617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ru-RU" sz="2800" dirty="0" smtClean="0">
                <a:solidFill>
                  <a:srgbClr val="006AB3"/>
                </a:solidFill>
              </a:rPr>
              <a:t>комплект </a:t>
            </a:r>
            <a:r>
              <a:rPr lang="ru-RU" sz="2800" dirty="0">
                <a:solidFill>
                  <a:srgbClr val="006AB3"/>
                </a:solidFill>
              </a:rPr>
              <a:t>распечатанных КИМ и использованный (-</a:t>
            </a:r>
            <a:r>
              <a:rPr lang="ru-RU" sz="2800" dirty="0" err="1">
                <a:solidFill>
                  <a:srgbClr val="006AB3"/>
                </a:solidFill>
              </a:rPr>
              <a:t>ые</a:t>
            </a:r>
            <a:r>
              <a:rPr lang="ru-RU" sz="2800" dirty="0">
                <a:solidFill>
                  <a:srgbClr val="006AB3"/>
                </a:solidFill>
              </a:rPr>
              <a:t>) </a:t>
            </a:r>
            <a:endParaRPr lang="ru-RU" sz="2800" dirty="0" smtClean="0">
              <a:solidFill>
                <a:srgbClr val="006AB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	</a:t>
            </a:r>
            <a:r>
              <a:rPr lang="ru-RU" sz="2800" dirty="0" smtClean="0">
                <a:solidFill>
                  <a:srgbClr val="006AB3"/>
                </a:solidFill>
              </a:rPr>
              <a:t>  компакт-диск</a:t>
            </a:r>
            <a:r>
              <a:rPr lang="ru-RU" sz="2800" dirty="0">
                <a:solidFill>
                  <a:srgbClr val="006AB3"/>
                </a:solidFill>
              </a:rPr>
              <a:t>(-и) с электронными </a:t>
            </a:r>
            <a:r>
              <a:rPr lang="ru-RU" sz="2800" dirty="0" smtClean="0">
                <a:solidFill>
                  <a:srgbClr val="006AB3"/>
                </a:solidFill>
              </a:rPr>
              <a:t>КИМ </a:t>
            </a:r>
            <a:endParaRPr lang="ru-RU" sz="2800" dirty="0">
              <a:solidFill>
                <a:srgbClr val="006AB3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ИК или распечатанные КИМ имеющие брак и/или </a:t>
            </a:r>
            <a:r>
              <a:rPr lang="ru-RU" sz="2800" dirty="0" smtClean="0">
                <a:solidFill>
                  <a:srgbClr val="006AB3"/>
                </a:solidFill>
              </a:rPr>
              <a:t>испорченные </a:t>
            </a:r>
            <a:endParaRPr lang="ru-RU" sz="2800" dirty="0">
              <a:solidFill>
                <a:srgbClr val="006AB3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неиспользованные </a:t>
            </a:r>
            <a:r>
              <a:rPr lang="ru-RU" sz="2800" dirty="0" smtClean="0">
                <a:solidFill>
                  <a:srgbClr val="006AB3"/>
                </a:solidFill>
              </a:rPr>
              <a:t>ИК</a:t>
            </a:r>
            <a:endParaRPr lang="ru-RU" sz="2800" dirty="0">
              <a:solidFill>
                <a:srgbClr val="006AB3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бумажный протокол печати КИМ в аудитории </a:t>
            </a:r>
            <a:endParaRPr lang="ru-RU" sz="2800" dirty="0" smtClean="0">
              <a:solidFill>
                <a:srgbClr val="006AB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	</a:t>
            </a:r>
            <a:r>
              <a:rPr lang="ru-RU" sz="2800" dirty="0" smtClean="0">
                <a:solidFill>
                  <a:srgbClr val="006AB3"/>
                </a:solidFill>
              </a:rPr>
              <a:t>  (</a:t>
            </a:r>
            <a:r>
              <a:rPr lang="ru-RU" sz="2800" dirty="0">
                <a:solidFill>
                  <a:srgbClr val="006AB3"/>
                </a:solidFill>
              </a:rPr>
              <a:t>форма ППЭ-23</a:t>
            </a:r>
            <a:r>
              <a:rPr lang="ru-RU" sz="2800" dirty="0" smtClean="0">
                <a:solidFill>
                  <a:srgbClr val="006AB3"/>
                </a:solidFill>
              </a:rPr>
              <a:t>) </a:t>
            </a:r>
            <a:endParaRPr lang="ru-RU" sz="2800" dirty="0">
              <a:solidFill>
                <a:srgbClr val="006AB3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запечатанный возвратный доставочный пакет с </a:t>
            </a:r>
            <a:r>
              <a:rPr lang="ru-RU" sz="2800" dirty="0" smtClean="0">
                <a:solidFill>
                  <a:srgbClr val="006AB3"/>
                </a:solidFill>
              </a:rPr>
              <a:t>бланками участников</a:t>
            </a:r>
            <a:endParaRPr lang="ru-RU" sz="2800" dirty="0">
              <a:solidFill>
                <a:srgbClr val="006AB3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запечатанный конверт с использованными черновиками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ru-RU" sz="2800" dirty="0">
                <a:solidFill>
                  <a:srgbClr val="006AB3"/>
                </a:solidFill>
              </a:rPr>
              <a:t>формы ППЭ, служебные записки и др. </a:t>
            </a:r>
            <a:endParaRPr lang="ru-RU" sz="2800" b="1" dirty="0">
              <a:solidFill>
                <a:srgbClr val="006AB3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865" y="2496003"/>
            <a:ext cx="1466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tabLst>
                <a:tab pos="263525" algn="l"/>
              </a:tabLst>
            </a:pPr>
            <a:r>
              <a:rPr lang="ru-RU" sz="3600" b="1" dirty="0">
                <a:solidFill>
                  <a:srgbClr val="006AB3"/>
                </a:solidFill>
              </a:rPr>
              <a:t>После подписания протокола печати КИМ в аудитории </a:t>
            </a:r>
            <a:endParaRPr lang="ru-RU" sz="3600" b="1" dirty="0" smtClean="0">
              <a:solidFill>
                <a:srgbClr val="006AB3"/>
              </a:solidFill>
            </a:endParaRPr>
          </a:p>
          <a:p>
            <a:pPr marL="514350" indent="-514350" algn="ctr">
              <a:tabLst>
                <a:tab pos="263525" algn="l"/>
              </a:tabLst>
            </a:pPr>
            <a:r>
              <a:rPr lang="ru-RU" sz="3600" b="1" dirty="0" smtClean="0">
                <a:solidFill>
                  <a:srgbClr val="006AB3"/>
                </a:solidFill>
              </a:rPr>
              <a:t>(</a:t>
            </a:r>
            <a:r>
              <a:rPr lang="ru-RU" sz="3600" b="1" dirty="0">
                <a:solidFill>
                  <a:srgbClr val="006AB3"/>
                </a:solidFill>
              </a:rPr>
              <a:t>форма ППЭ-23) ответственный организатор передает руководителю ППЭ в штабе ППЭ: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0737" y="2968825"/>
            <a:ext cx="11933911" cy="509489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Организация печати КИМ в аудиториях ППЭ</a:t>
            </a:r>
            <a:endParaRPr lang="ru-RU" sz="6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2961440" cy="1440160"/>
          </a:xfrm>
        </p:spPr>
        <p:txBody>
          <a:bodyPr/>
          <a:lstStyle/>
          <a:p>
            <a:r>
              <a:rPr lang="ru-RU" dirty="0"/>
              <a:t>Подготовка организаторов в </a:t>
            </a:r>
            <a:r>
              <a:rPr lang="ru-RU" dirty="0" smtClean="0"/>
              <a:t>аудитории пункта </a:t>
            </a:r>
            <a:r>
              <a:rPr lang="ru-RU" dirty="0"/>
              <a:t>проведения экзамена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25" y="4189888"/>
            <a:ext cx="2325082" cy="232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288199"/>
            <a:ext cx="12271464" cy="1512169"/>
          </a:xfrm>
        </p:spPr>
        <p:txBody>
          <a:bodyPr/>
          <a:lstStyle/>
          <a:p>
            <a:r>
              <a:rPr lang="ru-RU" dirty="0" smtClean="0"/>
              <a:t>Техническая подготовка аудитории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3" indent="457200" algn="just">
              <a:buNone/>
            </a:pPr>
            <a:r>
              <a:rPr lang="ru-RU" sz="2800" dirty="0" smtClean="0">
                <a:solidFill>
                  <a:srgbClr val="006AB3"/>
                </a:solidFill>
              </a:rPr>
              <a:t>За 4-5 рабочих дней до проведения экзамена технический специалист должен провести техническую подготовку ППЭ (завершается за 2 рабочих дня до проведения экзамена).</a:t>
            </a:r>
          </a:p>
          <a:p>
            <a:pPr marL="80963" indent="457200" algn="just">
              <a:buNone/>
            </a:pP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63097" y="4491822"/>
            <a:ext cx="5705953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Рабочая станция (компьютер)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Сетевые </a:t>
            </a:r>
            <a:r>
              <a:rPr lang="ru-RU" sz="2800" b="1" dirty="0" smtClean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подключения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6AB3"/>
                </a:solidFill>
                <a:latin typeface="Arial" panose="020B0604020202020204" pitchFamily="34" charset="0"/>
              </a:rPr>
              <a:t>Станция Печати </a:t>
            </a: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КИМ (специализированное ПО)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Локальный лазерный принтер</a:t>
            </a:r>
            <a:endParaRPr lang="ru-RU" sz="2800" b="1" dirty="0">
              <a:solidFill>
                <a:srgbClr val="006AB3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7" y="5277640"/>
            <a:ext cx="390492" cy="426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75" y="4729947"/>
            <a:ext cx="357190" cy="3571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9047" y="6445797"/>
            <a:ext cx="66952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Технический специалист:</a:t>
            </a:r>
          </a:p>
          <a:p>
            <a:pPr>
              <a:spcAft>
                <a:spcPts val="600"/>
              </a:spcAft>
            </a:pPr>
            <a:endParaRPr lang="ru-RU" sz="2800" b="1" dirty="0" smtClean="0">
              <a:solidFill>
                <a:srgbClr val="006AB3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Устанавливает рабочую станцию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Станцию печати КИМ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Проверяет работоспособность </a:t>
            </a:r>
            <a:r>
              <a:rPr lang="en-US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CD</a:t>
            </a: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-привода</a:t>
            </a:r>
            <a:endParaRPr lang="en-US" sz="2800" b="1" dirty="0" smtClean="0">
              <a:solidFill>
                <a:srgbClr val="006AB3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Подключает к рабочей станции локальный рабочий принтер 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Подготавливает резервный картридж</a:t>
            </a:r>
            <a:endParaRPr lang="ru-RU" sz="2800" b="1" dirty="0">
              <a:solidFill>
                <a:srgbClr val="006AB3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7" y="5992020"/>
            <a:ext cx="357190" cy="3571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7" y="6634962"/>
            <a:ext cx="357190" cy="3571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7" y="7277904"/>
            <a:ext cx="357190" cy="357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7" y="7563656"/>
            <a:ext cx="357190" cy="3571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7" y="7992284"/>
            <a:ext cx="357190" cy="3571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7" y="8563788"/>
            <a:ext cx="357190" cy="3571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7" y="9421044"/>
            <a:ext cx="357190" cy="3571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7" y="10349738"/>
            <a:ext cx="357190" cy="357190"/>
          </a:xfrm>
          <a:prstGeom prst="rect">
            <a:avLst/>
          </a:prstGeom>
        </p:spPr>
      </p:pic>
      <p:pic>
        <p:nvPicPr>
          <p:cNvPr id="28" name="Picture 8" descr="http://www.techweek.ru/wp-content/uploads/2011/01/strpr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13" y="4622285"/>
            <a:ext cx="2108685" cy="169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" name="Рисунок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81" y="8372207"/>
            <a:ext cx="4917740" cy="266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71" y="8682850"/>
            <a:ext cx="3353017" cy="2928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технической готовности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434" y="4358470"/>
            <a:ext cx="14461808" cy="6243863"/>
          </a:xfrm>
        </p:spPr>
        <p:txBody>
          <a:bodyPr>
            <a:normAutofit/>
          </a:bodyPr>
          <a:lstStyle/>
          <a:p>
            <a:pPr marL="95250" indent="266700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В аудиториях ППЭ:</a:t>
            </a:r>
          </a:p>
          <a:p>
            <a:r>
              <a:rPr lang="ru-RU" sz="3600" b="0" dirty="0" smtClean="0">
                <a:solidFill>
                  <a:srgbClr val="006AB3"/>
                </a:solidFill>
              </a:rPr>
              <a:t>проконтролировать качество тестовой печати КИМ;</a:t>
            </a:r>
          </a:p>
          <a:p>
            <a:r>
              <a:rPr lang="ru-RU" sz="3600" b="0" dirty="0" smtClean="0">
                <a:solidFill>
                  <a:srgbClr val="006AB3"/>
                </a:solidFill>
              </a:rPr>
              <a:t>проверить средства криптозащиты с использованием </a:t>
            </a:r>
            <a:r>
              <a:rPr lang="ru-RU" sz="3600" b="0" dirty="0" err="1" smtClean="0">
                <a:solidFill>
                  <a:srgbClr val="006AB3"/>
                </a:solidFill>
              </a:rPr>
              <a:t>токена</a:t>
            </a:r>
            <a:r>
              <a:rPr lang="ru-RU" sz="3600" b="0" dirty="0" smtClean="0">
                <a:solidFill>
                  <a:srgbClr val="006AB3"/>
                </a:solidFill>
              </a:rPr>
              <a:t> члена ГЭК на всех рабочих станциях печати КИМ в каждой аудитории;</a:t>
            </a:r>
          </a:p>
          <a:p>
            <a:r>
              <a:rPr lang="ru-RU" sz="3600" b="0" dirty="0" smtClean="0">
                <a:solidFill>
                  <a:srgbClr val="006AB3"/>
                </a:solidFill>
              </a:rPr>
              <a:t>подписать протокол технической готовности аудитории (форма ППЭ-01-01);</a:t>
            </a:r>
          </a:p>
          <a:p>
            <a:r>
              <a:rPr lang="ru-RU" sz="3600" b="0" dirty="0" smtClean="0">
                <a:solidFill>
                  <a:srgbClr val="006AB3"/>
                </a:solidFill>
              </a:rPr>
              <a:t>удостовериться, что в аудитории ППЭ подготовлено достаточное количество бумаги для печати КИМ.</a:t>
            </a:r>
            <a:endParaRPr lang="ru-RU" sz="3600" dirty="0">
              <a:solidFill>
                <a:srgbClr val="006A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7629" y="3358615"/>
            <a:ext cx="15073418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   ЧЛЕН ГЭК       ТЕХНИЧЕСКИЙ СПЕЦИАЛИСТ</a:t>
            </a:r>
            <a:endParaRPr lang="ru-RU" sz="1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3434" y="2349140"/>
            <a:ext cx="14461808" cy="714380"/>
          </a:xfrm>
          <a:prstGeom prst="roundRect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За один рабочий день до проведения экзамена</a:t>
            </a:r>
            <a:endParaRPr lang="ru-RU" sz="36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экзамена. Функции организатора в аудитории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10601" y="2968824"/>
            <a:ext cx="5371752" cy="18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подготовка аудитории, заполнение форм и ведомостей, используемых в аудитории ППЭ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2227605"/>
              </p:ext>
            </p:extLst>
          </p:nvPr>
        </p:nvGraphicFramePr>
        <p:xfrm>
          <a:off x="329481" y="2176736"/>
          <a:ext cx="11501518" cy="914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054" y="124909"/>
            <a:ext cx="12271464" cy="1512169"/>
          </a:xfrm>
        </p:spPr>
        <p:txBody>
          <a:bodyPr/>
          <a:lstStyle/>
          <a:p>
            <a:r>
              <a:rPr lang="ru-RU" dirty="0" smtClean="0"/>
              <a:t>Функции организатора в аудитории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7661" y="2277244"/>
            <a:ext cx="14461808" cy="77203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В процессе использования технологии печати КИМ в аудитории ППЭ следует учитывать следующее распределение функций между двумя организаторами в аудитории</a:t>
            </a:r>
            <a:endParaRPr lang="ru-RU" sz="3600" dirty="0">
              <a:solidFill>
                <a:srgbClr val="006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77" y="4294436"/>
            <a:ext cx="4433460" cy="2773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3904928"/>
            <a:ext cx="2562244" cy="32627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03803" y="6967294"/>
            <a:ext cx="6851208" cy="146350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3810" y="6967294"/>
            <a:ext cx="6851208" cy="146350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93810" y="8802001"/>
            <a:ext cx="6851208" cy="1428760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AB3"/>
                </a:solidFill>
              </a:rPr>
              <a:t>является оператором станции печати КИМ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3803" y="8801272"/>
            <a:ext cx="6851208" cy="1428760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AB3"/>
                </a:solidFill>
              </a:rPr>
              <a:t>выполняет инструктаж </a:t>
            </a:r>
            <a:r>
              <a:rPr lang="ru-RU" sz="3200" smtClean="0">
                <a:solidFill>
                  <a:srgbClr val="006AB3"/>
                </a:solidFill>
              </a:rPr>
              <a:t>участников ЕГЭ и </a:t>
            </a:r>
            <a:r>
              <a:rPr lang="ru-RU" sz="3200" dirty="0" smtClean="0">
                <a:solidFill>
                  <a:srgbClr val="006AB3"/>
                </a:solidFill>
              </a:rPr>
              <a:t>комплектование напечатанных КИМ с ИК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1" y="4256360"/>
            <a:ext cx="2954392" cy="3762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429" y="205542"/>
            <a:ext cx="12271464" cy="1512169"/>
          </a:xfrm>
        </p:spPr>
        <p:txBody>
          <a:bodyPr/>
          <a:lstStyle/>
          <a:p>
            <a:r>
              <a:rPr lang="ru-RU" dirty="0" smtClean="0"/>
              <a:t>Функции организатора в аудитории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7661" y="2277244"/>
            <a:ext cx="12787402" cy="7720329"/>
          </a:xfrm>
        </p:spPr>
        <p:txBody>
          <a:bodyPr>
            <a:normAutofit/>
          </a:bodyPr>
          <a:lstStyle/>
          <a:p>
            <a:pPr marL="185738" indent="627063" algn="just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Не позднее 9.45 ответственный организатор в аудитории по местному времени получает от руководителя ППЭ в Штабе ППЭ: </a:t>
            </a:r>
          </a:p>
          <a:p>
            <a:pPr marL="185738" indent="627063" algn="just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pPr marL="1338263" indent="-525463">
              <a:buFont typeface="Wingdings" pitchFamily="2" charset="2"/>
              <a:buChar char="ü"/>
            </a:pPr>
            <a:r>
              <a:rPr lang="ru-RU" sz="3600" b="0" dirty="0" smtClean="0">
                <a:solidFill>
                  <a:srgbClr val="006AB3"/>
                </a:solidFill>
              </a:rPr>
              <a:t>доставочный (-</a:t>
            </a:r>
            <a:r>
              <a:rPr lang="ru-RU" sz="3600" b="0" dirty="0" err="1" smtClean="0">
                <a:solidFill>
                  <a:srgbClr val="006AB3"/>
                </a:solidFill>
              </a:rPr>
              <a:t>ые</a:t>
            </a:r>
            <a:r>
              <a:rPr lang="ru-RU" sz="3600" b="0" dirty="0" smtClean="0">
                <a:solidFill>
                  <a:srgbClr val="006AB3"/>
                </a:solidFill>
              </a:rPr>
              <a:t>) </a:t>
            </a:r>
            <a:r>
              <a:rPr lang="ru-RU" sz="3600" b="0" dirty="0" err="1" smtClean="0">
                <a:solidFill>
                  <a:srgbClr val="006AB3"/>
                </a:solidFill>
              </a:rPr>
              <a:t>спецпакет</a:t>
            </a:r>
            <a:r>
              <a:rPr lang="ru-RU" sz="3600" b="0" dirty="0" smtClean="0">
                <a:solidFill>
                  <a:srgbClr val="006AB3"/>
                </a:solidFill>
              </a:rPr>
              <a:t> (-</a:t>
            </a:r>
            <a:r>
              <a:rPr lang="ru-RU" sz="3600" b="0" dirty="0" err="1" smtClean="0">
                <a:solidFill>
                  <a:srgbClr val="006AB3"/>
                </a:solidFill>
              </a:rPr>
              <a:t>ы</a:t>
            </a:r>
            <a:r>
              <a:rPr lang="ru-RU" sz="3600" b="0" dirty="0" smtClean="0">
                <a:solidFill>
                  <a:srgbClr val="006AB3"/>
                </a:solidFill>
              </a:rPr>
              <a:t>) с ИК; </a:t>
            </a:r>
          </a:p>
          <a:p>
            <a:pPr marL="1338263" indent="-525463">
              <a:buFont typeface="Wingdings" pitchFamily="2" charset="2"/>
              <a:buChar char="ü"/>
            </a:pPr>
            <a:r>
              <a:rPr lang="ru-RU" sz="3600" b="0" dirty="0" smtClean="0">
                <a:solidFill>
                  <a:srgbClr val="006AB3"/>
                </a:solidFill>
              </a:rPr>
              <a:t>возвратные доставочные пакеты для упаковки бланков участников; </a:t>
            </a:r>
          </a:p>
          <a:p>
            <a:pPr marL="1338263" indent="-525463">
              <a:buFont typeface="Wingdings" pitchFamily="2" charset="2"/>
              <a:buChar char="ü"/>
            </a:pPr>
            <a:r>
              <a:rPr lang="ru-RU" sz="3600" b="0" dirty="0" smtClean="0">
                <a:solidFill>
                  <a:srgbClr val="006AB3"/>
                </a:solidFill>
              </a:rPr>
              <a:t>дополнительные бланки ответов № 2</a:t>
            </a:r>
          </a:p>
          <a:p>
            <a:pPr algn="just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pPr marL="271463" indent="-271463" algn="just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по форме ППЭ-14-02 «Ведомость выдачи и возврата экзаменационных материалов по аудиториям ППЭ»</a:t>
            </a:r>
            <a:endParaRPr lang="ru-RU" sz="3600" dirty="0">
              <a:solidFill>
                <a:srgbClr val="006A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738" y="173896"/>
            <a:ext cx="12541550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печати КИМ в аудитории ППЭ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4556" y="2270742"/>
            <a:ext cx="15287732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 9.30 </a:t>
            </a:r>
            <a:r>
              <a:rPr lang="ru-RU" dirty="0" smtClean="0">
                <a:solidFill>
                  <a:srgbClr val="006AB3"/>
                </a:solidFill>
              </a:rPr>
              <a:t>в Штабе ППЭ совместно член ГЭК совместно с техническим специалистом скачивают ключ доступа к КИМ.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78353" y="5851602"/>
            <a:ext cx="4464496" cy="1786518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184" y="5851601"/>
            <a:ext cx="6506026" cy="17865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Загружает ключ </a:t>
            </a:r>
            <a:r>
              <a:rPr lang="ru-RU" sz="2800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доступа к КИМ в ПО </a:t>
            </a:r>
            <a:endParaRPr lang="ru-RU" sz="2800" dirty="0" smtClean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2800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Печати </a:t>
            </a:r>
            <a:r>
              <a:rPr lang="ru-RU" sz="2800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КИМ в каждой аудитории</a:t>
            </a:r>
          </a:p>
          <a:p>
            <a:pPr lvl="0"/>
            <a:r>
              <a:rPr lang="ru-RU" sz="2800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Запускает </a:t>
            </a:r>
            <a:r>
              <a:rPr lang="ru-RU" sz="2800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АРМ </a:t>
            </a:r>
            <a:r>
              <a:rPr lang="ru-RU" sz="2800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Организатора</a:t>
            </a:r>
            <a:endParaRPr lang="ru-RU" sz="2800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06986" y="7913340"/>
            <a:ext cx="4435863" cy="1826410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2610" y="7915618"/>
            <a:ext cx="6509600" cy="1824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Подключается к станции печати </a:t>
            </a:r>
            <a:r>
              <a:rPr lang="ru-RU" sz="2800" dirty="0" err="1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2800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и вводит пароль доступа (активирует ключ доступа к КИМ)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4556" y="3893797"/>
            <a:ext cx="15287732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После успешного скачивания ключа доступа к КИМ с федерального портала член ГЭК и технический специалист в каждой аудитории загружают и активируют ключ доступа к КИМ. 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33537" y="10349792"/>
            <a:ext cx="141447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E2001A"/>
                </a:solidFill>
              </a:rPr>
              <a:t>Организаторы в аудитории уже могут проводить первую часть инструктажа участников экзамена.</a:t>
            </a:r>
            <a:endParaRPr lang="ru-RU" b="1" dirty="0">
              <a:solidFill>
                <a:srgbClr val="E2001A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77" y="5758394"/>
            <a:ext cx="1714792" cy="2189096"/>
          </a:xfrm>
          <a:prstGeom prst="rect">
            <a:avLst/>
          </a:prstGeom>
        </p:spPr>
      </p:pic>
      <p:pic>
        <p:nvPicPr>
          <p:cNvPr id="20" name="Picture 13" descr="3D деловой человек на телефоне - Стоковое фото andresr #7757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859" y="7981255"/>
            <a:ext cx="1598579" cy="20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 rot="10800000">
            <a:off x="7209100" y="6541678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7239580" y="8475456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86" y="9229450"/>
            <a:ext cx="3865917" cy="225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2289919" y="9261923"/>
            <a:ext cx="2448272" cy="2205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173396" y="173896"/>
            <a:ext cx="12271464" cy="1512169"/>
          </a:xfrm>
        </p:spPr>
        <p:txBody>
          <a:bodyPr/>
          <a:lstStyle/>
          <a:p>
            <a:r>
              <a:rPr lang="ru-RU" dirty="0" smtClean="0"/>
              <a:t>Инструктаж участников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52158" y="2883240"/>
            <a:ext cx="4784566" cy="13458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846936" y="5265343"/>
            <a:ext cx="4789788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1923" y="2668926"/>
            <a:ext cx="9344510" cy="1774488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Инструктирует </a:t>
            </a:r>
            <a:r>
              <a:rPr lang="ru-RU" sz="3200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участников о процедуре печати </a:t>
            </a:r>
            <a:r>
              <a:rPr lang="ru-RU" sz="32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КИМ с 9:50</a:t>
            </a:r>
            <a:endParaRPr lang="ru-RU" sz="32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1923" y="4920060"/>
            <a:ext cx="9344510" cy="192882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Вскрывает пакет </a:t>
            </a:r>
            <a:r>
              <a:rPr lang="ru-RU" sz="3200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32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устанавливает диск </a:t>
            </a:r>
            <a:r>
              <a:rPr lang="ru-RU" sz="3200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электронными ЭМ в станцию </a:t>
            </a:r>
            <a:r>
              <a:rPr lang="ru-RU" sz="32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печати, выполняет процедуру расшифровки КИМ                  с 10:00</a:t>
            </a:r>
            <a:endParaRPr lang="ru-RU" sz="32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923" y="7325532"/>
            <a:ext cx="9344510" cy="20240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Вводит количество участников в аудитории, демонстрирует члену ГЭК введенное значение, нажимает кнопку «Печать КИМ» </a:t>
            </a:r>
            <a:endParaRPr lang="ru-RU" sz="32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846936" y="7658908"/>
            <a:ext cx="4789788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0203480" y="3313854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0203480" y="5642157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0203480" y="7970460"/>
            <a:ext cx="484632" cy="484632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ГЭ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F189754B-6813-4C25-9E59-D4786FF15980}" vid="{8AB09E60-56EB-46D2-B1AE-06EDD3A57A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 (1)</Template>
  <TotalTime>497</TotalTime>
  <Words>1216</Words>
  <Application>Microsoft Office PowerPoint</Application>
  <PresentationFormat>Произвольный</PresentationFormat>
  <Paragraphs>158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Verdana</vt:lpstr>
      <vt:lpstr>Wingdings</vt:lpstr>
      <vt:lpstr>Times New Roman</vt:lpstr>
      <vt:lpstr>Arial</vt:lpstr>
      <vt:lpstr>ЕГЭ (1)</vt:lpstr>
      <vt:lpstr>Тема2</vt:lpstr>
      <vt:lpstr>Подготовка организаторов в аудитории пункта проведения экзамена государственной итоговой аттестации по образовательным программам среднего общего образования</vt:lpstr>
      <vt:lpstr>Организация печати КИМ в аудиториях ППЭ</vt:lpstr>
      <vt:lpstr>Техническая подготовка аудитории</vt:lpstr>
      <vt:lpstr>Контроль технической готовности ППЭ</vt:lpstr>
      <vt:lpstr>День экзамена. Функции организатора в аудитории</vt:lpstr>
      <vt:lpstr>Функции организатора в аудитории</vt:lpstr>
      <vt:lpstr>Функции организатора в аудитории</vt:lpstr>
      <vt:lpstr>Подготовка к печати КИМ в аудитории ППЭ</vt:lpstr>
      <vt:lpstr>Инструктаж участников</vt:lpstr>
      <vt:lpstr>Печать КИМ в аудитории ППЭ</vt:lpstr>
      <vt:lpstr>Печать КИМ в аудитории ППЭ</vt:lpstr>
      <vt:lpstr>Выдача КИМ и ИК участникам экзамена в аудитории ППЭ</vt:lpstr>
      <vt:lpstr>Дополнительная печать КИМ</vt:lpstr>
      <vt:lpstr>Дополнительная печать КИМ</vt:lpstr>
      <vt:lpstr>Сбой в работе станции печати КИМ. Экстренное завершение печати КИМ.</vt:lpstr>
      <vt:lpstr>Завершение экзамена в аудитории ППЭ</vt:lpstr>
      <vt:lpstr>Завершение экзамена в аудитории ППЭ </vt:lpstr>
      <vt:lpstr>ППЭ-23 «Протокол печати КИМ в аудитории»</vt:lpstr>
      <vt:lpstr>Передача ЭМ руководителю ППЭ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2016-02-14T09:48:54Z</dcterms:created>
  <dcterms:modified xsi:type="dcterms:W3CDTF">2016-02-20T10:26:37Z</dcterms:modified>
</cp:coreProperties>
</file>