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88" r:id="rId4"/>
    <p:sldId id="275" r:id="rId5"/>
    <p:sldId id="261" r:id="rId6"/>
    <p:sldId id="282" r:id="rId7"/>
    <p:sldId id="278" r:id="rId8"/>
    <p:sldId id="279" r:id="rId9"/>
    <p:sldId id="280" r:id="rId10"/>
    <p:sldId id="276" r:id="rId11"/>
    <p:sldId id="281" r:id="rId12"/>
    <p:sldId id="283" r:id="rId13"/>
    <p:sldId id="269" r:id="rId14"/>
    <p:sldId id="285" r:id="rId15"/>
    <p:sldId id="286" r:id="rId16"/>
    <p:sldId id="287" r:id="rId17"/>
  </p:sldIdLst>
  <p:sldSz cx="9144000" cy="6858000" type="screen4x3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76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1103" autoAdjust="0"/>
    <p:restoredTop sz="86410" autoAdjust="0"/>
  </p:normalViewPr>
  <p:slideViewPr>
    <p:cSldViewPr>
      <p:cViewPr>
        <p:scale>
          <a:sx n="60" d="100"/>
          <a:sy n="60" d="100"/>
        </p:scale>
        <p:origin x="-1812" y="-3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84;&#1072;&#1090;&#1077;&#1088;&#1080;&#1072;&#1083;&#1099;%20&#1089;&#1086;&#1074;&#1077;&#1097;&#1072;&#1085;&#1080;&#1103;%204-5.12.2013%20&#1084;&#1086;&#1089;&#1082;&#1074;&#1072;\&#1089;%20&#1087;&#1086;&#1076;&#1087;&#1080;&#1089;&#1100;&#1102;%20&#1092;&#1086;&#1088;&#1084;&#1099;%201-5%20&#1076;&#1083;&#1103;%20&#1086;&#1090;&#1095;&#1077;&#1090;&#1072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84;&#1072;&#1090;&#1077;&#1088;&#1080;&#1072;&#1083;&#1099;%20&#1089;&#1086;&#1074;&#1077;&#1097;&#1072;&#1085;&#1080;&#1103;%204-5.12.2013%20&#1084;&#1086;&#1089;&#1082;&#1074;&#1072;\&#1089;%20&#1087;&#1086;&#1076;&#1087;&#1080;&#1089;&#1100;&#1102;%20&#1092;&#1086;&#1088;&#1084;&#1099;%201-5%20&#1076;&#1083;&#1103;%20&#1086;&#1090;&#1095;&#1077;&#1090;&#1072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84;&#1072;&#1090;&#1077;&#1088;&#1080;&#1072;&#1083;&#1099;%20&#1089;&#1086;&#1074;&#1077;&#1097;&#1072;&#1085;&#1080;&#1103;%204-5.12.2013%20&#1084;&#1086;&#1089;&#1082;&#1074;&#1072;\&#1089;%20&#1087;&#1086;&#1076;&#1087;&#1080;&#1089;&#1100;&#1102;%20&#1092;&#1086;&#1088;&#1084;&#1099;%201-5%20&#1076;&#1083;&#1103;%20&#1086;&#1090;&#1095;&#1077;&#1090;&#107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latin typeface="Times New Roman" pitchFamily="18" charset="0"/>
                <a:cs typeface="Times New Roman" pitchFamily="18" charset="0"/>
              </a:defRPr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Распределение по классам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2000" b="0">
                    <a:latin typeface="+mn-lt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9 класс</c:v>
                </c:pt>
                <c:pt idx="1">
                  <c:v>10 класс</c:v>
                </c:pt>
                <c:pt idx="2">
                  <c:v>11 класс</c:v>
                </c:pt>
              </c:strCache>
            </c:strRef>
          </c:cat>
          <c:val>
            <c:numRef>
              <c:f>Лист1!$C$2:$C$4</c:f>
              <c:numCache>
                <c:formatCode>0.0%</c:formatCode>
                <c:ptCount val="3"/>
                <c:pt idx="0">
                  <c:v>0.27535359614805932</c:v>
                </c:pt>
                <c:pt idx="1">
                  <c:v>0.32560938910622966</c:v>
                </c:pt>
                <c:pt idx="2">
                  <c:v>0.39903701474571168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 sz="1800"/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latin typeface="Times New Roman" pitchFamily="18" charset="0"/>
                <a:cs typeface="Times New Roman" pitchFamily="18" charset="0"/>
              </a:defRPr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Распределение по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гендерному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признаку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Лист1!$D$2:$D$3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Лист1!$F$2:$F$3</c:f>
              <c:numCache>
                <c:formatCode>0%</c:formatCode>
                <c:ptCount val="2"/>
                <c:pt idx="0">
                  <c:v>0.33373457718928751</c:v>
                </c:pt>
                <c:pt idx="1">
                  <c:v>0.66626542281071388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 rtl="0">
            <a:defRPr sz="2000"/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Доля победителей и призеров в общем количестве участников команды</a:t>
            </a:r>
          </a:p>
        </c:rich>
      </c:tx>
      <c:layout>
        <c:manualLayout>
          <c:xMode val="edge"/>
          <c:yMode val="edge"/>
          <c:x val="0.12945790169834429"/>
          <c:y val="0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Лист1!$D$7:$D$61</c:f>
              <c:strCache>
                <c:ptCount val="55"/>
                <c:pt idx="0">
                  <c:v>Шолоховский</c:v>
                </c:pt>
                <c:pt idx="1">
                  <c:v>Азовский</c:v>
                </c:pt>
                <c:pt idx="2">
                  <c:v>Ростов-на-Дону</c:v>
                </c:pt>
                <c:pt idx="3">
                  <c:v>Кагальницкий</c:v>
                </c:pt>
                <c:pt idx="4">
                  <c:v>Таганрог</c:v>
                </c:pt>
                <c:pt idx="5">
                  <c:v>Сальский</c:v>
                </c:pt>
                <c:pt idx="6">
                  <c:v>Волгодонск</c:v>
                </c:pt>
                <c:pt idx="7">
                  <c:v>Аксайский</c:v>
                </c:pt>
                <c:pt idx="8">
                  <c:v>Боковский</c:v>
                </c:pt>
                <c:pt idx="9">
                  <c:v>Зимовниковский</c:v>
                </c:pt>
                <c:pt idx="10">
                  <c:v>Новочеркасск</c:v>
                </c:pt>
                <c:pt idx="11">
                  <c:v>Целинский</c:v>
                </c:pt>
                <c:pt idx="12">
                  <c:v>Веселовский</c:v>
                </c:pt>
                <c:pt idx="13">
                  <c:v>Азов</c:v>
                </c:pt>
                <c:pt idx="14">
                  <c:v>Зерноградский</c:v>
                </c:pt>
                <c:pt idx="15">
                  <c:v>Егорлыкский</c:v>
                </c:pt>
                <c:pt idx="16">
                  <c:v>Гуково</c:v>
                </c:pt>
                <c:pt idx="17">
                  <c:v>Миллеровский</c:v>
                </c:pt>
                <c:pt idx="18">
                  <c:v>Шахты</c:v>
                </c:pt>
                <c:pt idx="19">
                  <c:v>Новошахтинск</c:v>
                </c:pt>
                <c:pt idx="20">
                  <c:v>Советский</c:v>
                </c:pt>
                <c:pt idx="21">
                  <c:v>Донецк </c:v>
                </c:pt>
                <c:pt idx="22">
                  <c:v>Заветинский</c:v>
                </c:pt>
                <c:pt idx="23">
                  <c:v>Семикаракорский</c:v>
                </c:pt>
                <c:pt idx="24">
                  <c:v>Белокалитвинский</c:v>
                </c:pt>
                <c:pt idx="25">
                  <c:v>Батайск</c:v>
                </c:pt>
                <c:pt idx="26">
                  <c:v>Матвеево-Курганский</c:v>
                </c:pt>
                <c:pt idx="27">
                  <c:v>Каменск-Шахтинский</c:v>
                </c:pt>
                <c:pt idx="28">
                  <c:v>Цимлянский</c:v>
                </c:pt>
                <c:pt idx="29">
                  <c:v>Чертковский</c:v>
                </c:pt>
                <c:pt idx="30">
                  <c:v>Куйбышевский</c:v>
                </c:pt>
                <c:pt idx="31">
                  <c:v>Багаевский</c:v>
                </c:pt>
                <c:pt idx="32">
                  <c:v>Константиновский</c:v>
                </c:pt>
                <c:pt idx="33">
                  <c:v>Родионово-Несветайский</c:v>
                </c:pt>
                <c:pt idx="34">
                  <c:v>Октябрьский</c:v>
                </c:pt>
                <c:pt idx="35">
                  <c:v>Пролетарский</c:v>
                </c:pt>
                <c:pt idx="36">
                  <c:v>Тацинский</c:v>
                </c:pt>
                <c:pt idx="37">
                  <c:v>Красносулинский</c:v>
                </c:pt>
                <c:pt idx="38">
                  <c:v>Неклиновский</c:v>
                </c:pt>
                <c:pt idx="39">
                  <c:v>Мясниковский</c:v>
                </c:pt>
                <c:pt idx="40">
                  <c:v>Зверево</c:v>
                </c:pt>
                <c:pt idx="41">
                  <c:v>Верхнедонской</c:v>
                </c:pt>
                <c:pt idx="42">
                  <c:v>Волгодонской</c:v>
                </c:pt>
                <c:pt idx="43">
                  <c:v>Дубовский</c:v>
                </c:pt>
                <c:pt idx="44">
                  <c:v>Каменский</c:v>
                </c:pt>
                <c:pt idx="45">
                  <c:v>Кашарский</c:v>
                </c:pt>
                <c:pt idx="46">
                  <c:v>Мартыновский</c:v>
                </c:pt>
                <c:pt idx="47">
                  <c:v>Милютинский</c:v>
                </c:pt>
                <c:pt idx="48">
                  <c:v>Морозовский</c:v>
                </c:pt>
                <c:pt idx="49">
                  <c:v>Обливский</c:v>
                </c:pt>
                <c:pt idx="50">
                  <c:v>Орловский</c:v>
                </c:pt>
                <c:pt idx="51">
                  <c:v>Песчанокопский</c:v>
                </c:pt>
                <c:pt idx="52">
                  <c:v>Ремонтненский</c:v>
                </c:pt>
                <c:pt idx="53">
                  <c:v>Тарасовский</c:v>
                </c:pt>
                <c:pt idx="54">
                  <c:v>Усть-Донецкий</c:v>
                </c:pt>
              </c:strCache>
            </c:strRef>
          </c:cat>
          <c:val>
            <c:numRef>
              <c:f>Лист1!$G$7:$G$61</c:f>
              <c:numCache>
                <c:formatCode>0.0%</c:formatCode>
                <c:ptCount val="55"/>
                <c:pt idx="0">
                  <c:v>0.33333333333333331</c:v>
                </c:pt>
                <c:pt idx="1">
                  <c:v>0.31666666666666726</c:v>
                </c:pt>
                <c:pt idx="2">
                  <c:v>0.29356060606060652</c:v>
                </c:pt>
                <c:pt idx="3">
                  <c:v>0.25806451612903231</c:v>
                </c:pt>
                <c:pt idx="4">
                  <c:v>0.25</c:v>
                </c:pt>
                <c:pt idx="5">
                  <c:v>0.24193548387096828</c:v>
                </c:pt>
                <c:pt idx="6">
                  <c:v>0.21192052980132467</c:v>
                </c:pt>
                <c:pt idx="7">
                  <c:v>0.18253968253968272</c:v>
                </c:pt>
                <c:pt idx="8">
                  <c:v>0.16666666666666666</c:v>
                </c:pt>
                <c:pt idx="9">
                  <c:v>0.16666666666666666</c:v>
                </c:pt>
                <c:pt idx="10">
                  <c:v>0.14285714285714307</c:v>
                </c:pt>
                <c:pt idx="11">
                  <c:v>0.13559322033898305</c:v>
                </c:pt>
                <c:pt idx="12">
                  <c:v>0.125</c:v>
                </c:pt>
                <c:pt idx="13">
                  <c:v>0.11801242236024846</c:v>
                </c:pt>
                <c:pt idx="14">
                  <c:v>0.11764705882352942</c:v>
                </c:pt>
                <c:pt idx="15">
                  <c:v>0.11666666666666672</c:v>
                </c:pt>
                <c:pt idx="16">
                  <c:v>0.11538461538461539</c:v>
                </c:pt>
                <c:pt idx="17">
                  <c:v>0.11428571428571441</c:v>
                </c:pt>
                <c:pt idx="18">
                  <c:v>0.10919540229885073</c:v>
                </c:pt>
                <c:pt idx="19">
                  <c:v>0.1</c:v>
                </c:pt>
                <c:pt idx="20">
                  <c:v>0.1</c:v>
                </c:pt>
                <c:pt idx="21">
                  <c:v>9.0909090909091064E-2</c:v>
                </c:pt>
                <c:pt idx="22">
                  <c:v>9.0909090909091064E-2</c:v>
                </c:pt>
                <c:pt idx="23">
                  <c:v>8.8235294117647176E-2</c:v>
                </c:pt>
                <c:pt idx="24">
                  <c:v>8.5106382978723569E-2</c:v>
                </c:pt>
                <c:pt idx="25">
                  <c:v>8.3720930232558208E-2</c:v>
                </c:pt>
                <c:pt idx="26">
                  <c:v>6.3829787234042562E-2</c:v>
                </c:pt>
                <c:pt idx="27">
                  <c:v>6.25E-2</c:v>
                </c:pt>
                <c:pt idx="28">
                  <c:v>6.25E-2</c:v>
                </c:pt>
                <c:pt idx="29">
                  <c:v>5.8823529411764705E-2</c:v>
                </c:pt>
                <c:pt idx="30">
                  <c:v>5.5555555555555483E-2</c:v>
                </c:pt>
                <c:pt idx="31">
                  <c:v>5.2631578947368432E-2</c:v>
                </c:pt>
                <c:pt idx="32">
                  <c:v>4.7619047619047623E-2</c:v>
                </c:pt>
                <c:pt idx="33">
                  <c:v>4.7619047619047623E-2</c:v>
                </c:pt>
                <c:pt idx="34">
                  <c:v>4.5454545454545463E-2</c:v>
                </c:pt>
                <c:pt idx="35">
                  <c:v>4.1666666666666664E-2</c:v>
                </c:pt>
                <c:pt idx="36">
                  <c:v>3.5714285714285712E-2</c:v>
                </c:pt>
                <c:pt idx="37">
                  <c:v>3.333333333333334E-2</c:v>
                </c:pt>
                <c:pt idx="38">
                  <c:v>2.8571428571428591E-2</c:v>
                </c:pt>
                <c:pt idx="39">
                  <c:v>1.2658227848101266E-2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699392"/>
        <c:axId val="84701184"/>
      </c:barChart>
      <c:catAx>
        <c:axId val="846993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84701184"/>
        <c:crosses val="autoZero"/>
        <c:auto val="1"/>
        <c:lblAlgn val="ctr"/>
        <c:lblOffset val="100"/>
        <c:noMultiLvlLbl val="0"/>
      </c:catAx>
      <c:valAx>
        <c:axId val="84701184"/>
        <c:scaling>
          <c:orientation val="minMax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crossAx val="846993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КОЛИЧЕСТВО   УЧАСТНИКОВ     РЕГИОНАЛЬНОГО</a:t>
            </a:r>
            <a:r>
              <a:rPr lang="ru-RU" sz="2800" baseline="0" dirty="0" smtClean="0">
                <a:latin typeface="Times New Roman" pitchFamily="18" charset="0"/>
                <a:cs typeface="Times New Roman" pitchFamily="18" charset="0"/>
              </a:rPr>
              <a:t> ЭТАПА  ПО  ПРЕДМЕТАМ (РОСТОВСКАЯ ОБЛАСТЬ)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508057742782152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235745316318218"/>
          <c:y val="0.20982137649460483"/>
          <c:w val="0.89353830500650611"/>
          <c:h val="0.51265021906403885"/>
        </c:manualLayout>
      </c:layout>
      <c:barChart>
        <c:barDir val="col"/>
        <c:grouping val="clustered"/>
        <c:varyColors val="0"/>
        <c:ser>
          <c:idx val="0"/>
          <c:order val="0"/>
          <c:tx>
            <c:v>Количество участников</c:v>
          </c:tx>
          <c:invertIfNegative val="0"/>
          <c:cat>
            <c:strRef>
              <c:f>'форма 2'!$B$11:$B$31</c:f>
              <c:strCache>
                <c:ptCount val="21"/>
                <c:pt idx="0">
                  <c:v>Английский язык</c:v>
                </c:pt>
                <c:pt idx="1">
                  <c:v>Астрономия</c:v>
                </c:pt>
                <c:pt idx="2">
                  <c:v>Биология</c:v>
                </c:pt>
                <c:pt idx="3">
                  <c:v>География</c:v>
                </c:pt>
                <c:pt idx="4">
                  <c:v>Информатика и ИКТ</c:v>
                </c:pt>
                <c:pt idx="5">
                  <c:v>Искусство (МХК)</c:v>
                </c:pt>
                <c:pt idx="6">
                  <c:v>История</c:v>
                </c:pt>
                <c:pt idx="7">
                  <c:v>Литература</c:v>
                </c:pt>
                <c:pt idx="8">
                  <c:v>Математика</c:v>
                </c:pt>
                <c:pt idx="9">
                  <c:v>Немецкий язык</c:v>
                </c:pt>
                <c:pt idx="10">
                  <c:v>Обществознание</c:v>
                </c:pt>
                <c:pt idx="11">
                  <c:v>ОБЖ</c:v>
                </c:pt>
                <c:pt idx="12">
                  <c:v>Право</c:v>
                </c:pt>
                <c:pt idx="13">
                  <c:v>Русский язык</c:v>
                </c:pt>
                <c:pt idx="14">
                  <c:v>Технология</c:v>
                </c:pt>
                <c:pt idx="15">
                  <c:v>Физика</c:v>
                </c:pt>
                <c:pt idx="16">
                  <c:v>Физическая культура</c:v>
                </c:pt>
                <c:pt idx="17">
                  <c:v>Французский язык</c:v>
                </c:pt>
                <c:pt idx="18">
                  <c:v>Химия</c:v>
                </c:pt>
                <c:pt idx="19">
                  <c:v>Экология</c:v>
                </c:pt>
                <c:pt idx="20">
                  <c:v>Экономика</c:v>
                </c:pt>
              </c:strCache>
            </c:strRef>
          </c:cat>
          <c:val>
            <c:numRef>
              <c:f>'форма 2'!$J$11:$J$31</c:f>
              <c:numCache>
                <c:formatCode>General</c:formatCode>
                <c:ptCount val="21"/>
                <c:pt idx="0">
                  <c:v>201</c:v>
                </c:pt>
                <c:pt idx="1">
                  <c:v>13</c:v>
                </c:pt>
                <c:pt idx="2">
                  <c:v>435</c:v>
                </c:pt>
                <c:pt idx="3">
                  <c:v>138</c:v>
                </c:pt>
                <c:pt idx="4">
                  <c:v>33</c:v>
                </c:pt>
                <c:pt idx="5">
                  <c:v>84</c:v>
                </c:pt>
                <c:pt idx="6">
                  <c:v>209</c:v>
                </c:pt>
                <c:pt idx="7">
                  <c:v>276</c:v>
                </c:pt>
                <c:pt idx="8">
                  <c:v>136</c:v>
                </c:pt>
                <c:pt idx="9">
                  <c:v>44</c:v>
                </c:pt>
                <c:pt idx="10">
                  <c:v>524</c:v>
                </c:pt>
                <c:pt idx="11">
                  <c:v>210</c:v>
                </c:pt>
                <c:pt idx="12">
                  <c:v>85</c:v>
                </c:pt>
                <c:pt idx="13">
                  <c:v>416</c:v>
                </c:pt>
                <c:pt idx="14">
                  <c:v>117</c:v>
                </c:pt>
                <c:pt idx="15">
                  <c:v>106</c:v>
                </c:pt>
                <c:pt idx="16">
                  <c:v>95</c:v>
                </c:pt>
                <c:pt idx="17">
                  <c:v>49</c:v>
                </c:pt>
                <c:pt idx="18">
                  <c:v>58</c:v>
                </c:pt>
                <c:pt idx="19">
                  <c:v>56</c:v>
                </c:pt>
                <c:pt idx="20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730240"/>
        <c:axId val="84731776"/>
      </c:barChart>
      <c:catAx>
        <c:axId val="847302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aseline="0"/>
            </a:pPr>
            <a:endParaRPr lang="ru-RU"/>
          </a:p>
        </c:txPr>
        <c:crossAx val="84731776"/>
        <c:crosses val="autoZero"/>
        <c:auto val="1"/>
        <c:lblAlgn val="ctr"/>
        <c:lblOffset val="100"/>
        <c:noMultiLvlLbl val="0"/>
      </c:catAx>
      <c:valAx>
        <c:axId val="847317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47302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337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0F65F3-E637-45F0-95C2-FC2F5F35DA62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3372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D93975-ED77-4193-8128-C5D1A36EB8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293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11/11/2014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4E3A2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4E3A2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11/11/2014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14350" y="1046099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14350" y="1046099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14350" y="1053211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909827" y="541019"/>
            <a:ext cx="7848600" cy="4389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747772" y="906780"/>
            <a:ext cx="4104131" cy="4389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6458711" y="906780"/>
            <a:ext cx="469391" cy="4389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4E3A2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11/11/2014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14350" y="1046099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14350" y="1046099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14350" y="1053211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4E3A2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11/11/2014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11/11/2014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85952" y="298983"/>
            <a:ext cx="8172094" cy="8077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4E3A2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64312" y="1636367"/>
            <a:ext cx="8615375" cy="41351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4E3A2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11/11/2014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26" Type="http://schemas.openxmlformats.org/officeDocument/2006/relationships/image" Target="../media/image36.png"/><Relationship Id="rId39" Type="http://schemas.openxmlformats.org/officeDocument/2006/relationships/image" Target="../media/image49.png"/><Relationship Id="rId21" Type="http://schemas.openxmlformats.org/officeDocument/2006/relationships/image" Target="../media/image31.png"/><Relationship Id="rId34" Type="http://schemas.openxmlformats.org/officeDocument/2006/relationships/image" Target="../media/image44.png"/><Relationship Id="rId42" Type="http://schemas.openxmlformats.org/officeDocument/2006/relationships/image" Target="../media/image52.png"/><Relationship Id="rId47" Type="http://schemas.openxmlformats.org/officeDocument/2006/relationships/image" Target="../media/image57.png"/><Relationship Id="rId50" Type="http://schemas.openxmlformats.org/officeDocument/2006/relationships/image" Target="../media/image60.png"/><Relationship Id="rId55" Type="http://schemas.openxmlformats.org/officeDocument/2006/relationships/image" Target="../media/image65.png"/><Relationship Id="rId63" Type="http://schemas.openxmlformats.org/officeDocument/2006/relationships/image" Target="../media/image73.png"/><Relationship Id="rId68" Type="http://schemas.openxmlformats.org/officeDocument/2006/relationships/image" Target="../media/image78.png"/><Relationship Id="rId76" Type="http://schemas.openxmlformats.org/officeDocument/2006/relationships/image" Target="../media/image86.png"/><Relationship Id="rId84" Type="http://schemas.openxmlformats.org/officeDocument/2006/relationships/image" Target="../media/image94.png"/><Relationship Id="rId7" Type="http://schemas.openxmlformats.org/officeDocument/2006/relationships/image" Target="../media/image17.png"/><Relationship Id="rId71" Type="http://schemas.openxmlformats.org/officeDocument/2006/relationships/image" Target="../media/image81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6.png"/><Relationship Id="rId29" Type="http://schemas.openxmlformats.org/officeDocument/2006/relationships/image" Target="../media/image39.png"/><Relationship Id="rId11" Type="http://schemas.openxmlformats.org/officeDocument/2006/relationships/image" Target="../media/image21.png"/><Relationship Id="rId24" Type="http://schemas.openxmlformats.org/officeDocument/2006/relationships/image" Target="../media/image34.png"/><Relationship Id="rId32" Type="http://schemas.openxmlformats.org/officeDocument/2006/relationships/image" Target="../media/image42.png"/><Relationship Id="rId37" Type="http://schemas.openxmlformats.org/officeDocument/2006/relationships/image" Target="../media/image47.png"/><Relationship Id="rId40" Type="http://schemas.openxmlformats.org/officeDocument/2006/relationships/image" Target="../media/image50.png"/><Relationship Id="rId45" Type="http://schemas.openxmlformats.org/officeDocument/2006/relationships/image" Target="../media/image55.png"/><Relationship Id="rId53" Type="http://schemas.openxmlformats.org/officeDocument/2006/relationships/image" Target="../media/image63.png"/><Relationship Id="rId58" Type="http://schemas.openxmlformats.org/officeDocument/2006/relationships/image" Target="../media/image68.png"/><Relationship Id="rId66" Type="http://schemas.openxmlformats.org/officeDocument/2006/relationships/image" Target="../media/image76.png"/><Relationship Id="rId74" Type="http://schemas.openxmlformats.org/officeDocument/2006/relationships/image" Target="../media/image84.png"/><Relationship Id="rId79" Type="http://schemas.openxmlformats.org/officeDocument/2006/relationships/image" Target="../media/image89.png"/><Relationship Id="rId5" Type="http://schemas.openxmlformats.org/officeDocument/2006/relationships/image" Target="../media/image15.png"/><Relationship Id="rId61" Type="http://schemas.openxmlformats.org/officeDocument/2006/relationships/image" Target="../media/image71.png"/><Relationship Id="rId82" Type="http://schemas.openxmlformats.org/officeDocument/2006/relationships/image" Target="../media/image92.png"/><Relationship Id="rId19" Type="http://schemas.openxmlformats.org/officeDocument/2006/relationships/image" Target="../media/image29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Relationship Id="rId22" Type="http://schemas.openxmlformats.org/officeDocument/2006/relationships/image" Target="../media/image32.png"/><Relationship Id="rId27" Type="http://schemas.openxmlformats.org/officeDocument/2006/relationships/image" Target="../media/image37.png"/><Relationship Id="rId30" Type="http://schemas.openxmlformats.org/officeDocument/2006/relationships/image" Target="../media/image40.png"/><Relationship Id="rId35" Type="http://schemas.openxmlformats.org/officeDocument/2006/relationships/image" Target="../media/image45.png"/><Relationship Id="rId43" Type="http://schemas.openxmlformats.org/officeDocument/2006/relationships/image" Target="../media/image53.png"/><Relationship Id="rId48" Type="http://schemas.openxmlformats.org/officeDocument/2006/relationships/image" Target="../media/image58.png"/><Relationship Id="rId56" Type="http://schemas.openxmlformats.org/officeDocument/2006/relationships/image" Target="../media/image66.png"/><Relationship Id="rId64" Type="http://schemas.openxmlformats.org/officeDocument/2006/relationships/image" Target="../media/image74.png"/><Relationship Id="rId69" Type="http://schemas.openxmlformats.org/officeDocument/2006/relationships/image" Target="../media/image79.png"/><Relationship Id="rId77" Type="http://schemas.openxmlformats.org/officeDocument/2006/relationships/image" Target="../media/image87.png"/><Relationship Id="rId8" Type="http://schemas.openxmlformats.org/officeDocument/2006/relationships/image" Target="../media/image18.png"/><Relationship Id="rId51" Type="http://schemas.openxmlformats.org/officeDocument/2006/relationships/image" Target="../media/image61.png"/><Relationship Id="rId72" Type="http://schemas.openxmlformats.org/officeDocument/2006/relationships/image" Target="../media/image82.png"/><Relationship Id="rId80" Type="http://schemas.openxmlformats.org/officeDocument/2006/relationships/image" Target="../media/image90.png"/><Relationship Id="rId85" Type="http://schemas.openxmlformats.org/officeDocument/2006/relationships/image" Target="../media/image95.png"/><Relationship Id="rId3" Type="http://schemas.openxmlformats.org/officeDocument/2006/relationships/image" Target="../media/image13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5" Type="http://schemas.openxmlformats.org/officeDocument/2006/relationships/image" Target="../media/image35.png"/><Relationship Id="rId33" Type="http://schemas.openxmlformats.org/officeDocument/2006/relationships/image" Target="../media/image43.png"/><Relationship Id="rId38" Type="http://schemas.openxmlformats.org/officeDocument/2006/relationships/image" Target="../media/image48.png"/><Relationship Id="rId46" Type="http://schemas.openxmlformats.org/officeDocument/2006/relationships/image" Target="../media/image56.png"/><Relationship Id="rId59" Type="http://schemas.openxmlformats.org/officeDocument/2006/relationships/image" Target="../media/image69.png"/><Relationship Id="rId67" Type="http://schemas.openxmlformats.org/officeDocument/2006/relationships/image" Target="../media/image77.png"/><Relationship Id="rId20" Type="http://schemas.openxmlformats.org/officeDocument/2006/relationships/image" Target="../media/image30.png"/><Relationship Id="rId41" Type="http://schemas.openxmlformats.org/officeDocument/2006/relationships/image" Target="../media/image51.png"/><Relationship Id="rId54" Type="http://schemas.openxmlformats.org/officeDocument/2006/relationships/image" Target="../media/image64.png"/><Relationship Id="rId62" Type="http://schemas.openxmlformats.org/officeDocument/2006/relationships/image" Target="../media/image72.png"/><Relationship Id="rId70" Type="http://schemas.openxmlformats.org/officeDocument/2006/relationships/image" Target="../media/image80.png"/><Relationship Id="rId75" Type="http://schemas.openxmlformats.org/officeDocument/2006/relationships/image" Target="../media/image85.png"/><Relationship Id="rId83" Type="http://schemas.openxmlformats.org/officeDocument/2006/relationships/image" Target="../media/image9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15" Type="http://schemas.openxmlformats.org/officeDocument/2006/relationships/image" Target="../media/image25.png"/><Relationship Id="rId23" Type="http://schemas.openxmlformats.org/officeDocument/2006/relationships/image" Target="../media/image33.png"/><Relationship Id="rId28" Type="http://schemas.openxmlformats.org/officeDocument/2006/relationships/image" Target="../media/image38.png"/><Relationship Id="rId36" Type="http://schemas.openxmlformats.org/officeDocument/2006/relationships/image" Target="../media/image46.png"/><Relationship Id="rId49" Type="http://schemas.openxmlformats.org/officeDocument/2006/relationships/image" Target="../media/image59.png"/><Relationship Id="rId57" Type="http://schemas.openxmlformats.org/officeDocument/2006/relationships/image" Target="../media/image67.png"/><Relationship Id="rId10" Type="http://schemas.openxmlformats.org/officeDocument/2006/relationships/image" Target="../media/image20.png"/><Relationship Id="rId31" Type="http://schemas.openxmlformats.org/officeDocument/2006/relationships/image" Target="../media/image41.png"/><Relationship Id="rId44" Type="http://schemas.openxmlformats.org/officeDocument/2006/relationships/image" Target="../media/image54.png"/><Relationship Id="rId52" Type="http://schemas.openxmlformats.org/officeDocument/2006/relationships/image" Target="../media/image62.png"/><Relationship Id="rId60" Type="http://schemas.openxmlformats.org/officeDocument/2006/relationships/image" Target="../media/image70.png"/><Relationship Id="rId65" Type="http://schemas.openxmlformats.org/officeDocument/2006/relationships/image" Target="../media/image75.png"/><Relationship Id="rId73" Type="http://schemas.openxmlformats.org/officeDocument/2006/relationships/image" Target="../media/image83.png"/><Relationship Id="rId78" Type="http://schemas.openxmlformats.org/officeDocument/2006/relationships/image" Target="../media/image88.png"/><Relationship Id="rId81" Type="http://schemas.openxmlformats.org/officeDocument/2006/relationships/image" Target="../media/image91.png"/><Relationship Id="rId86" Type="http://schemas.openxmlformats.org/officeDocument/2006/relationships/image" Target="../media/image9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9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4350" y="5345176"/>
            <a:ext cx="8629650" cy="118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914400" y="609600"/>
            <a:ext cx="7696200" cy="33855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2540" algn="ctr">
              <a:lnSpc>
                <a:spcPct val="100000"/>
              </a:lnSpc>
            </a:pPr>
            <a:r>
              <a:rPr sz="4400" b="1" i="1" dirty="0">
                <a:solidFill>
                  <a:srgbClr val="4E3A2F"/>
                </a:solidFill>
                <a:latin typeface="Times New Roman"/>
                <a:cs typeface="Times New Roman"/>
              </a:rPr>
              <a:t>ОБ </a:t>
            </a:r>
            <a:r>
              <a:rPr sz="4400" b="1" i="1" spc="-20" dirty="0">
                <a:solidFill>
                  <a:srgbClr val="4E3A2F"/>
                </a:solidFill>
                <a:latin typeface="Times New Roman"/>
                <a:cs typeface="Times New Roman"/>
              </a:rPr>
              <a:t>И</a:t>
            </a:r>
            <a:r>
              <a:rPr sz="4400" b="1" i="1" dirty="0">
                <a:solidFill>
                  <a:srgbClr val="4E3A2F"/>
                </a:solidFill>
                <a:latin typeface="Times New Roman"/>
                <a:cs typeface="Times New Roman"/>
              </a:rPr>
              <a:t>ТО</a:t>
            </a:r>
            <a:r>
              <a:rPr sz="4400" b="1" i="1" spc="-365" dirty="0">
                <a:solidFill>
                  <a:srgbClr val="4E3A2F"/>
                </a:solidFill>
                <a:latin typeface="Times New Roman"/>
                <a:cs typeface="Times New Roman"/>
              </a:rPr>
              <a:t>Г</a:t>
            </a:r>
            <a:r>
              <a:rPr sz="4400" b="1" i="1" dirty="0">
                <a:solidFill>
                  <a:srgbClr val="4E3A2F"/>
                </a:solidFill>
                <a:latin typeface="Times New Roman"/>
                <a:cs typeface="Times New Roman"/>
              </a:rPr>
              <a:t>АХ </a:t>
            </a:r>
            <a:r>
              <a:rPr sz="4400" b="1" i="1" spc="-229" dirty="0">
                <a:solidFill>
                  <a:srgbClr val="4E3A2F"/>
                </a:solidFill>
                <a:latin typeface="Times New Roman"/>
                <a:cs typeface="Times New Roman"/>
              </a:rPr>
              <a:t>В</a:t>
            </a:r>
            <a:r>
              <a:rPr sz="4400" b="1" i="1" dirty="0">
                <a:solidFill>
                  <a:srgbClr val="4E3A2F"/>
                </a:solidFill>
                <a:latin typeface="Times New Roman"/>
                <a:cs typeface="Times New Roman"/>
              </a:rPr>
              <a:t>СЕ</a:t>
            </a:r>
            <a:r>
              <a:rPr sz="4400" b="1" i="1" spc="-60" dirty="0">
                <a:solidFill>
                  <a:srgbClr val="4E3A2F"/>
                </a:solidFill>
                <a:latin typeface="Times New Roman"/>
                <a:cs typeface="Times New Roman"/>
              </a:rPr>
              <a:t>Р</a:t>
            </a:r>
            <a:r>
              <a:rPr sz="4400" b="1" i="1" dirty="0">
                <a:solidFill>
                  <a:srgbClr val="4E3A2F"/>
                </a:solidFill>
                <a:latin typeface="Times New Roman"/>
                <a:cs typeface="Times New Roman"/>
              </a:rPr>
              <a:t>ОССИЙС</a:t>
            </a:r>
            <a:r>
              <a:rPr sz="4400" b="1" i="1" spc="-229" dirty="0">
                <a:solidFill>
                  <a:srgbClr val="4E3A2F"/>
                </a:solidFill>
                <a:latin typeface="Times New Roman"/>
                <a:cs typeface="Times New Roman"/>
              </a:rPr>
              <a:t>К</a:t>
            </a:r>
            <a:r>
              <a:rPr sz="4400" b="1" i="1" dirty="0">
                <a:solidFill>
                  <a:srgbClr val="4E3A2F"/>
                </a:solidFill>
                <a:latin typeface="Times New Roman"/>
                <a:cs typeface="Times New Roman"/>
              </a:rPr>
              <a:t>ОЙ </a:t>
            </a:r>
            <a:r>
              <a:rPr sz="4400" b="1" i="1" spc="-120" dirty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sz="4400" b="1" i="1" dirty="0">
                <a:solidFill>
                  <a:srgbClr val="4E3A2F"/>
                </a:solidFill>
                <a:latin typeface="Times New Roman"/>
                <a:cs typeface="Times New Roman"/>
              </a:rPr>
              <a:t>ЛИМП</a:t>
            </a:r>
            <a:r>
              <a:rPr sz="4400" b="1" i="1" spc="-15" dirty="0">
                <a:solidFill>
                  <a:srgbClr val="4E3A2F"/>
                </a:solidFill>
                <a:latin typeface="Times New Roman"/>
                <a:cs typeface="Times New Roman"/>
              </a:rPr>
              <a:t>И</a:t>
            </a:r>
            <a:r>
              <a:rPr sz="4400" b="1" i="1" spc="65" dirty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sz="4400" b="1" i="1" dirty="0">
                <a:solidFill>
                  <a:srgbClr val="4E3A2F"/>
                </a:solidFill>
                <a:latin typeface="Times New Roman"/>
                <a:cs typeface="Times New Roman"/>
              </a:rPr>
              <a:t>ДЫ </a:t>
            </a:r>
            <a:r>
              <a:rPr sz="4400" b="1" i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Ш</a:t>
            </a:r>
            <a:r>
              <a:rPr sz="4400" b="1" i="1" spc="-24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К</a:t>
            </a:r>
            <a:r>
              <a:rPr sz="4400" b="1" i="1" spc="-1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sz="4400" b="1" i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ЛЬНИ</a:t>
            </a:r>
            <a:r>
              <a:rPr sz="4400" b="1" i="1" spc="-24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К</a:t>
            </a:r>
            <a:r>
              <a:rPr sz="4400" b="1" i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lang="ru-RU" sz="4400" b="1" i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В  В РОСТОВСКОЙ ОБЛАСТИ</a:t>
            </a:r>
            <a:endParaRPr sz="44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2000" y="4114800"/>
            <a:ext cx="7821295" cy="207492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" algn="ctr">
              <a:lnSpc>
                <a:spcPct val="100000"/>
              </a:lnSpc>
            </a:pPr>
            <a:r>
              <a:rPr sz="4000" b="1" i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201</a:t>
            </a:r>
            <a:r>
              <a:rPr lang="ru-RU" sz="4000" b="1" i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3</a:t>
            </a:r>
            <a:r>
              <a:rPr sz="4000" b="1" i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/201</a:t>
            </a:r>
            <a:r>
              <a:rPr lang="ru-RU" sz="4000" b="1" i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4</a:t>
            </a:r>
            <a:r>
              <a:rPr sz="4000" b="1" i="1" spc="-45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4000" b="1" i="1" spc="-20" dirty="0" err="1">
                <a:solidFill>
                  <a:srgbClr val="4E3A2F"/>
                </a:solidFill>
                <a:latin typeface="Times New Roman"/>
                <a:cs typeface="Times New Roman"/>
              </a:rPr>
              <a:t>уч</a:t>
            </a:r>
            <a:r>
              <a:rPr sz="4000" b="1" i="1" spc="-65" dirty="0" err="1">
                <a:solidFill>
                  <a:srgbClr val="4E3A2F"/>
                </a:solidFill>
                <a:latin typeface="Times New Roman"/>
                <a:cs typeface="Times New Roman"/>
              </a:rPr>
              <a:t>е</a:t>
            </a:r>
            <a:r>
              <a:rPr sz="4000" b="1" i="1" spc="-25" dirty="0" err="1">
                <a:solidFill>
                  <a:srgbClr val="4E3A2F"/>
                </a:solidFill>
                <a:latin typeface="Times New Roman"/>
                <a:cs typeface="Times New Roman"/>
              </a:rPr>
              <a:t>бный</a:t>
            </a:r>
            <a:r>
              <a:rPr sz="4000" b="1" i="1" spc="15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4000" b="1" i="1" spc="-15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г</a:t>
            </a:r>
            <a:r>
              <a:rPr sz="4000" b="1" i="1" spc="-60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sz="4000" b="1" i="1" spc="-20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д</a:t>
            </a:r>
            <a:endParaRPr lang="ru-RU" sz="4000" b="1" i="1" spc="-20" dirty="0" smtClean="0">
              <a:solidFill>
                <a:srgbClr val="4E3A2F"/>
              </a:solidFill>
              <a:latin typeface="Times New Roman"/>
              <a:cs typeface="Times New Roman"/>
            </a:endParaRPr>
          </a:p>
          <a:p>
            <a:pPr marL="1270" algn="ctr">
              <a:lnSpc>
                <a:spcPct val="100000"/>
              </a:lnSpc>
            </a:pPr>
            <a:endParaRPr lang="ru-RU" sz="4000" b="1" i="1" spc="-20" dirty="0" smtClean="0">
              <a:solidFill>
                <a:srgbClr val="4E3A2F"/>
              </a:solidFill>
              <a:latin typeface="Times New Roman"/>
              <a:cs typeface="Times New Roman"/>
            </a:endParaRPr>
          </a:p>
          <a:p>
            <a:pPr marL="12065" marR="5080" algn="ctr">
              <a:lnSpc>
                <a:spcPct val="100000"/>
              </a:lnSpc>
              <a:spcBef>
                <a:spcPts val="75"/>
              </a:spcBef>
            </a:pPr>
            <a:r>
              <a:rPr sz="18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(</a:t>
            </a:r>
            <a:r>
              <a:rPr sz="1800" dirty="0">
                <a:solidFill>
                  <a:srgbClr val="4E3A2F"/>
                </a:solidFill>
                <a:latin typeface="Times New Roman"/>
                <a:cs typeface="Times New Roman"/>
              </a:rPr>
              <a:t>К</a:t>
            </a:r>
            <a:r>
              <a:rPr sz="1800" spc="-20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4E3A2F"/>
                </a:solidFill>
                <a:latin typeface="Times New Roman"/>
                <a:cs typeface="Times New Roman"/>
              </a:rPr>
              <a:t>ВЫСТУПЛ</a:t>
            </a:r>
            <a:r>
              <a:rPr sz="1800" spc="5" dirty="0">
                <a:solidFill>
                  <a:srgbClr val="4E3A2F"/>
                </a:solidFill>
                <a:latin typeface="Times New Roman"/>
                <a:cs typeface="Times New Roman"/>
              </a:rPr>
              <a:t>Е</a:t>
            </a:r>
            <a:r>
              <a:rPr sz="1800" dirty="0">
                <a:solidFill>
                  <a:srgbClr val="4E3A2F"/>
                </a:solidFill>
                <a:latin typeface="Times New Roman"/>
                <a:cs typeface="Times New Roman"/>
              </a:rPr>
              <a:t>Н</a:t>
            </a:r>
            <a:r>
              <a:rPr sz="1800" spc="-10" dirty="0">
                <a:solidFill>
                  <a:srgbClr val="4E3A2F"/>
                </a:solidFill>
                <a:latin typeface="Times New Roman"/>
                <a:cs typeface="Times New Roman"/>
              </a:rPr>
              <a:t>И</a:t>
            </a:r>
            <a:r>
              <a:rPr sz="1800" dirty="0">
                <a:solidFill>
                  <a:srgbClr val="4E3A2F"/>
                </a:solidFill>
                <a:latin typeface="Times New Roman"/>
                <a:cs typeface="Times New Roman"/>
              </a:rPr>
              <a:t>Ю</a:t>
            </a:r>
            <a:r>
              <a:rPr sz="1800" spc="10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4E3A2F"/>
                </a:solidFill>
                <a:latin typeface="Times New Roman"/>
                <a:cs typeface="Times New Roman"/>
              </a:rPr>
              <a:t>НА</a:t>
            </a:r>
            <a:r>
              <a:rPr sz="1800" spc="-5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4E3A2F"/>
                </a:solidFill>
                <a:latin typeface="Times New Roman"/>
                <a:cs typeface="Times New Roman"/>
              </a:rPr>
              <a:t>СОВЕЩ</a:t>
            </a:r>
            <a:r>
              <a:rPr sz="1800" spc="-10" dirty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sz="1800" dirty="0">
                <a:solidFill>
                  <a:srgbClr val="4E3A2F"/>
                </a:solidFill>
                <a:latin typeface="Times New Roman"/>
                <a:cs typeface="Times New Roman"/>
              </a:rPr>
              <a:t>Н</a:t>
            </a:r>
            <a:r>
              <a:rPr sz="1800" spc="-10" dirty="0">
                <a:solidFill>
                  <a:srgbClr val="4E3A2F"/>
                </a:solidFill>
                <a:latin typeface="Times New Roman"/>
                <a:cs typeface="Times New Roman"/>
              </a:rPr>
              <a:t>И</a:t>
            </a:r>
            <a:r>
              <a:rPr sz="1800" dirty="0">
                <a:solidFill>
                  <a:srgbClr val="4E3A2F"/>
                </a:solidFill>
                <a:latin typeface="Times New Roman"/>
                <a:cs typeface="Times New Roman"/>
              </a:rPr>
              <a:t>И</a:t>
            </a:r>
            <a:r>
              <a:rPr sz="1800" spc="10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4E3A2F"/>
                </a:solidFill>
                <a:latin typeface="Times New Roman"/>
                <a:cs typeface="Times New Roman"/>
              </a:rPr>
              <a:t>С </a:t>
            </a:r>
            <a:r>
              <a:rPr lang="ru-RU" sz="18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МУНИЦИПАЛЬНЫМИ КООРДИНАТОРАМИ ВСЕРОССИЙСКОЙ</a:t>
            </a:r>
            <a:r>
              <a:rPr sz="1800" spc="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1800" spc="-9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sz="18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ЛИМ</a:t>
            </a:r>
            <a:r>
              <a:rPr sz="1800" spc="-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П</a:t>
            </a:r>
            <a:r>
              <a:rPr sz="18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И</a:t>
            </a:r>
            <a:r>
              <a:rPr sz="1800" spc="-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sz="18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Д</a:t>
            </a:r>
            <a:r>
              <a:rPr lang="ru-RU" sz="18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Ы</a:t>
            </a:r>
            <a:r>
              <a:rPr sz="18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Ш</a:t>
            </a:r>
            <a:r>
              <a:rPr sz="1800" spc="-5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К</a:t>
            </a:r>
            <a:r>
              <a:rPr sz="1800" spc="-9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sz="18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ЛЬНИ</a:t>
            </a:r>
            <a:r>
              <a:rPr sz="1800" spc="-5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К</a:t>
            </a:r>
            <a:r>
              <a:rPr sz="18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ОВ </a:t>
            </a:r>
            <a:r>
              <a:rPr sz="1800" spc="-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sz="1800" spc="-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11.11.2014</a:t>
            </a:r>
            <a:r>
              <a:rPr sz="18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)</a:t>
            </a: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0" y="0"/>
          <a:ext cx="937259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1136" rIns="0" bIns="0" rtlCol="0">
            <a:spAutoFit/>
          </a:bodyPr>
          <a:lstStyle/>
          <a:p>
            <a:pPr marL="455295" algn="ctr">
              <a:lnSpc>
                <a:spcPct val="100000"/>
              </a:lnSpc>
            </a:pPr>
            <a:r>
              <a:rPr spc="-65" dirty="0"/>
              <a:t>К</a:t>
            </a:r>
            <a:r>
              <a:rPr spc="-120" dirty="0"/>
              <a:t>О</a:t>
            </a:r>
            <a:r>
              <a:rPr dirty="0"/>
              <a:t>ЛИЧЕ</a:t>
            </a:r>
            <a:r>
              <a:rPr spc="-15" dirty="0"/>
              <a:t>С</a:t>
            </a:r>
            <a:r>
              <a:rPr dirty="0"/>
              <a:t>Т</a:t>
            </a:r>
            <a:r>
              <a:rPr spc="-15" dirty="0"/>
              <a:t>В</a:t>
            </a:r>
            <a:r>
              <a:rPr dirty="0"/>
              <a:t>О</a:t>
            </a:r>
            <a:r>
              <a:rPr spc="-25" dirty="0"/>
              <a:t> </a:t>
            </a:r>
            <a:r>
              <a:rPr dirty="0"/>
              <a:t>УЧ</a:t>
            </a:r>
            <a:r>
              <a:rPr spc="-125" dirty="0"/>
              <a:t>А</a:t>
            </a:r>
            <a:r>
              <a:rPr dirty="0"/>
              <a:t>С</a:t>
            </a:r>
            <a:r>
              <a:rPr spc="-15" dirty="0"/>
              <a:t>Т</a:t>
            </a:r>
            <a:r>
              <a:rPr dirty="0"/>
              <a:t>НИ</a:t>
            </a:r>
            <a:r>
              <a:rPr spc="-60" dirty="0"/>
              <a:t>К</a:t>
            </a:r>
            <a:r>
              <a:rPr dirty="0"/>
              <a:t>ОВ </a:t>
            </a:r>
            <a:r>
              <a:rPr spc="-10" dirty="0"/>
              <a:t>Р</a:t>
            </a:r>
            <a:r>
              <a:rPr dirty="0"/>
              <a:t>Е</a:t>
            </a:r>
            <a:r>
              <a:rPr spc="-10" dirty="0"/>
              <a:t>Г</a:t>
            </a:r>
            <a:r>
              <a:rPr dirty="0"/>
              <a:t>ИО</a:t>
            </a:r>
            <a:r>
              <a:rPr spc="5" dirty="0"/>
              <a:t>Н</a:t>
            </a:r>
            <a:r>
              <a:rPr dirty="0"/>
              <a:t>А</a:t>
            </a:r>
            <a:r>
              <a:rPr spc="-10" dirty="0"/>
              <a:t>Л</a:t>
            </a:r>
            <a:r>
              <a:rPr dirty="0"/>
              <a:t>ЬНО</a:t>
            </a:r>
            <a:r>
              <a:rPr spc="-65" dirty="0"/>
              <a:t>Г</a:t>
            </a:r>
            <a:r>
              <a:rPr dirty="0"/>
              <a:t>О</a:t>
            </a:r>
          </a:p>
          <a:p>
            <a:pPr marL="457200" algn="ctr">
              <a:lnSpc>
                <a:spcPct val="100000"/>
              </a:lnSpc>
            </a:pPr>
            <a:r>
              <a:rPr dirty="0"/>
              <a:t>Э</a:t>
            </a:r>
            <a:r>
              <a:rPr spc="-120" dirty="0"/>
              <a:t>Т</a:t>
            </a:r>
            <a:r>
              <a:rPr spc="-65" dirty="0"/>
              <a:t>А</a:t>
            </a:r>
            <a:r>
              <a:rPr dirty="0"/>
              <a:t>ПА ПО</a:t>
            </a:r>
            <a:r>
              <a:rPr spc="-20" dirty="0"/>
              <a:t> </a:t>
            </a:r>
            <a:r>
              <a:rPr dirty="0" smtClean="0"/>
              <a:t>ПРЕДМЕ</a:t>
            </a:r>
            <a:r>
              <a:rPr spc="-125" dirty="0" smtClean="0"/>
              <a:t>Т</a:t>
            </a:r>
            <a:r>
              <a:rPr dirty="0" smtClean="0"/>
              <a:t>АМ</a:t>
            </a:r>
            <a:r>
              <a:rPr lang="ru-RU" dirty="0" smtClean="0"/>
              <a:t> (сводные данные по РФ)</a:t>
            </a:r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751433" y="2305811"/>
            <a:ext cx="258978" cy="16978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41475" y="2363723"/>
            <a:ext cx="259080" cy="16399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31619" y="2400300"/>
            <a:ext cx="259080" cy="16033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921764" y="2423160"/>
            <a:ext cx="259080" cy="158051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311907" y="2555748"/>
            <a:ext cx="259080" cy="144792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700527" y="2564892"/>
            <a:ext cx="260604" cy="143878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90672" y="2679192"/>
            <a:ext cx="259079" cy="132448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480815" y="2756916"/>
            <a:ext cx="259079" cy="124675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870959" y="2763011"/>
            <a:ext cx="259079" cy="124066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261103" y="2766060"/>
            <a:ext cx="259079" cy="123761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651247" y="2778251"/>
            <a:ext cx="259079" cy="122542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039867" y="2926079"/>
            <a:ext cx="260603" cy="107759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430011" y="3015995"/>
            <a:ext cx="260603" cy="987678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820155" y="3144011"/>
            <a:ext cx="259079" cy="85966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210300" y="3224783"/>
            <a:ext cx="259079" cy="77889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6600443" y="3273552"/>
            <a:ext cx="259079" cy="73012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990588" y="3366515"/>
            <a:ext cx="259079" cy="637158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380731" y="3429000"/>
            <a:ext cx="259079" cy="574675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159495" y="3625596"/>
            <a:ext cx="259079" cy="378078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8549640" y="3628644"/>
            <a:ext cx="259079" cy="37503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82396" y="2500883"/>
            <a:ext cx="259079" cy="1502790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271016" y="2531364"/>
            <a:ext cx="260603" cy="1472311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661160" y="2359151"/>
            <a:ext cx="259080" cy="1644523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051304" y="2566416"/>
            <a:ext cx="259080" cy="1437258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441448" y="2587751"/>
            <a:ext cx="259080" cy="1415923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831592" y="2804160"/>
            <a:ext cx="259080" cy="1199514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221735" y="2808732"/>
            <a:ext cx="259079" cy="1194942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610355" y="3172967"/>
            <a:ext cx="260603" cy="830706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4000500" y="2785872"/>
            <a:ext cx="259079" cy="1217802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390644" y="2785872"/>
            <a:ext cx="259079" cy="1217802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4780788" y="2982467"/>
            <a:ext cx="259079" cy="1021206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170932" y="3034283"/>
            <a:ext cx="259079" cy="969390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5561076" y="3072383"/>
            <a:ext cx="259079" cy="931290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5949696" y="3162300"/>
            <a:ext cx="260603" cy="841375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6339840" y="3232404"/>
            <a:ext cx="259080" cy="771271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729983" y="3308603"/>
            <a:ext cx="259079" cy="695071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120128" y="3482340"/>
            <a:ext cx="259079" cy="521334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510271" y="3462528"/>
            <a:ext cx="519683" cy="541147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900416" y="3465576"/>
            <a:ext cx="259079" cy="538099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8289035" y="3646932"/>
            <a:ext cx="260603" cy="356742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8679180" y="3680459"/>
            <a:ext cx="260603" cy="323214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95527" y="2299716"/>
            <a:ext cx="155447" cy="1703831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188719" y="2359151"/>
            <a:ext cx="150875" cy="1644396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577339" y="2395727"/>
            <a:ext cx="150876" cy="1607820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965960" y="2418588"/>
            <a:ext cx="150875" cy="1584960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354579" y="2551176"/>
            <a:ext cx="150875" cy="1452372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747772" y="2560320"/>
            <a:ext cx="150875" cy="1440179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136392" y="2674620"/>
            <a:ext cx="146304" cy="1325879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525011" y="2752344"/>
            <a:ext cx="155448" cy="1251203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918203" y="2756916"/>
            <a:ext cx="150875" cy="1243584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4306823" y="2761488"/>
            <a:ext cx="146303" cy="1239012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4695444" y="2775204"/>
            <a:ext cx="150875" cy="1228344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5084064" y="2921507"/>
            <a:ext cx="155448" cy="1082039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5477255" y="3012948"/>
            <a:ext cx="150875" cy="987551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5865876" y="3136392"/>
            <a:ext cx="150875" cy="867155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6254496" y="3218688"/>
            <a:ext cx="146303" cy="784860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6647688" y="3268979"/>
            <a:ext cx="146303" cy="734567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7036307" y="3360420"/>
            <a:ext cx="150875" cy="643127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7424928" y="3424428"/>
            <a:ext cx="146303" cy="576072"/>
          </a:xfrm>
          <a:prstGeom prst="rect">
            <a:avLst/>
          </a:prstGeom>
          <a:blipFill>
            <a:blip r:embed="rId6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7813547" y="3456432"/>
            <a:ext cx="155448" cy="547115"/>
          </a:xfrm>
          <a:prstGeom prst="rect">
            <a:avLst/>
          </a:prstGeom>
          <a:blipFill>
            <a:blip r:embed="rId6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8206740" y="3621023"/>
            <a:ext cx="150875" cy="382524"/>
          </a:xfrm>
          <a:prstGeom prst="rect">
            <a:avLst/>
          </a:prstGeom>
          <a:blipFill>
            <a:blip r:embed="rId6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8595359" y="3625596"/>
            <a:ext cx="150875" cy="377951"/>
          </a:xfrm>
          <a:prstGeom prst="rect">
            <a:avLst/>
          </a:prstGeom>
          <a:blipFill>
            <a:blip r:embed="rId6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928116" y="2496311"/>
            <a:ext cx="150875" cy="1504188"/>
          </a:xfrm>
          <a:prstGeom prst="rect">
            <a:avLst/>
          </a:prstGeom>
          <a:blipFill>
            <a:blip r:embed="rId6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1316736" y="2523744"/>
            <a:ext cx="150875" cy="1476755"/>
          </a:xfrm>
          <a:prstGeom prst="rect">
            <a:avLst/>
          </a:prstGeom>
          <a:blipFill>
            <a:blip r:embed="rId6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705355" y="2354579"/>
            <a:ext cx="150875" cy="1648968"/>
          </a:xfrm>
          <a:prstGeom prst="rect">
            <a:avLst/>
          </a:prstGeom>
          <a:blipFill>
            <a:blip r:embed="rId6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2098548" y="2560320"/>
            <a:ext cx="150875" cy="1443227"/>
          </a:xfrm>
          <a:prstGeom prst="rect">
            <a:avLst/>
          </a:prstGeom>
          <a:blipFill>
            <a:blip r:embed="rId6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2487167" y="2583179"/>
            <a:ext cx="150875" cy="1420367"/>
          </a:xfrm>
          <a:prstGeom prst="rect">
            <a:avLst/>
          </a:prstGeom>
          <a:blipFill>
            <a:blip r:embed="rId6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2875788" y="2798064"/>
            <a:ext cx="150875" cy="1202436"/>
          </a:xfrm>
          <a:prstGeom prst="rect">
            <a:avLst/>
          </a:prstGeom>
          <a:blipFill>
            <a:blip r:embed="rId7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264408" y="2802635"/>
            <a:ext cx="155448" cy="1197864"/>
          </a:xfrm>
          <a:prstGeom prst="rect">
            <a:avLst/>
          </a:prstGeom>
          <a:blipFill>
            <a:blip r:embed="rId7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657600" y="3168395"/>
            <a:ext cx="146303" cy="835151"/>
          </a:xfrm>
          <a:prstGeom prst="rect">
            <a:avLst/>
          </a:prstGeom>
          <a:blipFill>
            <a:blip r:embed="rId7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4046220" y="2779776"/>
            <a:ext cx="146303" cy="1223772"/>
          </a:xfrm>
          <a:prstGeom prst="rect">
            <a:avLst/>
          </a:prstGeom>
          <a:blipFill>
            <a:blip r:embed="rId7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4434840" y="2779776"/>
            <a:ext cx="146303" cy="1223772"/>
          </a:xfrm>
          <a:prstGeom prst="rect">
            <a:avLst/>
          </a:prstGeom>
          <a:blipFill>
            <a:blip r:embed="rId7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4828032" y="2976372"/>
            <a:ext cx="150875" cy="1027176"/>
          </a:xfrm>
          <a:prstGeom prst="rect">
            <a:avLst/>
          </a:prstGeom>
          <a:blipFill>
            <a:blip r:embed="rId7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5216652" y="3031235"/>
            <a:ext cx="150875" cy="972312"/>
          </a:xfrm>
          <a:prstGeom prst="rect">
            <a:avLst/>
          </a:prstGeom>
          <a:blipFill>
            <a:blip r:embed="rId7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5605271" y="3067811"/>
            <a:ext cx="150875" cy="935736"/>
          </a:xfrm>
          <a:prstGeom prst="rect">
            <a:avLst/>
          </a:prstGeom>
          <a:blipFill>
            <a:blip r:embed="rId7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5993891" y="3159251"/>
            <a:ext cx="155448" cy="844296"/>
          </a:xfrm>
          <a:prstGeom prst="rect">
            <a:avLst/>
          </a:prstGeom>
          <a:blipFill>
            <a:blip r:embed="rId7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6387084" y="3227832"/>
            <a:ext cx="150876" cy="775715"/>
          </a:xfrm>
          <a:prstGeom prst="rect">
            <a:avLst/>
          </a:prstGeom>
          <a:blipFill>
            <a:blip r:embed="rId7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775704" y="3300984"/>
            <a:ext cx="150875" cy="702563"/>
          </a:xfrm>
          <a:prstGeom prst="rect">
            <a:avLst/>
          </a:prstGeom>
          <a:blipFill>
            <a:blip r:embed="rId8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7164323" y="3479291"/>
            <a:ext cx="150875" cy="521208"/>
          </a:xfrm>
          <a:prstGeom prst="rect">
            <a:avLst/>
          </a:prstGeom>
          <a:blipFill>
            <a:blip r:embed="rId8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7557516" y="3456432"/>
            <a:ext cx="150875" cy="547115"/>
          </a:xfrm>
          <a:prstGeom prst="rect">
            <a:avLst/>
          </a:prstGeom>
          <a:blipFill>
            <a:blip r:embed="rId8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7946135" y="3461003"/>
            <a:ext cx="146303" cy="542544"/>
          </a:xfrm>
          <a:prstGeom prst="rect">
            <a:avLst/>
          </a:prstGeom>
          <a:blipFill>
            <a:blip r:embed="rId8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8334756" y="3643884"/>
            <a:ext cx="150875" cy="359663"/>
          </a:xfrm>
          <a:prstGeom prst="rect">
            <a:avLst/>
          </a:prstGeom>
          <a:blipFill>
            <a:blip r:embed="rId8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8723376" y="3675888"/>
            <a:ext cx="155448" cy="324612"/>
          </a:xfrm>
          <a:prstGeom prst="rect">
            <a:avLst/>
          </a:prstGeom>
          <a:blipFill>
            <a:blip r:embed="rId8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751331" y="3991355"/>
            <a:ext cx="8188959" cy="0"/>
          </a:xfrm>
          <a:custGeom>
            <a:avLst/>
            <a:gdLst/>
            <a:ahLst/>
            <a:cxnLst/>
            <a:rect l="l" t="t" r="r" b="b"/>
            <a:pathLst>
              <a:path w="8188959">
                <a:moveTo>
                  <a:pt x="0" y="0"/>
                </a:moveTo>
                <a:lnTo>
                  <a:pt x="8188452" y="0"/>
                </a:lnTo>
              </a:path>
            </a:pathLst>
          </a:custGeom>
          <a:ln w="9144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 txBox="1"/>
          <p:nvPr/>
        </p:nvSpPr>
        <p:spPr>
          <a:xfrm>
            <a:off x="813021" y="3022473"/>
            <a:ext cx="8088630" cy="90741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R="5080" algn="r">
              <a:lnSpc>
                <a:spcPts val="1080"/>
              </a:lnSpc>
            </a:pPr>
            <a:r>
              <a:rPr sz="1000" spc="5" dirty="0">
                <a:solidFill>
                  <a:srgbClr val="FFFFFF"/>
                </a:solidFill>
                <a:latin typeface="Times New Roman"/>
                <a:cs typeface="Times New Roman"/>
              </a:rPr>
              <a:t>8928</a:t>
            </a:r>
            <a:endParaRPr sz="1000">
              <a:latin typeface="Times New Roman"/>
              <a:cs typeface="Times New Roman"/>
            </a:endParaRPr>
          </a:p>
          <a:p>
            <a:pPr marL="528320">
              <a:lnSpc>
                <a:spcPts val="1200"/>
              </a:lnSpc>
            </a:pPr>
            <a:r>
              <a:rPr sz="1100" dirty="0">
                <a:latin typeface="Times New Roman"/>
                <a:cs typeface="Times New Roman"/>
              </a:rPr>
              <a:t>7880</a:t>
            </a:r>
            <a:endParaRPr sz="1100">
              <a:latin typeface="Times New Roman"/>
              <a:cs typeface="Times New Roman"/>
            </a:endParaRPr>
          </a:p>
          <a:p>
            <a:pPr marR="33655" algn="r">
              <a:lnSpc>
                <a:spcPts val="1080"/>
              </a:lnSpc>
              <a:spcBef>
                <a:spcPts val="785"/>
              </a:spcBef>
            </a:pPr>
            <a:r>
              <a:rPr sz="1000" spc="5" dirty="0">
                <a:solidFill>
                  <a:srgbClr val="FFFFFF"/>
                </a:solidFill>
                <a:latin typeface="Times New Roman"/>
                <a:cs typeface="Times New Roman"/>
              </a:rPr>
              <a:t>8620</a:t>
            </a:r>
            <a:endParaRPr sz="1000">
              <a:latin typeface="Times New Roman"/>
              <a:cs typeface="Times New Roman"/>
            </a:endParaRPr>
          </a:p>
          <a:p>
            <a:pPr marL="513080">
              <a:lnSpc>
                <a:spcPts val="1200"/>
              </a:lnSpc>
            </a:pPr>
            <a:r>
              <a:rPr sz="1100" dirty="0">
                <a:latin typeface="Times New Roman"/>
                <a:cs typeface="Times New Roman"/>
              </a:rPr>
              <a:t>7718</a:t>
            </a:r>
            <a:endParaRPr sz="1100">
              <a:latin typeface="Times New Roman"/>
              <a:cs typeface="Times New Roman"/>
            </a:endParaRPr>
          </a:p>
          <a:p>
            <a:pPr marL="591185">
              <a:lnSpc>
                <a:spcPts val="1080"/>
              </a:lnSpc>
              <a:spcBef>
                <a:spcPts val="785"/>
              </a:spcBef>
            </a:pPr>
            <a:r>
              <a:rPr sz="1000" spc="5" dirty="0">
                <a:solidFill>
                  <a:srgbClr val="FFFFFF"/>
                </a:solidFill>
                <a:latin typeface="Times New Roman"/>
                <a:cs typeface="Times New Roman"/>
              </a:rPr>
              <a:t>8425</a:t>
            </a:r>
            <a:endParaRPr sz="1000">
              <a:latin typeface="Times New Roman"/>
              <a:cs typeface="Times New Roman"/>
            </a:endParaRPr>
          </a:p>
          <a:p>
            <a:pPr marR="19050" algn="r">
              <a:lnSpc>
                <a:spcPts val="1200"/>
              </a:lnSpc>
            </a:pPr>
            <a:r>
              <a:rPr sz="1100" dirty="0">
                <a:latin typeface="Times New Roman"/>
                <a:cs typeface="Times New Roman"/>
              </a:rPr>
              <a:t>8647</a:t>
            </a:r>
            <a:endParaRPr sz="1100">
              <a:latin typeface="Times New Roman"/>
              <a:cs typeface="Times New Roman"/>
            </a:endParaRPr>
          </a:p>
          <a:p>
            <a:pPr marL="508634" algn="ctr">
              <a:lnSpc>
                <a:spcPts val="1080"/>
              </a:lnSpc>
              <a:spcBef>
                <a:spcPts val="785"/>
              </a:spcBef>
            </a:pPr>
            <a:r>
              <a:rPr sz="1000" spc="5" dirty="0">
                <a:solidFill>
                  <a:srgbClr val="FFFFFF"/>
                </a:solidFill>
                <a:latin typeface="Times New Roman"/>
                <a:cs typeface="Times New Roman"/>
              </a:rPr>
              <a:t>8303</a:t>
            </a:r>
            <a:endParaRPr sz="1000">
              <a:latin typeface="Times New Roman"/>
              <a:cs typeface="Times New Roman"/>
            </a:endParaRPr>
          </a:p>
          <a:p>
            <a:pPr marL="495934">
              <a:lnSpc>
                <a:spcPts val="1200"/>
              </a:lnSpc>
            </a:pPr>
            <a:r>
              <a:rPr sz="1100" spc="-5" dirty="0">
                <a:latin typeface="Times New Roman"/>
                <a:cs typeface="Times New Roman"/>
              </a:rPr>
              <a:t>7527</a:t>
            </a:r>
            <a:endParaRPr sz="1100">
              <a:latin typeface="Times New Roman"/>
              <a:cs typeface="Times New Roman"/>
            </a:endParaRPr>
          </a:p>
          <a:p>
            <a:pPr marL="513715">
              <a:lnSpc>
                <a:spcPts val="1080"/>
              </a:lnSpc>
              <a:spcBef>
                <a:spcPts val="785"/>
              </a:spcBef>
            </a:pPr>
            <a:r>
              <a:rPr sz="1000" spc="5" dirty="0">
                <a:solidFill>
                  <a:srgbClr val="FFFFFF"/>
                </a:solidFill>
                <a:latin typeface="Times New Roman"/>
                <a:cs typeface="Times New Roman"/>
              </a:rPr>
              <a:t>7588</a:t>
            </a:r>
            <a:endParaRPr sz="1000">
              <a:latin typeface="Times New Roman"/>
              <a:cs typeface="Times New Roman"/>
            </a:endParaRPr>
          </a:p>
          <a:p>
            <a:pPr marL="485140">
              <a:lnSpc>
                <a:spcPts val="1200"/>
              </a:lnSpc>
            </a:pPr>
            <a:r>
              <a:rPr sz="1100" dirty="0">
                <a:latin typeface="Times New Roman"/>
                <a:cs typeface="Times New Roman"/>
              </a:rPr>
              <a:t>7416</a:t>
            </a:r>
            <a:endParaRPr sz="1100">
              <a:latin typeface="Times New Roman"/>
              <a:cs typeface="Times New Roman"/>
            </a:endParaRPr>
          </a:p>
          <a:p>
            <a:pPr marL="508634">
              <a:lnSpc>
                <a:spcPts val="1080"/>
              </a:lnSpc>
              <a:spcBef>
                <a:spcPts val="790"/>
              </a:spcBef>
            </a:pPr>
            <a:r>
              <a:rPr sz="1000" spc="5" dirty="0">
                <a:solidFill>
                  <a:srgbClr val="FFFFFF"/>
                </a:solidFill>
                <a:latin typeface="Times New Roman"/>
                <a:cs typeface="Times New Roman"/>
              </a:rPr>
              <a:t>7535</a:t>
            </a:r>
            <a:endParaRPr sz="1000">
              <a:latin typeface="Times New Roman"/>
              <a:cs typeface="Times New Roman"/>
            </a:endParaRPr>
          </a:p>
          <a:p>
            <a:pPr marL="127000" algn="ctr">
              <a:lnSpc>
                <a:spcPts val="1200"/>
              </a:lnSpc>
            </a:pPr>
            <a:r>
              <a:rPr sz="1100" dirty="0">
                <a:latin typeface="Times New Roman"/>
                <a:cs typeface="Times New Roman"/>
              </a:rPr>
              <a:t>6244</a:t>
            </a:r>
            <a:endParaRPr sz="1100">
              <a:latin typeface="Times New Roman"/>
              <a:cs typeface="Times New Roman"/>
            </a:endParaRPr>
          </a:p>
          <a:p>
            <a:pPr marL="251460" algn="ctr">
              <a:lnSpc>
                <a:spcPts val="1080"/>
              </a:lnSpc>
              <a:spcBef>
                <a:spcPts val="785"/>
              </a:spcBef>
            </a:pPr>
            <a:r>
              <a:rPr sz="1000" spc="5" dirty="0">
                <a:solidFill>
                  <a:srgbClr val="FFFFFF"/>
                </a:solidFill>
                <a:latin typeface="Times New Roman"/>
                <a:cs typeface="Times New Roman"/>
              </a:rPr>
              <a:t>6918</a:t>
            </a:r>
            <a:endParaRPr sz="1000">
              <a:latin typeface="Times New Roman"/>
              <a:cs typeface="Times New Roman"/>
            </a:endParaRPr>
          </a:p>
          <a:p>
            <a:pPr marL="121920" algn="ctr">
              <a:lnSpc>
                <a:spcPts val="1200"/>
              </a:lnSpc>
            </a:pPr>
            <a:r>
              <a:rPr sz="1100" dirty="0">
                <a:latin typeface="Times New Roman"/>
                <a:cs typeface="Times New Roman"/>
              </a:rPr>
              <a:t>6219</a:t>
            </a:r>
            <a:endParaRPr sz="1100">
              <a:latin typeface="Times New Roman"/>
              <a:cs typeface="Times New Roman"/>
            </a:endParaRPr>
          </a:p>
          <a:p>
            <a:pPr marL="413384">
              <a:lnSpc>
                <a:spcPts val="1080"/>
              </a:lnSpc>
              <a:spcBef>
                <a:spcPts val="785"/>
              </a:spcBef>
            </a:pPr>
            <a:r>
              <a:rPr sz="1000" dirty="0">
                <a:solidFill>
                  <a:srgbClr val="FFFFFF"/>
                </a:solidFill>
                <a:latin typeface="Times New Roman"/>
                <a:cs typeface="Times New Roman"/>
              </a:rPr>
              <a:t>6506</a:t>
            </a:r>
            <a:endParaRPr sz="1000">
              <a:latin typeface="Times New Roman"/>
              <a:cs typeface="Times New Roman"/>
            </a:endParaRPr>
          </a:p>
          <a:p>
            <a:pPr marL="192405">
              <a:lnSpc>
                <a:spcPts val="1200"/>
              </a:lnSpc>
            </a:pPr>
            <a:r>
              <a:rPr sz="1100" dirty="0">
                <a:latin typeface="Times New Roman"/>
                <a:cs typeface="Times New Roman"/>
              </a:rPr>
              <a:t>4261</a:t>
            </a:r>
            <a:endParaRPr sz="1100">
              <a:latin typeface="Times New Roman"/>
              <a:cs typeface="Times New Roman"/>
            </a:endParaRPr>
          </a:p>
          <a:p>
            <a:pPr marL="409575">
              <a:lnSpc>
                <a:spcPts val="1080"/>
              </a:lnSpc>
              <a:spcBef>
                <a:spcPts val="790"/>
              </a:spcBef>
            </a:pPr>
            <a:r>
              <a:rPr sz="1000" spc="5" dirty="0">
                <a:solidFill>
                  <a:srgbClr val="FFFFFF"/>
                </a:solidFill>
                <a:latin typeface="Times New Roman"/>
                <a:cs typeface="Times New Roman"/>
              </a:rPr>
              <a:t>6470</a:t>
            </a:r>
            <a:endParaRPr sz="1000">
              <a:latin typeface="Times New Roman"/>
              <a:cs typeface="Times New Roman"/>
            </a:endParaRPr>
          </a:p>
          <a:p>
            <a:pPr marL="146685" algn="ctr">
              <a:lnSpc>
                <a:spcPts val="1200"/>
              </a:lnSpc>
            </a:pPr>
            <a:r>
              <a:rPr sz="1100" dirty="0">
                <a:latin typeface="Times New Roman"/>
                <a:cs typeface="Times New Roman"/>
              </a:rPr>
              <a:t>6346</a:t>
            </a:r>
            <a:endParaRPr sz="1100">
              <a:latin typeface="Times New Roman"/>
              <a:cs typeface="Times New Roman"/>
            </a:endParaRPr>
          </a:p>
          <a:p>
            <a:pPr marL="408305">
              <a:lnSpc>
                <a:spcPts val="1080"/>
              </a:lnSpc>
              <a:spcBef>
                <a:spcPts val="785"/>
              </a:spcBef>
            </a:pPr>
            <a:r>
              <a:rPr sz="1000" spc="5" dirty="0">
                <a:solidFill>
                  <a:srgbClr val="FFFFFF"/>
                </a:solidFill>
                <a:latin typeface="Times New Roman"/>
                <a:cs typeface="Times New Roman"/>
              </a:rPr>
              <a:t>6451</a:t>
            </a:r>
            <a:endParaRPr sz="1000">
              <a:latin typeface="Times New Roman"/>
              <a:cs typeface="Times New Roman"/>
            </a:endParaRPr>
          </a:p>
          <a:p>
            <a:pPr marL="145415" algn="ctr">
              <a:lnSpc>
                <a:spcPts val="1200"/>
              </a:lnSpc>
            </a:pPr>
            <a:r>
              <a:rPr sz="1100" dirty="0">
                <a:latin typeface="Times New Roman"/>
                <a:cs typeface="Times New Roman"/>
              </a:rPr>
              <a:t>6344</a:t>
            </a:r>
            <a:endParaRPr sz="1100">
              <a:latin typeface="Times New Roman"/>
              <a:cs typeface="Times New Roman"/>
            </a:endParaRPr>
          </a:p>
          <a:p>
            <a:pPr marL="401955">
              <a:lnSpc>
                <a:spcPts val="1080"/>
              </a:lnSpc>
              <a:spcBef>
                <a:spcPts val="785"/>
              </a:spcBef>
            </a:pPr>
            <a:r>
              <a:rPr sz="1000" spc="5" dirty="0">
                <a:solidFill>
                  <a:srgbClr val="FFFFFF"/>
                </a:solidFill>
                <a:latin typeface="Times New Roman"/>
                <a:cs typeface="Times New Roman"/>
              </a:rPr>
              <a:t>6384</a:t>
            </a:r>
            <a:endParaRPr sz="1000">
              <a:latin typeface="Times New Roman"/>
              <a:cs typeface="Times New Roman"/>
            </a:endParaRPr>
          </a:p>
          <a:p>
            <a:pPr marR="43180" algn="ctr">
              <a:lnSpc>
                <a:spcPts val="1200"/>
              </a:lnSpc>
            </a:pPr>
            <a:r>
              <a:rPr sz="1100" dirty="0">
                <a:latin typeface="Times New Roman"/>
                <a:cs typeface="Times New Roman"/>
              </a:rPr>
              <a:t>5285</a:t>
            </a:r>
            <a:endParaRPr sz="1100">
              <a:latin typeface="Times New Roman"/>
              <a:cs typeface="Times New Roman"/>
            </a:endParaRPr>
          </a:p>
          <a:p>
            <a:pPr marL="5080" algn="ctr">
              <a:lnSpc>
                <a:spcPts val="1080"/>
              </a:lnSpc>
              <a:spcBef>
                <a:spcPts val="785"/>
              </a:spcBef>
            </a:pPr>
            <a:r>
              <a:rPr sz="1000" spc="5" dirty="0">
                <a:solidFill>
                  <a:srgbClr val="FFFFFF"/>
                </a:solidFill>
                <a:latin typeface="Times New Roman"/>
                <a:cs typeface="Times New Roman"/>
              </a:rPr>
              <a:t>5588</a:t>
            </a:r>
            <a:endParaRPr sz="1000">
              <a:latin typeface="Times New Roman"/>
              <a:cs typeface="Times New Roman"/>
            </a:endParaRPr>
          </a:p>
          <a:p>
            <a:pPr marR="94615" algn="ctr">
              <a:lnSpc>
                <a:spcPts val="1200"/>
              </a:lnSpc>
            </a:pPr>
            <a:r>
              <a:rPr sz="1100" dirty="0">
                <a:latin typeface="Times New Roman"/>
                <a:cs typeface="Times New Roman"/>
              </a:rPr>
              <a:t>5005</a:t>
            </a:r>
            <a:endParaRPr sz="1100">
              <a:latin typeface="Times New Roman"/>
              <a:cs typeface="Times New Roman"/>
            </a:endParaRPr>
          </a:p>
          <a:p>
            <a:pPr marR="77470" algn="ctr">
              <a:lnSpc>
                <a:spcPts val="1080"/>
              </a:lnSpc>
              <a:spcBef>
                <a:spcPts val="785"/>
              </a:spcBef>
            </a:pPr>
            <a:r>
              <a:rPr sz="1000" dirty="0">
                <a:solidFill>
                  <a:srgbClr val="FFFFFF"/>
                </a:solidFill>
                <a:latin typeface="Times New Roman"/>
                <a:cs typeface="Times New Roman"/>
              </a:rPr>
              <a:t>5104</a:t>
            </a:r>
            <a:endParaRPr sz="1000">
              <a:latin typeface="Times New Roman"/>
              <a:cs typeface="Times New Roman"/>
            </a:endParaRPr>
          </a:p>
          <a:p>
            <a:pPr marL="243204">
              <a:lnSpc>
                <a:spcPts val="1200"/>
              </a:lnSpc>
            </a:pPr>
            <a:r>
              <a:rPr sz="1100" dirty="0">
                <a:latin typeface="Times New Roman"/>
                <a:cs typeface="Times New Roman"/>
              </a:rPr>
              <a:t>4806</a:t>
            </a:r>
            <a:endParaRPr sz="1100">
              <a:latin typeface="Times New Roman"/>
              <a:cs typeface="Times New Roman"/>
            </a:endParaRPr>
          </a:p>
          <a:p>
            <a:pPr marL="219710">
              <a:lnSpc>
                <a:spcPts val="1080"/>
              </a:lnSpc>
              <a:spcBef>
                <a:spcPts val="790"/>
              </a:spcBef>
            </a:pPr>
            <a:r>
              <a:rPr sz="1000" spc="5" dirty="0">
                <a:solidFill>
                  <a:srgbClr val="FFFFFF"/>
                </a:solidFill>
                <a:latin typeface="Times New Roman"/>
                <a:cs typeface="Times New Roman"/>
              </a:rPr>
              <a:t>4421</a:t>
            </a:r>
            <a:endParaRPr sz="1000">
              <a:latin typeface="Times New Roman"/>
              <a:cs typeface="Times New Roman"/>
            </a:endParaRPr>
          </a:p>
          <a:p>
            <a:pPr marL="198120">
              <a:lnSpc>
                <a:spcPts val="1200"/>
              </a:lnSpc>
            </a:pPr>
            <a:r>
              <a:rPr sz="1100" dirty="0">
                <a:latin typeface="Times New Roman"/>
                <a:cs typeface="Times New Roman"/>
              </a:rPr>
              <a:t>4319</a:t>
            </a:r>
            <a:endParaRPr sz="1100">
              <a:latin typeface="Times New Roman"/>
              <a:cs typeface="Times New Roman"/>
            </a:endParaRPr>
          </a:p>
          <a:p>
            <a:pPr marL="178435">
              <a:lnSpc>
                <a:spcPts val="1080"/>
              </a:lnSpc>
              <a:spcBef>
                <a:spcPts val="785"/>
              </a:spcBef>
            </a:pPr>
            <a:r>
              <a:rPr sz="1000" spc="5" dirty="0">
                <a:solidFill>
                  <a:srgbClr val="FFFFFF"/>
                </a:solidFill>
                <a:latin typeface="Times New Roman"/>
                <a:cs typeface="Times New Roman"/>
              </a:rPr>
              <a:t>3979</a:t>
            </a:r>
            <a:endParaRPr sz="1000">
              <a:latin typeface="Times New Roman"/>
              <a:cs typeface="Times New Roman"/>
            </a:endParaRPr>
          </a:p>
          <a:p>
            <a:pPr marL="162560">
              <a:lnSpc>
                <a:spcPts val="1200"/>
              </a:lnSpc>
            </a:pPr>
            <a:r>
              <a:rPr sz="1100" dirty="0">
                <a:latin typeface="Times New Roman"/>
                <a:cs typeface="Times New Roman"/>
              </a:rPr>
              <a:t>3942</a:t>
            </a:r>
            <a:endParaRPr sz="1100">
              <a:latin typeface="Times New Roman"/>
              <a:cs typeface="Times New Roman"/>
            </a:endParaRPr>
          </a:p>
          <a:p>
            <a:pPr marL="154305">
              <a:lnSpc>
                <a:spcPts val="1080"/>
              </a:lnSpc>
              <a:spcBef>
                <a:spcPts val="785"/>
              </a:spcBef>
            </a:pPr>
            <a:r>
              <a:rPr sz="1000" spc="5" dirty="0">
                <a:solidFill>
                  <a:srgbClr val="FFFFFF"/>
                </a:solidFill>
                <a:latin typeface="Times New Roman"/>
                <a:cs typeface="Times New Roman"/>
              </a:rPr>
              <a:t>3717</a:t>
            </a:r>
            <a:endParaRPr sz="1000">
              <a:latin typeface="Times New Roman"/>
              <a:cs typeface="Times New Roman"/>
            </a:endParaRPr>
          </a:p>
          <a:p>
            <a:pPr marL="124460">
              <a:lnSpc>
                <a:spcPts val="1200"/>
              </a:lnSpc>
            </a:pPr>
            <a:r>
              <a:rPr sz="1100" dirty="0">
                <a:latin typeface="Times New Roman"/>
                <a:cs typeface="Times New Roman"/>
              </a:rPr>
              <a:t>3531</a:t>
            </a:r>
            <a:endParaRPr sz="1100">
              <a:latin typeface="Times New Roman"/>
              <a:cs typeface="Times New Roman"/>
            </a:endParaRPr>
          </a:p>
          <a:p>
            <a:pPr marL="107950">
              <a:lnSpc>
                <a:spcPts val="1080"/>
              </a:lnSpc>
              <a:spcBef>
                <a:spcPts val="785"/>
              </a:spcBef>
            </a:pPr>
            <a:r>
              <a:rPr sz="1000" spc="5" dirty="0">
                <a:solidFill>
                  <a:srgbClr val="FFFFFF"/>
                </a:solidFill>
                <a:latin typeface="Times New Roman"/>
                <a:cs typeface="Times New Roman"/>
              </a:rPr>
              <a:t>3219</a:t>
            </a:r>
            <a:endParaRPr sz="1000">
              <a:latin typeface="Times New Roman"/>
              <a:cs typeface="Times New Roman"/>
            </a:endParaRPr>
          </a:p>
          <a:p>
            <a:pPr marR="542925" algn="ctr">
              <a:lnSpc>
                <a:spcPts val="1200"/>
              </a:lnSpc>
            </a:pPr>
            <a:r>
              <a:rPr sz="1100" dirty="0">
                <a:latin typeface="Times New Roman"/>
                <a:cs typeface="Times New Roman"/>
              </a:rPr>
              <a:t>2594</a:t>
            </a:r>
            <a:endParaRPr sz="1100">
              <a:latin typeface="Times New Roman"/>
              <a:cs typeface="Times New Roman"/>
            </a:endParaRPr>
          </a:p>
          <a:p>
            <a:pPr marR="489584" algn="ctr">
              <a:lnSpc>
                <a:spcPts val="1080"/>
              </a:lnSpc>
              <a:spcBef>
                <a:spcPts val="785"/>
              </a:spcBef>
            </a:pPr>
            <a:r>
              <a:rPr sz="1000" spc="5" dirty="0">
                <a:solidFill>
                  <a:srgbClr val="FFFFFF"/>
                </a:solidFill>
                <a:latin typeface="Times New Roman"/>
                <a:cs typeface="Times New Roman"/>
              </a:rPr>
              <a:t>2881</a:t>
            </a:r>
            <a:endParaRPr sz="1000">
              <a:latin typeface="Times New Roman"/>
              <a:cs typeface="Times New Roman"/>
            </a:endParaRPr>
          </a:p>
          <a:p>
            <a:pPr marL="47625">
              <a:lnSpc>
                <a:spcPts val="1200"/>
              </a:lnSpc>
            </a:pPr>
            <a:r>
              <a:rPr sz="1100" dirty="0">
                <a:latin typeface="Times New Roman"/>
                <a:cs typeface="Times New Roman"/>
              </a:rPr>
              <a:t>2703</a:t>
            </a:r>
            <a:endParaRPr sz="1100">
              <a:latin typeface="Times New Roman"/>
              <a:cs typeface="Times New Roman"/>
            </a:endParaRPr>
          </a:p>
          <a:p>
            <a:pPr marL="59690">
              <a:lnSpc>
                <a:spcPts val="1080"/>
              </a:lnSpc>
              <a:spcBef>
                <a:spcPts val="790"/>
              </a:spcBef>
            </a:pPr>
            <a:r>
              <a:rPr sz="1000" spc="5" dirty="0">
                <a:solidFill>
                  <a:srgbClr val="FFFFFF"/>
                </a:solidFill>
                <a:latin typeface="Times New Roman"/>
                <a:cs typeface="Times New Roman"/>
              </a:rPr>
              <a:t>2697</a:t>
            </a:r>
            <a:endParaRPr sz="1000">
              <a:latin typeface="Times New Roman"/>
              <a:cs typeface="Times New Roman"/>
            </a:endParaRPr>
          </a:p>
          <a:p>
            <a:pPr marL="46355">
              <a:lnSpc>
                <a:spcPts val="1200"/>
              </a:lnSpc>
            </a:pPr>
            <a:r>
              <a:rPr sz="1100" dirty="0">
                <a:latin typeface="Times New Roman"/>
                <a:cs typeface="Times New Roman"/>
              </a:rPr>
              <a:t>2686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ts val="1080"/>
              </a:lnSpc>
              <a:spcBef>
                <a:spcPts val="785"/>
              </a:spcBef>
            </a:pPr>
            <a:r>
              <a:rPr sz="1000" spc="5" dirty="0">
                <a:solidFill>
                  <a:srgbClr val="FFFFFF"/>
                </a:solidFill>
                <a:latin typeface="Times New Roman"/>
                <a:cs typeface="Times New Roman"/>
              </a:rPr>
              <a:t>1826</a:t>
            </a:r>
            <a:endParaRPr sz="1000">
              <a:latin typeface="Times New Roman"/>
              <a:cs typeface="Times New Roman"/>
            </a:endParaRPr>
          </a:p>
          <a:p>
            <a:pPr marR="593090" algn="ctr">
              <a:lnSpc>
                <a:spcPts val="1200"/>
              </a:lnSpc>
            </a:pPr>
            <a:r>
              <a:rPr sz="1100" dirty="0">
                <a:latin typeface="Times New Roman"/>
                <a:cs typeface="Times New Roman"/>
              </a:rPr>
              <a:t>1708</a:t>
            </a: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ts val="1080"/>
              </a:lnSpc>
              <a:spcBef>
                <a:spcPts val="785"/>
              </a:spcBef>
            </a:pPr>
            <a:r>
              <a:rPr sz="1000" spc="5" dirty="0">
                <a:solidFill>
                  <a:srgbClr val="FFFFFF"/>
                </a:solidFill>
                <a:latin typeface="Times New Roman"/>
                <a:cs typeface="Times New Roman"/>
              </a:rPr>
              <a:t>1806</a:t>
            </a:r>
            <a:endParaRPr sz="1000">
              <a:latin typeface="Times New Roman"/>
              <a:cs typeface="Times New Roman"/>
            </a:endParaRPr>
          </a:p>
          <a:p>
            <a:pPr marR="593090" algn="ctr">
              <a:lnSpc>
                <a:spcPts val="1200"/>
              </a:lnSpc>
            </a:pPr>
            <a:r>
              <a:rPr sz="1100" dirty="0">
                <a:latin typeface="Times New Roman"/>
                <a:cs typeface="Times New Roman"/>
              </a:rPr>
              <a:t>1528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196964" y="4168140"/>
            <a:ext cx="8594483" cy="1642370"/>
          </a:xfrm>
          <a:prstGeom prst="rect">
            <a:avLst/>
          </a:prstGeom>
          <a:blipFill>
            <a:blip r:embed="rId8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4350" y="6015037"/>
            <a:ext cx="8629650" cy="118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36319" y="5204459"/>
            <a:ext cx="7261859" cy="4389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907023" y="5935979"/>
            <a:ext cx="469391" cy="43891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657939"/>
          </a:xfrm>
          <a:prstGeom prst="rect">
            <a:avLst/>
          </a:prstGeom>
        </p:spPr>
        <p:txBody>
          <a:bodyPr vert="horz" wrap="square" lIns="0" tIns="575105" rIns="0" bIns="0" rtlCol="0">
            <a:spAutoFit/>
          </a:bodyPr>
          <a:lstStyle/>
          <a:p>
            <a:pPr marL="335280" algn="ctr"/>
            <a:r>
              <a:rPr lang="ru-RU" sz="2600" dirty="0" smtClean="0"/>
              <a:t>Р</a:t>
            </a:r>
            <a:r>
              <a:rPr lang="ru-RU" sz="2600" spc="-10" dirty="0" smtClean="0"/>
              <a:t>Е</a:t>
            </a:r>
            <a:r>
              <a:rPr lang="ru-RU" sz="2600" dirty="0" smtClean="0"/>
              <a:t>ЙТИ</a:t>
            </a:r>
            <a:r>
              <a:rPr lang="ru-RU" sz="2600" spc="5" dirty="0" smtClean="0"/>
              <a:t>Н</a:t>
            </a:r>
            <a:r>
              <a:rPr lang="ru-RU" sz="2600" dirty="0" smtClean="0"/>
              <a:t>Г</a:t>
            </a:r>
            <a:r>
              <a:rPr lang="ru-RU" sz="2600" spc="-40" dirty="0" smtClean="0"/>
              <a:t>  ПО </a:t>
            </a:r>
            <a:r>
              <a:rPr lang="ru-RU" sz="2600" spc="-60" dirty="0" smtClean="0"/>
              <a:t>К</a:t>
            </a:r>
            <a:r>
              <a:rPr lang="ru-RU" sz="2600" spc="-120" dirty="0" smtClean="0"/>
              <a:t>О</a:t>
            </a:r>
            <a:r>
              <a:rPr lang="ru-RU" sz="2600" dirty="0" smtClean="0"/>
              <a:t>ЛИЧЕСТ</a:t>
            </a:r>
            <a:r>
              <a:rPr lang="ru-RU" sz="2600" spc="-204" dirty="0" smtClean="0"/>
              <a:t>В</a:t>
            </a:r>
            <a:r>
              <a:rPr lang="ru-RU" sz="2600" dirty="0" smtClean="0"/>
              <a:t>У П</a:t>
            </a:r>
            <a:r>
              <a:rPr lang="ru-RU" sz="2600" spc="5" dirty="0" smtClean="0"/>
              <a:t>О</a:t>
            </a:r>
            <a:r>
              <a:rPr lang="ru-RU" sz="2600" dirty="0" smtClean="0"/>
              <a:t>Б</a:t>
            </a:r>
            <a:r>
              <a:rPr lang="ru-RU" sz="2600" spc="-10" dirty="0" smtClean="0"/>
              <a:t>Е</a:t>
            </a:r>
            <a:r>
              <a:rPr lang="ru-RU" sz="2600" dirty="0" smtClean="0"/>
              <a:t>Д</a:t>
            </a:r>
            <a:r>
              <a:rPr lang="ru-RU" sz="2600" spc="5" dirty="0" smtClean="0"/>
              <a:t>И</a:t>
            </a:r>
            <a:r>
              <a:rPr lang="ru-RU" sz="2600" dirty="0" smtClean="0"/>
              <a:t>Т</a:t>
            </a:r>
            <a:r>
              <a:rPr lang="ru-RU" sz="2600" spc="-50" dirty="0" smtClean="0"/>
              <a:t>Е</a:t>
            </a:r>
            <a:r>
              <a:rPr lang="ru-RU" sz="2600" dirty="0" smtClean="0"/>
              <a:t>ЛЕЙ</a:t>
            </a:r>
            <a:r>
              <a:rPr lang="ru-RU" sz="2600" spc="-40" dirty="0" smtClean="0"/>
              <a:t> </a:t>
            </a:r>
            <a:r>
              <a:rPr lang="ru-RU" sz="2600" dirty="0" smtClean="0"/>
              <a:t>И </a:t>
            </a:r>
            <a:r>
              <a:rPr lang="ru-RU" sz="2600" spc="5" dirty="0" smtClean="0"/>
              <a:t>П</a:t>
            </a:r>
            <a:r>
              <a:rPr lang="ru-RU" sz="2600" dirty="0" smtClean="0"/>
              <a:t>РИЗЕ</a:t>
            </a:r>
            <a:r>
              <a:rPr lang="ru-RU" sz="2600" spc="-20" dirty="0" smtClean="0"/>
              <a:t>Р</a:t>
            </a:r>
            <a:r>
              <a:rPr lang="ru-RU" sz="2600" dirty="0" smtClean="0"/>
              <a:t>ОВ</a:t>
            </a:r>
            <a:r>
              <a:rPr lang="ru-RU" sz="2600" spc="-40" dirty="0" smtClean="0"/>
              <a:t> РЕГИОНАЛЬНОГО</a:t>
            </a:r>
            <a:r>
              <a:rPr lang="ru-RU" sz="2600" dirty="0" smtClean="0"/>
              <a:t> Э</a:t>
            </a:r>
            <a:r>
              <a:rPr lang="ru-RU" sz="2600" spc="-120" dirty="0" smtClean="0"/>
              <a:t>Т</a:t>
            </a:r>
            <a:r>
              <a:rPr lang="ru-RU" sz="2600" spc="-65" dirty="0" smtClean="0"/>
              <a:t>А</a:t>
            </a:r>
            <a:r>
              <a:rPr lang="ru-RU" sz="2600" dirty="0" smtClean="0"/>
              <a:t>ПА в 2013/14 </a:t>
            </a:r>
            <a:r>
              <a:rPr lang="ru-RU" sz="2600" dirty="0" err="1" smtClean="0"/>
              <a:t>уч</a:t>
            </a:r>
            <a:r>
              <a:rPr lang="ru-RU" sz="2600" dirty="0" smtClean="0"/>
              <a:t>. </a:t>
            </a:r>
            <a:r>
              <a:rPr lang="ru-RU" sz="2600" spc="-70" dirty="0" smtClean="0"/>
              <a:t>г</a:t>
            </a:r>
            <a:r>
              <a:rPr lang="ru-RU" sz="2600" spc="-120" dirty="0" smtClean="0"/>
              <a:t>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sz="1800" dirty="0"/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228601" y="1700783"/>
          <a:ext cx="8763000" cy="44358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565"/>
                <a:gridCol w="4106958"/>
                <a:gridCol w="4627477"/>
              </a:tblGrid>
              <a:tr h="966217">
                <a:tc>
                  <a:txBody>
                    <a:bodyPr/>
                    <a:lstStyle/>
                    <a:p>
                      <a:pPr marL="29209" marR="36195" algn="just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№ п/ п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58A80"/>
                    </a:solidFill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</a:pPr>
                      <a:r>
                        <a:rPr lang="ru-RU" sz="2800" b="1" spc="-4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Муниципальный</a:t>
                      </a:r>
                      <a:r>
                        <a:rPr lang="ru-RU" sz="2800" b="1" spc="-40" baseline="0" dirty="0" smtClean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район, городской округ</a:t>
                      </a:r>
                      <a:endParaRPr sz="2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58A80"/>
                    </a:solidFill>
                  </a:tcPr>
                </a:tc>
                <a:tc>
                  <a:txBody>
                    <a:bodyPr/>
                    <a:lstStyle/>
                    <a:p>
                      <a:pPr marL="168275" marR="160020" algn="ctr">
                        <a:lnSpc>
                          <a:spcPct val="100000"/>
                        </a:lnSpc>
                      </a:pPr>
                      <a:r>
                        <a:rPr sz="2800" b="1" spc="-9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28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sz="28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о п</a:t>
                      </a:r>
                      <a:r>
                        <a:rPr sz="28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б</a:t>
                      </a:r>
                      <a:r>
                        <a:rPr sz="28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ди</a:t>
                      </a:r>
                      <a:r>
                        <a:rPr sz="2800" b="1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елей</a:t>
                      </a:r>
                      <a:r>
                        <a:rPr sz="2800" b="1" spc="3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и призер</a:t>
                      </a:r>
                      <a:r>
                        <a:rPr sz="2800" b="1" spc="-3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endParaRPr sz="2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58A80"/>
                    </a:solidFill>
                  </a:tcPr>
                </a:tc>
              </a:tr>
              <a:tr h="493777"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333333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</a:pPr>
                      <a:r>
                        <a:rPr lang="ru-RU" sz="2800" spc="-175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г.Ростов- на- Дону</a:t>
                      </a:r>
                      <a:endParaRPr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155</a:t>
                      </a:r>
                      <a:endParaRPr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</a:tr>
              <a:tr h="523241"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333333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</a:pPr>
                      <a:r>
                        <a:rPr sz="2800" spc="-175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sz="2800" spc="-1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spc="-1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Таганрог</a:t>
                      </a:r>
                      <a:endParaRPr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ru-RU" sz="2800" b="0" spc="5" dirty="0" smtClean="0"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  <a:endParaRPr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</a:tr>
              <a:tr h="543559"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333333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382905" algn="ctr">
                        <a:lnSpc>
                          <a:spcPct val="100000"/>
                        </a:lnSpc>
                      </a:pPr>
                      <a:r>
                        <a:rPr lang="ru-RU" sz="2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Сальский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район</a:t>
                      </a:r>
                      <a:endParaRPr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</a:tr>
              <a:tr h="448565"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333333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г.Волгодонск</a:t>
                      </a:r>
                      <a:endParaRPr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</a:tr>
              <a:tr h="536954"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333333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Аксайский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район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</a:tr>
              <a:tr h="288036"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333333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г.Новочеркасск</a:t>
                      </a:r>
                      <a:endParaRPr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4350" y="5844349"/>
            <a:ext cx="8629650" cy="119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73240" y="5801867"/>
            <a:ext cx="542544" cy="5090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133600" y="457200"/>
            <a:ext cx="485902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ЗАКЛ</a:t>
            </a:r>
            <a:r>
              <a:rPr sz="2800" b="1" spc="-145" dirty="0">
                <a:solidFill>
                  <a:srgbClr val="4E3A2F"/>
                </a:solidFill>
                <a:latin typeface="Times New Roman"/>
                <a:cs typeface="Times New Roman"/>
              </a:rPr>
              <a:t>Ю</a:t>
            </a:r>
            <a:r>
              <a:rPr sz="2800" b="1" spc="-25" dirty="0">
                <a:solidFill>
                  <a:srgbClr val="4E3A2F"/>
                </a:solidFill>
                <a:latin typeface="Times New Roman"/>
                <a:cs typeface="Times New Roman"/>
              </a:rPr>
              <a:t>ЧИТ</a:t>
            </a:r>
            <a:r>
              <a:rPr sz="2800" b="1" spc="-65" dirty="0">
                <a:solidFill>
                  <a:srgbClr val="4E3A2F"/>
                </a:solidFill>
                <a:latin typeface="Times New Roman"/>
                <a:cs typeface="Times New Roman"/>
              </a:rPr>
              <a:t>Е</a:t>
            </a:r>
            <a:r>
              <a:rPr sz="2800" b="1" spc="-25" dirty="0">
                <a:solidFill>
                  <a:srgbClr val="4E3A2F"/>
                </a:solidFill>
                <a:latin typeface="Times New Roman"/>
                <a:cs typeface="Times New Roman"/>
              </a:rPr>
              <a:t>Л</a:t>
            </a:r>
            <a:r>
              <a:rPr sz="2800" b="1" spc="-15" dirty="0">
                <a:solidFill>
                  <a:srgbClr val="4E3A2F"/>
                </a:solidFill>
                <a:latin typeface="Times New Roman"/>
                <a:cs typeface="Times New Roman"/>
              </a:rPr>
              <a:t>Ь</a:t>
            </a:r>
            <a:r>
              <a:rPr sz="2800" b="1" spc="-25" dirty="0">
                <a:solidFill>
                  <a:srgbClr val="4E3A2F"/>
                </a:solidFill>
                <a:latin typeface="Times New Roman"/>
                <a:cs typeface="Times New Roman"/>
              </a:rPr>
              <a:t>НЫЙ</a:t>
            </a:r>
            <a:r>
              <a:rPr sz="2800" b="1" spc="20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800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Э</a:t>
            </a:r>
            <a:r>
              <a:rPr sz="2800" b="1" spc="-170" dirty="0">
                <a:solidFill>
                  <a:srgbClr val="4E3A2F"/>
                </a:solidFill>
                <a:latin typeface="Times New Roman"/>
                <a:cs typeface="Times New Roman"/>
              </a:rPr>
              <a:t>Т</a:t>
            </a:r>
            <a:r>
              <a:rPr sz="2800" b="1" spc="-100" dirty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sz="2800" b="1" spc="-25" dirty="0">
                <a:solidFill>
                  <a:srgbClr val="4E3A2F"/>
                </a:solidFill>
                <a:latin typeface="Times New Roman"/>
                <a:cs typeface="Times New Roman"/>
              </a:rPr>
              <a:t>П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8600" y="1295400"/>
            <a:ext cx="8534400" cy="47397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72720" algn="just">
              <a:lnSpc>
                <a:spcPct val="100000"/>
              </a:lnSpc>
            </a:pPr>
            <a:r>
              <a:rPr lang="ru-RU" sz="28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	</a:t>
            </a:r>
            <a:r>
              <a:rPr sz="28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В</a:t>
            </a:r>
            <a:r>
              <a:rPr sz="2800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4E3A2F"/>
                </a:solidFill>
                <a:latin typeface="Times New Roman"/>
                <a:cs typeface="Times New Roman"/>
              </a:rPr>
              <a:t>закл</a:t>
            </a:r>
            <a:r>
              <a:rPr sz="2800" spc="-100" dirty="0">
                <a:solidFill>
                  <a:srgbClr val="4E3A2F"/>
                </a:solidFill>
                <a:latin typeface="Times New Roman"/>
                <a:cs typeface="Times New Roman"/>
              </a:rPr>
              <a:t>ю</a:t>
            </a:r>
            <a:r>
              <a:rPr sz="2800" dirty="0">
                <a:solidFill>
                  <a:srgbClr val="4E3A2F"/>
                </a:solidFill>
                <a:latin typeface="Times New Roman"/>
                <a:cs typeface="Times New Roman"/>
              </a:rPr>
              <a:t>чительн</a:t>
            </a:r>
            <a:r>
              <a:rPr sz="2800" spc="-50" dirty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sz="2800" dirty="0">
                <a:solidFill>
                  <a:srgbClr val="4E3A2F"/>
                </a:solidFill>
                <a:latin typeface="Times New Roman"/>
                <a:cs typeface="Times New Roman"/>
              </a:rPr>
              <a:t>м э</a:t>
            </a:r>
            <a:r>
              <a:rPr sz="2800" spc="15" dirty="0">
                <a:solidFill>
                  <a:srgbClr val="4E3A2F"/>
                </a:solidFill>
                <a:latin typeface="Times New Roman"/>
                <a:cs typeface="Times New Roman"/>
              </a:rPr>
              <a:t>т</a:t>
            </a:r>
            <a:r>
              <a:rPr sz="2800" spc="-35" dirty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sz="2800" dirty="0">
                <a:solidFill>
                  <a:srgbClr val="4E3A2F"/>
                </a:solidFill>
                <a:latin typeface="Times New Roman"/>
                <a:cs typeface="Times New Roman"/>
              </a:rPr>
              <a:t>пе</a:t>
            </a:r>
            <a:r>
              <a:rPr sz="2800" spc="-15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4E3A2F"/>
                </a:solidFill>
                <a:latin typeface="Times New Roman"/>
                <a:cs typeface="Times New Roman"/>
              </a:rPr>
              <a:t>в</a:t>
            </a:r>
            <a:r>
              <a:rPr sz="2800" spc="20" dirty="0">
                <a:solidFill>
                  <a:srgbClr val="4E3A2F"/>
                </a:solidFill>
                <a:latin typeface="Times New Roman"/>
                <a:cs typeface="Times New Roman"/>
              </a:rPr>
              <a:t>с</a:t>
            </a:r>
            <a:r>
              <a:rPr sz="2800" dirty="0">
                <a:solidFill>
                  <a:srgbClr val="4E3A2F"/>
                </a:solidFill>
                <a:latin typeface="Times New Roman"/>
                <a:cs typeface="Times New Roman"/>
              </a:rPr>
              <a:t>ер</a:t>
            </a:r>
            <a:r>
              <a:rPr sz="2800" spc="55" dirty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sz="2800" dirty="0">
                <a:solidFill>
                  <a:srgbClr val="4E3A2F"/>
                </a:solidFill>
                <a:latin typeface="Times New Roman"/>
                <a:cs typeface="Times New Roman"/>
              </a:rPr>
              <a:t>ссийс</a:t>
            </a:r>
            <a:r>
              <a:rPr sz="2800" spc="-125" dirty="0">
                <a:solidFill>
                  <a:srgbClr val="4E3A2F"/>
                </a:solidFill>
                <a:latin typeface="Times New Roman"/>
                <a:cs typeface="Times New Roman"/>
              </a:rPr>
              <a:t>к</a:t>
            </a:r>
            <a:r>
              <a:rPr sz="2800" dirty="0">
                <a:solidFill>
                  <a:srgbClr val="4E3A2F"/>
                </a:solidFill>
                <a:latin typeface="Times New Roman"/>
                <a:cs typeface="Times New Roman"/>
              </a:rPr>
              <a:t>ой </a:t>
            </a:r>
            <a:r>
              <a:rPr sz="2800" spc="-40" dirty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sz="2800" dirty="0">
                <a:solidFill>
                  <a:srgbClr val="4E3A2F"/>
                </a:solidFill>
                <a:latin typeface="Times New Roman"/>
                <a:cs typeface="Times New Roman"/>
              </a:rPr>
              <a:t>лимпи</a:t>
            </a:r>
            <a:r>
              <a:rPr sz="2800" spc="5" dirty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sz="2800" dirty="0">
                <a:solidFill>
                  <a:srgbClr val="4E3A2F"/>
                </a:solidFill>
                <a:latin typeface="Times New Roman"/>
                <a:cs typeface="Times New Roman"/>
              </a:rPr>
              <a:t>ды ш</a:t>
            </a:r>
            <a:r>
              <a:rPr sz="2800" spc="-125" dirty="0">
                <a:solidFill>
                  <a:srgbClr val="4E3A2F"/>
                </a:solidFill>
                <a:latin typeface="Times New Roman"/>
                <a:cs typeface="Times New Roman"/>
              </a:rPr>
              <a:t>к</a:t>
            </a:r>
            <a:r>
              <a:rPr sz="2800" spc="-40" dirty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sz="2800" dirty="0">
                <a:solidFill>
                  <a:srgbClr val="4E3A2F"/>
                </a:solidFill>
                <a:latin typeface="Times New Roman"/>
                <a:cs typeface="Times New Roman"/>
              </a:rPr>
              <a:t>льни</a:t>
            </a:r>
            <a:r>
              <a:rPr sz="2800" spc="-125" dirty="0">
                <a:solidFill>
                  <a:srgbClr val="4E3A2F"/>
                </a:solidFill>
                <a:latin typeface="Times New Roman"/>
                <a:cs typeface="Times New Roman"/>
              </a:rPr>
              <a:t>к</a:t>
            </a:r>
            <a:r>
              <a:rPr sz="2800" dirty="0">
                <a:solidFill>
                  <a:srgbClr val="4E3A2F"/>
                </a:solidFill>
                <a:latin typeface="Times New Roman"/>
                <a:cs typeface="Times New Roman"/>
              </a:rPr>
              <a:t>ов в</a:t>
            </a:r>
            <a:r>
              <a:rPr sz="2800" spc="10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800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2013</a:t>
            </a:r>
            <a:r>
              <a:rPr lang="ru-RU" sz="2800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-2014</a:t>
            </a:r>
            <a:r>
              <a:rPr sz="2800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sz="2800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уч</a:t>
            </a:r>
            <a:r>
              <a:rPr lang="ru-RU" sz="2800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ебном</a:t>
            </a:r>
            <a:r>
              <a:rPr lang="ru-RU" sz="2800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800" b="1" kern="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г</a:t>
            </a:r>
            <a:r>
              <a:rPr lang="ru-RU" sz="2800" b="1" kern="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оду </a:t>
            </a:r>
            <a:r>
              <a:rPr sz="2800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принял</a:t>
            </a:r>
            <a:r>
              <a:rPr lang="ru-RU" sz="28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и</a:t>
            </a:r>
            <a:r>
              <a:rPr sz="28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800" spc="20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у</a:t>
            </a:r>
            <a:r>
              <a:rPr sz="2800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ча</a:t>
            </a:r>
            <a:r>
              <a:rPr sz="2800" spc="5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с</a:t>
            </a:r>
            <a:r>
              <a:rPr sz="2800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тие</a:t>
            </a:r>
            <a:r>
              <a:rPr lang="ru-RU" sz="28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63 человека (приглашены 66 человек).</a:t>
            </a:r>
          </a:p>
          <a:p>
            <a:pPr marL="12700" marR="172720" algn="just">
              <a:lnSpc>
                <a:spcPct val="100000"/>
              </a:lnSpc>
            </a:pPr>
            <a:r>
              <a:rPr lang="ru-RU" sz="28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	Победителями стали 3 человека (математика, биология немецкий язык), призерами – 7 человек (английский язык, физика, биология, французский язык – 2, право -2).</a:t>
            </a:r>
          </a:p>
          <a:p>
            <a:pPr marL="12700" marR="172720" algn="just">
              <a:lnSpc>
                <a:spcPct val="100000"/>
              </a:lnSpc>
            </a:pPr>
            <a:r>
              <a:rPr lang="ru-RU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Ростовская область улучшила свой абсолютный показатель по количеству победителей и призеров </a:t>
            </a:r>
            <a:r>
              <a:rPr lang="ru-RU" sz="2800" b="1" dirty="0" smtClean="0">
                <a:latin typeface="Times New Roman"/>
                <a:cs typeface="Times New Roman"/>
              </a:rPr>
              <a:t>(2012-2013 уч. </a:t>
            </a:r>
            <a:r>
              <a:rPr lang="ru-RU" sz="2800" b="1" kern="0" dirty="0">
                <a:latin typeface="Times New Roman"/>
                <a:cs typeface="Times New Roman"/>
              </a:rPr>
              <a:t>г</a:t>
            </a:r>
            <a:r>
              <a:rPr lang="ru-RU" sz="2800" b="1" kern="0" dirty="0" smtClean="0">
                <a:latin typeface="Times New Roman"/>
                <a:cs typeface="Times New Roman"/>
              </a:rPr>
              <a:t>од – 0 победителей, 8 призеров)</a:t>
            </a:r>
            <a:endParaRPr sz="2800" b="1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172094" cy="338554"/>
          </a:xfrm>
        </p:spPr>
        <p:txBody>
          <a:bodyPr/>
          <a:lstStyle/>
          <a:p>
            <a:r>
              <a:rPr lang="ru-RU" sz="2200" dirty="0" smtClean="0"/>
              <a:t>ПОБЕДИТЕЛИ И ПРИЗЕРЫ ЗАКЛЮЧИТЕЛЬНОГО ЭТАПА </a:t>
            </a:r>
            <a:endParaRPr lang="ru-RU" sz="2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654845"/>
              </p:ext>
            </p:extLst>
          </p:nvPr>
        </p:nvGraphicFramePr>
        <p:xfrm>
          <a:off x="457200" y="457200"/>
          <a:ext cx="8606127" cy="6263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0600"/>
                <a:gridCol w="909927"/>
                <a:gridCol w="457200"/>
                <a:gridCol w="3585873"/>
                <a:gridCol w="1290927"/>
                <a:gridCol w="1371600"/>
              </a:tblGrid>
              <a:tr h="381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dirty="0"/>
                        <a:t>Предмет</a:t>
                      </a: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dirty="0"/>
                        <a:t>Ф.И.О.</a:t>
                      </a: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dirty="0"/>
                        <a:t>Класс</a:t>
                      </a: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dirty="0" smtClean="0"/>
                        <a:t>Общеобразовательное</a:t>
                      </a:r>
                      <a:r>
                        <a:rPr lang="ru-RU" baseline="0" dirty="0" smtClean="0"/>
                        <a:t> учреждение</a:t>
                      </a:r>
                      <a:endParaRPr lang="ru-RU" dirty="0"/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dirty="0"/>
                        <a:t>Территория</a:t>
                      </a: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dirty="0"/>
                        <a:t>Результат этапа</a:t>
                      </a:r>
                    </a:p>
                  </a:txBody>
                  <a:tcPr marL="43278" marR="43278" marT="0" marB="0" anchor="ctr"/>
                </a:tc>
              </a:tr>
              <a:tr h="609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Английский язык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 err="1">
                          <a:effectLst/>
                        </a:rPr>
                        <a:t>Рассохина</a:t>
                      </a:r>
                      <a:r>
                        <a:rPr lang="ru-RU" sz="1200" dirty="0">
                          <a:effectLst/>
                        </a:rPr>
                        <a:t> Елизавета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11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Муниципальное бюджетное общеобразовательное учреждение средняя общеобразовательная школа №1 г. Сальска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 err="1">
                          <a:effectLst/>
                        </a:rPr>
                        <a:t>Сальский</a:t>
                      </a:r>
                      <a:r>
                        <a:rPr lang="ru-RU" sz="1200" dirty="0">
                          <a:effectLst/>
                        </a:rPr>
                        <a:t> район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>
                          <a:effectLst/>
                        </a:rPr>
                        <a:t>Призер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</a:tr>
              <a:tr h="914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Немецкий язык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 err="1">
                          <a:solidFill>
                            <a:srgbClr val="FF0000"/>
                          </a:solidFill>
                          <a:effectLst/>
                        </a:rPr>
                        <a:t>Фритц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 Михаэль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Муниципальное бюджетное общеобразовательное учреждение средняя общеобразовательная школа №53 с углубленным изучением немецкого языка Кировского района города Ростова-на-Дону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г. Ростов-на-Дону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Победитель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</a:tr>
              <a:tr h="38469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Французский язык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Артеменко Елизавета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Муниципальное бюджетное общеобразовательное учреждение гимназия №45 Кировского района города Ростова-на-Дону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>
                          <a:effectLst/>
                        </a:rPr>
                        <a:t>г. Ростов-на-Дону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Призер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</a:tr>
              <a:tr h="3846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 err="1">
                          <a:effectLst/>
                        </a:rPr>
                        <a:t>Когаленко</a:t>
                      </a:r>
                      <a:r>
                        <a:rPr lang="ru-RU" sz="1200" dirty="0">
                          <a:effectLst/>
                        </a:rPr>
                        <a:t> Таисия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11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Муниципальное бюджетное общеобразовательное учреждение гимназия №45 Кировского района города Ростова-на-Дону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>
                          <a:effectLst/>
                        </a:rPr>
                        <a:t>г. Ростов-на-Дону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Призер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</a:tr>
              <a:tr h="2885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>
                          <a:effectLst/>
                        </a:rPr>
                        <a:t>Физика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Заруба Кирилл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>
                          <a:effectLst/>
                        </a:rPr>
                        <a:t>Муниципальное автономное общеобразовательное учреждение лицей №4 (ТМОЛ)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>
                          <a:effectLst/>
                        </a:rPr>
                        <a:t>г. Таганрог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Призер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</a:tr>
              <a:tr h="38469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Право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Китайский Даниил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Муниципальное бюджетное общеобразовательное учреждение средняя общеобразовательная школа №11 г. Азова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г. Азов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Призер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</a:tr>
              <a:tr h="3846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>
                          <a:effectLst/>
                        </a:rPr>
                        <a:t>Гавриленко Дмитрий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>
                          <a:effectLst/>
                        </a:rPr>
                        <a:t>Муниципальное бюджетное общеобразовательное учреждение лицей №1 «Классический» города Ростова-на-Дону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г. Ростов-на-Дону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Призер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</a:tr>
              <a:tr h="38469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Биология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Емельяненко Вера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Муниципальное бюджетное общеобразовательное учреждение гимназия №36 Ленинского района города Ростова-на-Дону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г. Ростов-на-Дону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Победитель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</a:tr>
              <a:tr h="3846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>
                          <a:effectLst/>
                        </a:rPr>
                        <a:t>Салютина Мария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11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>
                          <a:effectLst/>
                        </a:rPr>
                        <a:t>Муниципальное бюджетное общеобразовательное учреждение гимназия №36 Ленинского района города Ростова-на-Дону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>
                          <a:effectLst/>
                        </a:rPr>
                        <a:t>г. Ростов-на-Дону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Призер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</a:tr>
              <a:tr h="533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effectLst/>
                        </a:rPr>
                        <a:t>Математика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Сафронов Руслан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9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Негосударственное общеобразовательное учреждение «Экономический лицей»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г. Гуково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Победитель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8"/>
          <p:cNvSpPr txBox="1">
            <a:spLocks/>
          </p:cNvSpPr>
          <p:nvPr/>
        </p:nvSpPr>
        <p:spPr>
          <a:xfrm>
            <a:off x="0" y="2286000"/>
            <a:ext cx="9144000" cy="1473273"/>
          </a:xfrm>
          <a:prstGeom prst="rect">
            <a:avLst/>
          </a:prstGeom>
        </p:spPr>
        <p:txBody>
          <a:bodyPr vert="horz" wrap="square" lIns="0" tIns="575105" rIns="0" bIns="0" rtlCol="0">
            <a:spAutoFit/>
          </a:bodyPr>
          <a:lstStyle/>
          <a:p>
            <a:pPr marL="33528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Спасибо за внимание!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4350" y="1046099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14350" y="1046099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14350" y="1053211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731252" y="932688"/>
            <a:ext cx="542544" cy="5074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04800" y="1"/>
            <a:ext cx="8353246" cy="904862"/>
          </a:xfrm>
          <a:prstGeom prst="rect">
            <a:avLst/>
          </a:prstGeom>
        </p:spPr>
        <p:txBody>
          <a:bodyPr vert="horz" wrap="square" lIns="0" tIns="408431" rIns="0" bIns="0" rtlCol="0">
            <a:spAutoFit/>
          </a:bodyPr>
          <a:lstStyle/>
          <a:p>
            <a:pPr marL="850900">
              <a:lnSpc>
                <a:spcPct val="100000"/>
              </a:lnSpc>
            </a:pPr>
            <a:r>
              <a:rPr sz="3200" spc="-25" dirty="0"/>
              <a:t>ОБЩ</a:t>
            </a:r>
            <a:r>
              <a:rPr sz="3200" spc="-35" dirty="0"/>
              <a:t>Е</a:t>
            </a:r>
            <a:r>
              <a:rPr sz="3200" spc="-20" dirty="0"/>
              <a:t>Е</a:t>
            </a:r>
            <a:r>
              <a:rPr sz="3200" spc="-15" dirty="0"/>
              <a:t> </a:t>
            </a:r>
            <a:r>
              <a:rPr sz="3200" spc="-100" dirty="0" smtClean="0"/>
              <a:t>К</a:t>
            </a:r>
            <a:r>
              <a:rPr sz="3200" spc="-175" dirty="0" smtClean="0"/>
              <a:t>О</a:t>
            </a:r>
            <a:r>
              <a:rPr sz="3200" spc="-25" dirty="0" smtClean="0"/>
              <a:t>ЛИЧ</a:t>
            </a:r>
            <a:r>
              <a:rPr sz="3200" spc="-35" dirty="0" smtClean="0"/>
              <a:t>Е</a:t>
            </a:r>
            <a:r>
              <a:rPr sz="3200" spc="-25" dirty="0" smtClean="0"/>
              <a:t>С</a:t>
            </a:r>
            <a:r>
              <a:rPr sz="3200" spc="-35" dirty="0" smtClean="0"/>
              <a:t>Т</a:t>
            </a:r>
            <a:r>
              <a:rPr sz="3200" spc="-254" dirty="0" smtClean="0"/>
              <a:t>В</a:t>
            </a:r>
            <a:r>
              <a:rPr lang="ru-RU" sz="3200" spc="-254" dirty="0" smtClean="0"/>
              <a:t>О</a:t>
            </a:r>
            <a:r>
              <a:rPr sz="3200" spc="25" dirty="0" smtClean="0"/>
              <a:t> </a:t>
            </a:r>
            <a:r>
              <a:rPr sz="3200" spc="-25" dirty="0" smtClean="0"/>
              <a:t>УЧ</a:t>
            </a:r>
            <a:r>
              <a:rPr sz="3200" spc="-180" dirty="0" smtClean="0"/>
              <a:t>А</a:t>
            </a:r>
            <a:r>
              <a:rPr sz="3200" spc="-25" dirty="0" smtClean="0"/>
              <a:t>С</a:t>
            </a:r>
            <a:r>
              <a:rPr sz="3200" spc="-35" dirty="0" smtClean="0"/>
              <a:t>Т</a:t>
            </a:r>
            <a:r>
              <a:rPr sz="3200" spc="-25" dirty="0" smtClean="0"/>
              <a:t>Н</a:t>
            </a:r>
            <a:r>
              <a:rPr sz="3200" spc="-40" dirty="0" smtClean="0"/>
              <a:t>И</a:t>
            </a:r>
            <a:r>
              <a:rPr sz="3200" spc="-100" dirty="0" smtClean="0"/>
              <a:t>К</a:t>
            </a:r>
            <a:r>
              <a:rPr sz="3200" spc="-25" dirty="0" smtClean="0"/>
              <a:t>ОВ</a:t>
            </a:r>
            <a:endParaRPr sz="3200" dirty="0"/>
          </a:p>
        </p:txBody>
      </p:sp>
      <p:sp>
        <p:nvSpPr>
          <p:cNvPr id="9" name="object 9"/>
          <p:cNvSpPr txBox="1"/>
          <p:nvPr/>
        </p:nvSpPr>
        <p:spPr>
          <a:xfrm>
            <a:off x="609600" y="5943600"/>
            <a:ext cx="783463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*О</a:t>
            </a:r>
            <a:r>
              <a:rPr sz="2000" b="1" spc="-80" dirty="0">
                <a:solidFill>
                  <a:srgbClr val="4E3A2F"/>
                </a:solidFill>
                <a:latin typeface="Times New Roman"/>
                <a:cs typeface="Times New Roman"/>
              </a:rPr>
              <a:t>б</a:t>
            </a:r>
            <a:r>
              <a:rPr sz="2000" b="1" spc="15" dirty="0">
                <a:solidFill>
                  <a:srgbClr val="4E3A2F"/>
                </a:solidFill>
                <a:latin typeface="Times New Roman"/>
                <a:cs typeface="Times New Roman"/>
              </a:rPr>
              <a:t>у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ч</a:t>
            </a:r>
            <a:r>
              <a:rPr sz="20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аю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щ</a:t>
            </a:r>
            <a:r>
              <a:rPr sz="2000" b="1" spc="-15" dirty="0">
                <a:solidFill>
                  <a:srgbClr val="4E3A2F"/>
                </a:solidFill>
                <a:latin typeface="Times New Roman"/>
                <a:cs typeface="Times New Roman"/>
              </a:rPr>
              <a:t>и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йс</a:t>
            </a:r>
            <a:r>
              <a:rPr sz="20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я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,</a:t>
            </a:r>
            <a:r>
              <a:rPr sz="2000" b="1" spc="-45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прин</a:t>
            </a:r>
            <a:r>
              <a:rPr sz="20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я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вший</a:t>
            </a:r>
            <a:r>
              <a:rPr sz="2000" b="1" spc="-15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000" b="1" spc="25" dirty="0">
                <a:solidFill>
                  <a:srgbClr val="4E3A2F"/>
                </a:solidFill>
                <a:latin typeface="Times New Roman"/>
                <a:cs typeface="Times New Roman"/>
              </a:rPr>
              <a:t>у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час</a:t>
            </a:r>
            <a:r>
              <a:rPr sz="20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т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ие</a:t>
            </a:r>
            <a:r>
              <a:rPr sz="2000" b="1" spc="-40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в</a:t>
            </a:r>
            <a:r>
              <a:rPr sz="2000" b="1" spc="-15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д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анн</a:t>
            </a:r>
            <a:r>
              <a:rPr sz="2000" b="1" spc="-30" dirty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м</a:t>
            </a:r>
            <a:r>
              <a:rPr sz="2000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э</a:t>
            </a:r>
            <a:r>
              <a:rPr sz="2000" b="1" spc="5" dirty="0">
                <a:solidFill>
                  <a:srgbClr val="4E3A2F"/>
                </a:solidFill>
                <a:latin typeface="Times New Roman"/>
                <a:cs typeface="Times New Roman"/>
              </a:rPr>
              <a:t>т</a:t>
            </a:r>
            <a:r>
              <a:rPr sz="2000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пе по</a:t>
            </a:r>
            <a:r>
              <a:rPr sz="2000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н</a:t>
            </a:r>
            <a:r>
              <a:rPr sz="2000" b="1" spc="15" dirty="0">
                <a:solidFill>
                  <a:srgbClr val="4E3A2F"/>
                </a:solidFill>
                <a:latin typeface="Times New Roman"/>
                <a:cs typeface="Times New Roman"/>
              </a:rPr>
              <a:t>е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с</a:t>
            </a:r>
            <a:r>
              <a:rPr sz="2000" b="1" spc="-30" dirty="0">
                <a:solidFill>
                  <a:srgbClr val="4E3A2F"/>
                </a:solidFill>
                <a:latin typeface="Times New Roman"/>
                <a:cs typeface="Times New Roman"/>
              </a:rPr>
              <a:t>к</a:t>
            </a:r>
            <a:r>
              <a:rPr sz="2000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л</a:t>
            </a:r>
            <a:r>
              <a:rPr sz="2000" b="1" spc="10" dirty="0">
                <a:solidFill>
                  <a:srgbClr val="4E3A2F"/>
                </a:solidFill>
                <a:latin typeface="Times New Roman"/>
                <a:cs typeface="Times New Roman"/>
              </a:rPr>
              <a:t>ь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ким</a:t>
            </a:r>
            <a:endParaRPr sz="2000" dirty="0">
              <a:latin typeface="Times New Roman"/>
              <a:cs typeface="Times New Roman"/>
            </a:endParaRPr>
          </a:p>
          <a:p>
            <a:pPr marL="1270" algn="ctr">
              <a:lnSpc>
                <a:spcPct val="100000"/>
              </a:lnSpc>
            </a:pPr>
            <a:r>
              <a:rPr lang="ru-RU" sz="2000" b="1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п</a:t>
            </a:r>
            <a:r>
              <a:rPr sz="2000" b="1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р</a:t>
            </a:r>
            <a:r>
              <a:rPr sz="2000" b="1" spc="-30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е</a:t>
            </a:r>
            <a:r>
              <a:rPr sz="2000" b="1" spc="-10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д</a:t>
            </a:r>
            <a:r>
              <a:rPr sz="2000" b="1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ме</a:t>
            </a:r>
            <a:r>
              <a:rPr sz="2000" b="1" spc="5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т</a:t>
            </a:r>
            <a:r>
              <a:rPr sz="2000" b="1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ам</a:t>
            </a:r>
            <a:r>
              <a:rPr lang="ru-RU" sz="2000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,</a:t>
            </a:r>
            <a:r>
              <a:rPr sz="2000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000" b="1" spc="25" dirty="0">
                <a:solidFill>
                  <a:srgbClr val="4E3A2F"/>
                </a:solidFill>
                <a:latin typeface="Times New Roman"/>
                <a:cs typeface="Times New Roman"/>
              </a:rPr>
              <a:t>у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ч</a:t>
            </a:r>
            <a:r>
              <a:rPr sz="20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и</a:t>
            </a:r>
            <a:r>
              <a:rPr sz="2000" b="1" spc="-15" dirty="0">
                <a:solidFill>
                  <a:srgbClr val="4E3A2F"/>
                </a:solidFill>
                <a:latin typeface="Times New Roman"/>
                <a:cs typeface="Times New Roman"/>
              </a:rPr>
              <a:t>т</a:t>
            </a:r>
            <a:r>
              <a:rPr sz="20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ы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в</a:t>
            </a:r>
            <a:r>
              <a:rPr sz="2000" b="1" spc="10" dirty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лся</a:t>
            </a:r>
            <a:r>
              <a:rPr sz="2000" b="1" spc="-30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1 раз</a:t>
            </a:r>
            <a:endParaRPr sz="2000" dirty="0">
              <a:latin typeface="Times New Roman"/>
              <a:cs typeface="Times New Roman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401376"/>
              </p:ext>
            </p:extLst>
          </p:nvPr>
        </p:nvGraphicFramePr>
        <p:xfrm>
          <a:off x="228600" y="1219200"/>
          <a:ext cx="8686799" cy="44312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34080"/>
                <a:gridCol w="1684589"/>
                <a:gridCol w="1750074"/>
                <a:gridCol w="1518056"/>
              </a:tblGrid>
              <a:tr h="868372">
                <a:tc rowSpan="2">
                  <a:txBody>
                    <a:bodyPr/>
                    <a:lstStyle/>
                    <a:p>
                      <a:pPr marL="55499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Э</a:t>
                      </a:r>
                      <a:r>
                        <a:rPr sz="28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пы</a:t>
                      </a:r>
                      <a:endParaRPr sz="2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58A8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1973580" algn="l">
                        <a:lnSpc>
                          <a:spcPct val="100000"/>
                        </a:lnSpc>
                      </a:pPr>
                      <a:r>
                        <a:rPr sz="2800" b="1" spc="-1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лич</a:t>
                      </a:r>
                      <a:r>
                        <a:rPr sz="2800" b="1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800" b="1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тв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час</a:t>
                      </a:r>
                      <a:r>
                        <a:rPr sz="28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ни</a:t>
                      </a:r>
                      <a:r>
                        <a:rPr sz="2800" b="1" spc="-3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spc="-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endParaRPr sz="2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8A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3299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58A80"/>
                    </a:solidFill>
                  </a:tcPr>
                </a:tc>
                <a:tc>
                  <a:txBody>
                    <a:bodyPr/>
                    <a:lstStyle/>
                    <a:p>
                      <a:pPr marL="346075">
                        <a:lnSpc>
                          <a:spcPct val="100000"/>
                        </a:lnSpc>
                      </a:pPr>
                      <a:r>
                        <a:rPr sz="2000" b="1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20</a:t>
                      </a:r>
                      <a:r>
                        <a:rPr sz="2000" b="1" spc="-80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sz="2000" b="1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lang="ru-RU" sz="2000" b="1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/12</a:t>
                      </a:r>
                    </a:p>
                    <a:p>
                      <a:pPr marL="346075">
                        <a:lnSpc>
                          <a:spcPct val="100000"/>
                        </a:lnSpc>
                      </a:pPr>
                      <a:r>
                        <a:rPr lang="ru-RU" sz="2000" b="1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 err="1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уч</a:t>
                      </a:r>
                      <a:r>
                        <a:rPr lang="ru-RU" sz="2000" b="1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sz="2000" b="1" spc="-25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spc="-40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000" b="1" spc="-45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0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342265">
                        <a:lnSpc>
                          <a:spcPct val="100000"/>
                        </a:lnSpc>
                      </a:pPr>
                      <a:r>
                        <a:rPr sz="2000" b="1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2012</a:t>
                      </a:r>
                      <a:r>
                        <a:rPr lang="ru-RU" sz="2000" b="1" spc="-25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/13</a:t>
                      </a:r>
                    </a:p>
                    <a:p>
                      <a:pPr marL="342265">
                        <a:lnSpc>
                          <a:spcPct val="100000"/>
                        </a:lnSpc>
                      </a:pPr>
                      <a:r>
                        <a:rPr lang="ru-RU" sz="2000" b="1" spc="-25" baseline="0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2000" b="1" spc="-25" baseline="0" dirty="0" err="1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уч</a:t>
                      </a:r>
                      <a:r>
                        <a:rPr lang="ru-RU" sz="2000" b="1" spc="-25" baseline="0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. </a:t>
                      </a:r>
                      <a:r>
                        <a:rPr sz="2000" b="1" spc="-40" dirty="0" err="1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000" b="1" spc="-45" dirty="0" err="1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000" b="1" dirty="0" err="1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328930">
                        <a:lnSpc>
                          <a:spcPct val="100000"/>
                        </a:lnSpc>
                      </a:pPr>
                      <a:r>
                        <a:rPr sz="20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2013</a:t>
                      </a:r>
                      <a:r>
                        <a:rPr sz="2000" b="1" spc="-25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2000" b="1" spc="-25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/14 </a:t>
                      </a:r>
                      <a:r>
                        <a:rPr lang="ru-RU" sz="2000" b="1" spc="-25" dirty="0" err="1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уч</a:t>
                      </a:r>
                      <a:r>
                        <a:rPr lang="ru-RU" sz="2000" b="1" spc="-25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. </a:t>
                      </a:r>
                      <a:r>
                        <a:rPr sz="2000" b="1" spc="-40" dirty="0" err="1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000" b="1" spc="-45" dirty="0" err="1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000" b="1" dirty="0" err="1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endParaRPr sz="2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</a:tr>
              <a:tr h="620813"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Ш</a:t>
                      </a:r>
                      <a:r>
                        <a:rPr sz="2800" b="1" spc="-20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ко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2800" b="1" spc="10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ный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marL="254635">
                        <a:lnSpc>
                          <a:spcPct val="100000"/>
                        </a:lnSpc>
                      </a:pPr>
                      <a:r>
                        <a:rPr lang="ru-RU" sz="2800" b="1" dirty="0" smtClean="0">
                          <a:latin typeface="Times New Roman"/>
                          <a:cs typeface="Times New Roman"/>
                        </a:rPr>
                        <a:t>363 333</a:t>
                      </a:r>
                      <a:endParaRPr sz="2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marL="258445">
                        <a:lnSpc>
                          <a:spcPct val="100000"/>
                        </a:lnSpc>
                      </a:pPr>
                      <a:r>
                        <a:rPr lang="ru-RU" sz="2800" b="1" dirty="0" smtClean="0">
                          <a:latin typeface="Times New Roman"/>
                          <a:cs typeface="Times New Roman"/>
                        </a:rPr>
                        <a:t>367 152</a:t>
                      </a:r>
                      <a:endParaRPr sz="2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marL="241300">
                        <a:lnSpc>
                          <a:spcPct val="100000"/>
                        </a:lnSpc>
                      </a:pPr>
                      <a:r>
                        <a:rPr lang="ru-RU" sz="2400" b="1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 186 112</a:t>
                      </a:r>
                      <a:r>
                        <a:rPr sz="2400" b="1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*</a:t>
                      </a:r>
                      <a:endParaRPr sz="24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</a:tr>
              <a:tr h="660348"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2800" b="1" spc="-20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ун</a:t>
                      </a:r>
                      <a:r>
                        <a:rPr sz="2800" b="1" spc="5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ц</a:t>
                      </a:r>
                      <a:r>
                        <a:rPr sz="2800" b="1" spc="5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2800" b="1" spc="20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2800" b="1" spc="10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ный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304800">
                        <a:lnSpc>
                          <a:spcPct val="100000"/>
                        </a:lnSpc>
                      </a:pPr>
                      <a:r>
                        <a:rPr lang="ru-RU" sz="2800" b="1" dirty="0" smtClean="0">
                          <a:latin typeface="Times New Roman"/>
                          <a:cs typeface="Times New Roman"/>
                        </a:rPr>
                        <a:t>40 510</a:t>
                      </a:r>
                      <a:endParaRPr sz="2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305435">
                        <a:lnSpc>
                          <a:spcPct val="100000"/>
                        </a:lnSpc>
                      </a:pPr>
                      <a:r>
                        <a:rPr lang="ru-RU" sz="2800" b="1" dirty="0" smtClean="0">
                          <a:latin typeface="Times New Roman"/>
                          <a:cs typeface="Times New Roman"/>
                        </a:rPr>
                        <a:t>44 892</a:t>
                      </a:r>
                      <a:endParaRPr sz="2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241300">
                        <a:lnSpc>
                          <a:spcPct val="100000"/>
                        </a:lnSpc>
                      </a:pPr>
                      <a:r>
                        <a:rPr lang="ru-RU" sz="2400" b="1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  35 123 </a:t>
                      </a:r>
                      <a:r>
                        <a:rPr sz="2400" b="1" spc="5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*</a:t>
                      </a:r>
                      <a:endParaRPr sz="24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</a:tr>
              <a:tr h="599139"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2800" b="1" spc="-30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spc="-5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2800" b="1" spc="5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800" b="1" spc="20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2800" b="1" spc="10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ный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marL="381000">
                        <a:lnSpc>
                          <a:spcPct val="100000"/>
                        </a:lnSpc>
                      </a:pPr>
                      <a:r>
                        <a:rPr lang="ru-RU" sz="2800" b="1" dirty="0" smtClean="0">
                          <a:latin typeface="Times New Roman"/>
                          <a:cs typeface="Times New Roman"/>
                        </a:rPr>
                        <a:t>3 799</a:t>
                      </a:r>
                      <a:endParaRPr sz="2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marL="386080">
                        <a:lnSpc>
                          <a:spcPct val="100000"/>
                        </a:lnSpc>
                      </a:pPr>
                      <a:r>
                        <a:rPr lang="ru-RU" sz="2800" b="1" dirty="0" smtClean="0">
                          <a:latin typeface="Times New Roman"/>
                          <a:cs typeface="Times New Roman"/>
                        </a:rPr>
                        <a:t>4 255</a:t>
                      </a:r>
                      <a:endParaRPr sz="2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marL="374015">
                        <a:lnSpc>
                          <a:spcPct val="100000"/>
                        </a:lnSpc>
                      </a:pPr>
                      <a:r>
                        <a:rPr lang="ru-RU" sz="2800" b="1" spc="-80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 3 323</a:t>
                      </a:r>
                      <a:endParaRPr sz="2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</a:tr>
              <a:tr h="849631"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Зак</a:t>
                      </a:r>
                      <a:r>
                        <a:rPr sz="2800" b="1" spc="5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2800" b="1" spc="-60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чи</a:t>
                      </a:r>
                      <a:r>
                        <a:rPr sz="2800" b="1" spc="-15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ел</a:t>
                      </a:r>
                      <a:r>
                        <a:rPr sz="2800" b="1" spc="5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ный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ru-RU" sz="2800" b="1" dirty="0" smtClean="0">
                          <a:latin typeface="Times New Roman"/>
                          <a:cs typeface="Times New Roman"/>
                        </a:rPr>
                        <a:t>69</a:t>
                      </a:r>
                      <a:endParaRPr sz="2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ru-RU" sz="2800" b="1" dirty="0" smtClean="0">
                          <a:latin typeface="Times New Roman"/>
                          <a:cs typeface="Times New Roman"/>
                        </a:rPr>
                        <a:t>51</a:t>
                      </a:r>
                      <a:endParaRPr sz="2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ru-RU" sz="2800" b="1" dirty="0" smtClean="0">
                          <a:latin typeface="Times New Roman"/>
                          <a:cs typeface="Times New Roman"/>
                        </a:rPr>
                        <a:t>63</a:t>
                      </a:r>
                      <a:endParaRPr sz="28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4350" y="1046099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14350" y="1046099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14350" y="1053211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342631" y="295656"/>
            <a:ext cx="487679" cy="4556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254496" y="676655"/>
            <a:ext cx="489203" cy="4556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691628" y="676655"/>
            <a:ext cx="487679" cy="4556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 rot="10800000" flipV="1">
            <a:off x="1295400" y="152400"/>
            <a:ext cx="7010400" cy="11541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429259" algn="ctr">
              <a:lnSpc>
                <a:spcPct val="100000"/>
              </a:lnSpc>
            </a:pPr>
            <a:r>
              <a:rPr sz="2500" b="1" spc="-30" dirty="0">
                <a:solidFill>
                  <a:srgbClr val="4E3A2F"/>
                </a:solidFill>
                <a:latin typeface="Times New Roman"/>
                <a:cs typeface="Times New Roman"/>
              </a:rPr>
              <a:t>Ш</a:t>
            </a:r>
            <a:r>
              <a:rPr sz="2500" b="1" spc="-85" dirty="0">
                <a:solidFill>
                  <a:srgbClr val="4E3A2F"/>
                </a:solidFill>
                <a:latin typeface="Times New Roman"/>
                <a:cs typeface="Times New Roman"/>
              </a:rPr>
              <a:t>К</a:t>
            </a:r>
            <a:r>
              <a:rPr sz="2500" b="1" spc="-140" dirty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sz="2500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ЛЬ</a:t>
            </a:r>
            <a:r>
              <a:rPr sz="2500" b="1" spc="-15" dirty="0">
                <a:solidFill>
                  <a:srgbClr val="4E3A2F"/>
                </a:solidFill>
                <a:latin typeface="Times New Roman"/>
                <a:cs typeface="Times New Roman"/>
              </a:rPr>
              <a:t>Н</a:t>
            </a:r>
            <a:r>
              <a:rPr sz="2500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ЫЙ,</a:t>
            </a:r>
            <a:r>
              <a:rPr sz="2500" b="1" spc="5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500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МУНИЦ</a:t>
            </a:r>
            <a:r>
              <a:rPr sz="2500" b="1" spc="-15" dirty="0">
                <a:solidFill>
                  <a:srgbClr val="4E3A2F"/>
                </a:solidFill>
                <a:latin typeface="Times New Roman"/>
                <a:cs typeface="Times New Roman"/>
              </a:rPr>
              <a:t>И</a:t>
            </a:r>
            <a:r>
              <a:rPr sz="2500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ПАЛЬНЫЙ</a:t>
            </a:r>
            <a:r>
              <a:rPr sz="2500" b="1" spc="45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500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И РЕГИОНАЛ</a:t>
            </a:r>
            <a:r>
              <a:rPr sz="2500" b="1" spc="-15" dirty="0">
                <a:solidFill>
                  <a:srgbClr val="4E3A2F"/>
                </a:solidFill>
                <a:latin typeface="Times New Roman"/>
                <a:cs typeface="Times New Roman"/>
              </a:rPr>
              <a:t>Ь</a:t>
            </a:r>
            <a:r>
              <a:rPr sz="2500" b="1" spc="-25" dirty="0">
                <a:solidFill>
                  <a:srgbClr val="4E3A2F"/>
                </a:solidFill>
                <a:latin typeface="Times New Roman"/>
                <a:cs typeface="Times New Roman"/>
              </a:rPr>
              <a:t>НЫЙ</a:t>
            </a:r>
            <a:r>
              <a:rPr sz="2500" b="1" spc="5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500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Э</a:t>
            </a:r>
            <a:r>
              <a:rPr sz="2500" b="1" spc="-140" dirty="0">
                <a:solidFill>
                  <a:srgbClr val="4E3A2F"/>
                </a:solidFill>
                <a:latin typeface="Times New Roman"/>
                <a:cs typeface="Times New Roman"/>
              </a:rPr>
              <a:t>Т</a:t>
            </a:r>
            <a:r>
              <a:rPr sz="2500" b="1" spc="-85" dirty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sz="2500" b="1" spc="-25" dirty="0">
                <a:solidFill>
                  <a:srgbClr val="4E3A2F"/>
                </a:solidFill>
                <a:latin typeface="Times New Roman"/>
                <a:cs typeface="Times New Roman"/>
              </a:rPr>
              <a:t>ПЫ</a:t>
            </a:r>
            <a:r>
              <a:rPr sz="2500" b="1" spc="20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500" b="1" spc="-2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В</a:t>
            </a:r>
            <a:r>
              <a:rPr lang="ru-RU" sz="2500" b="1" spc="-25" dirty="0">
                <a:solidFill>
                  <a:srgbClr val="4E3A2F"/>
                </a:solidFill>
                <a:latin typeface="Times New Roman"/>
                <a:cs typeface="Times New Roman"/>
              </a:rPr>
              <a:t>с</a:t>
            </a:r>
            <a:r>
              <a:rPr sz="2500" b="1" spc="-2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ОШ</a:t>
            </a:r>
            <a:r>
              <a:rPr sz="2500" b="1" spc="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endParaRPr lang="ru-RU" sz="2500" b="1" spc="10" dirty="0" smtClean="0">
              <a:solidFill>
                <a:srgbClr val="4E3A2F"/>
              </a:solidFill>
              <a:latin typeface="Times New Roman"/>
              <a:cs typeface="Times New Roman"/>
            </a:endParaRPr>
          </a:p>
          <a:p>
            <a:pPr marL="12700" marR="5080" indent="429259" algn="ctr">
              <a:lnSpc>
                <a:spcPct val="100000"/>
              </a:lnSpc>
            </a:pPr>
            <a:r>
              <a:rPr sz="2500" b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201</a:t>
            </a:r>
            <a:r>
              <a:rPr lang="ru-RU" sz="2500" b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3</a:t>
            </a:r>
            <a:r>
              <a:rPr sz="2500" b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/201</a:t>
            </a:r>
            <a:r>
              <a:rPr lang="ru-RU" sz="2500" b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4 УЧЕБНЫЙ ГОД</a:t>
            </a:r>
            <a:endParaRPr sz="2500" dirty="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body" idx="1"/>
          </p:nvPr>
        </p:nvSpPr>
        <p:spPr>
          <a:xfrm>
            <a:off x="0" y="1371600"/>
            <a:ext cx="8996375" cy="55692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3670" algn="ctr">
              <a:lnSpc>
                <a:spcPct val="100000"/>
              </a:lnSpc>
            </a:pPr>
            <a:r>
              <a:rPr sz="2800" dirty="0" err="1" smtClean="0">
                <a:solidFill>
                  <a:srgbClr val="FF0000"/>
                </a:solidFill>
              </a:rPr>
              <a:t>Ш</a:t>
            </a:r>
            <a:r>
              <a:rPr sz="2800" spc="-35" dirty="0" err="1" smtClean="0">
                <a:solidFill>
                  <a:srgbClr val="FF0000"/>
                </a:solidFill>
              </a:rPr>
              <a:t>к</a:t>
            </a:r>
            <a:r>
              <a:rPr sz="2800" spc="-40" dirty="0" err="1" smtClean="0">
                <a:solidFill>
                  <a:srgbClr val="FF0000"/>
                </a:solidFill>
              </a:rPr>
              <a:t>о</a:t>
            </a:r>
            <a:r>
              <a:rPr sz="2800" dirty="0" err="1" smtClean="0">
                <a:solidFill>
                  <a:srgbClr val="FF0000"/>
                </a:solidFill>
              </a:rPr>
              <a:t>льный</a:t>
            </a:r>
            <a:r>
              <a:rPr sz="2800" spc="10" dirty="0" smtClean="0">
                <a:solidFill>
                  <a:srgbClr val="FF0000"/>
                </a:solidFill>
              </a:rPr>
              <a:t> </a:t>
            </a:r>
            <a:r>
              <a:rPr sz="2800" dirty="0" err="1" smtClean="0">
                <a:solidFill>
                  <a:srgbClr val="FF0000"/>
                </a:solidFill>
              </a:rPr>
              <a:t>э</a:t>
            </a:r>
            <a:r>
              <a:rPr sz="2800" spc="10" dirty="0" err="1" smtClean="0">
                <a:solidFill>
                  <a:srgbClr val="FF0000"/>
                </a:solidFill>
              </a:rPr>
              <a:t>т</a:t>
            </a:r>
            <a:r>
              <a:rPr sz="2800" spc="-40" dirty="0" err="1" smtClean="0">
                <a:solidFill>
                  <a:srgbClr val="FF0000"/>
                </a:solidFill>
              </a:rPr>
              <a:t>а</a:t>
            </a:r>
            <a:r>
              <a:rPr sz="2800" dirty="0" err="1" smtClean="0">
                <a:solidFill>
                  <a:srgbClr val="FF0000"/>
                </a:solidFill>
              </a:rPr>
              <a:t>п</a:t>
            </a:r>
            <a:r>
              <a:rPr lang="ru-RU" sz="2800" dirty="0" smtClean="0">
                <a:solidFill>
                  <a:srgbClr val="FF0000"/>
                </a:solidFill>
              </a:rPr>
              <a:t>:</a:t>
            </a:r>
          </a:p>
          <a:p>
            <a:pPr marL="153670" algn="ctr">
              <a:lnSpc>
                <a:spcPct val="100000"/>
              </a:lnSpc>
            </a:pPr>
            <a:r>
              <a:rPr lang="ru-RU" sz="2800" spc="25" dirty="0" smtClean="0"/>
              <a:t>участники</a:t>
            </a:r>
            <a:r>
              <a:rPr sz="2800" spc="25" dirty="0" smtClean="0"/>
              <a:t> </a:t>
            </a:r>
            <a:r>
              <a:rPr sz="2800" dirty="0"/>
              <a:t>– </a:t>
            </a:r>
            <a:r>
              <a:rPr lang="ru-RU" sz="2800" dirty="0" smtClean="0"/>
              <a:t> 186112 чел.,</a:t>
            </a:r>
          </a:p>
          <a:p>
            <a:pPr marL="153670" algn="ctr">
              <a:lnSpc>
                <a:spcPct val="100000"/>
              </a:lnSpc>
            </a:pPr>
            <a:r>
              <a:rPr lang="ru-RU" sz="2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победители и призеры – 93815 чел.</a:t>
            </a:r>
          </a:p>
          <a:p>
            <a:pPr marL="153670" algn="ctr">
              <a:lnSpc>
                <a:spcPct val="100000"/>
              </a:lnSpc>
            </a:pPr>
            <a:endParaRPr sz="28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153035" algn="ctr">
              <a:lnSpc>
                <a:spcPct val="100000"/>
              </a:lnSpc>
              <a:spcBef>
                <a:spcPts val="575"/>
              </a:spcBef>
            </a:pPr>
            <a:r>
              <a:rPr sz="2800" spc="-35" dirty="0" err="1" smtClean="0">
                <a:solidFill>
                  <a:srgbClr val="FF0000"/>
                </a:solidFill>
              </a:rPr>
              <a:t>М</a:t>
            </a:r>
            <a:r>
              <a:rPr sz="2800" dirty="0" err="1" smtClean="0">
                <a:solidFill>
                  <a:srgbClr val="FF0000"/>
                </a:solidFill>
              </a:rPr>
              <a:t>униц</a:t>
            </a:r>
            <a:r>
              <a:rPr sz="2800" spc="-10" dirty="0" err="1" smtClean="0">
                <a:solidFill>
                  <a:srgbClr val="FF0000"/>
                </a:solidFill>
              </a:rPr>
              <a:t>и</a:t>
            </a:r>
            <a:r>
              <a:rPr sz="2800" dirty="0" err="1" smtClean="0">
                <a:solidFill>
                  <a:srgbClr val="FF0000"/>
                </a:solidFill>
              </a:rPr>
              <a:t>п</a:t>
            </a:r>
            <a:r>
              <a:rPr sz="2800" spc="15" dirty="0" err="1" smtClean="0">
                <a:solidFill>
                  <a:srgbClr val="FF0000"/>
                </a:solidFill>
              </a:rPr>
              <a:t>а</a:t>
            </a:r>
            <a:r>
              <a:rPr sz="2800" dirty="0" err="1" smtClean="0">
                <a:solidFill>
                  <a:srgbClr val="FF0000"/>
                </a:solidFill>
              </a:rPr>
              <a:t>льный</a:t>
            </a:r>
            <a:r>
              <a:rPr sz="2800" spc="35" dirty="0" smtClean="0">
                <a:solidFill>
                  <a:srgbClr val="FF0000"/>
                </a:solidFill>
              </a:rPr>
              <a:t> </a:t>
            </a:r>
            <a:r>
              <a:rPr sz="2800" dirty="0" err="1" smtClean="0">
                <a:solidFill>
                  <a:srgbClr val="FF0000"/>
                </a:solidFill>
              </a:rPr>
              <a:t>э</a:t>
            </a:r>
            <a:r>
              <a:rPr sz="2800" spc="10" dirty="0" err="1" smtClean="0">
                <a:solidFill>
                  <a:srgbClr val="FF0000"/>
                </a:solidFill>
              </a:rPr>
              <a:t>т</a:t>
            </a:r>
            <a:r>
              <a:rPr sz="2800" spc="-40" dirty="0" err="1" smtClean="0">
                <a:solidFill>
                  <a:srgbClr val="FF0000"/>
                </a:solidFill>
              </a:rPr>
              <a:t>а</a:t>
            </a:r>
            <a:r>
              <a:rPr sz="2800" dirty="0" err="1" smtClean="0">
                <a:solidFill>
                  <a:srgbClr val="FF0000"/>
                </a:solidFill>
              </a:rPr>
              <a:t>п</a:t>
            </a:r>
            <a:r>
              <a:rPr lang="ru-RU" sz="2800" dirty="0" smtClean="0">
                <a:solidFill>
                  <a:srgbClr val="FF0000"/>
                </a:solidFill>
              </a:rPr>
              <a:t>:</a:t>
            </a:r>
          </a:p>
          <a:p>
            <a:pPr marL="153670" algn="ctr"/>
            <a:r>
              <a:rPr lang="ru-RU" sz="2800" spc="25" dirty="0" smtClean="0"/>
              <a:t>участники </a:t>
            </a:r>
            <a:r>
              <a:rPr lang="ru-RU" sz="2800" dirty="0" smtClean="0"/>
              <a:t>–  35123 чел.,</a:t>
            </a:r>
          </a:p>
          <a:p>
            <a:pPr marL="153670" algn="ctr">
              <a:lnSpc>
                <a:spcPct val="100000"/>
              </a:lnSpc>
            </a:pPr>
            <a:r>
              <a:rPr lang="ru-RU" sz="2800" dirty="0" smtClean="0">
                <a:solidFill>
                  <a:schemeClr val="tx1"/>
                </a:solidFill>
              </a:rPr>
              <a:t> победители и призеры – 7645 чел.</a:t>
            </a:r>
            <a:endParaRPr sz="28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225425" algn="ctr">
              <a:lnSpc>
                <a:spcPct val="100000"/>
              </a:lnSpc>
              <a:spcBef>
                <a:spcPts val="575"/>
              </a:spcBef>
            </a:pPr>
            <a:endParaRPr lang="ru-RU" sz="2800" spc="-40" dirty="0" smtClean="0">
              <a:solidFill>
                <a:srgbClr val="FF0000"/>
              </a:solidFill>
            </a:endParaRPr>
          </a:p>
          <a:p>
            <a:pPr marL="225425" algn="ctr">
              <a:lnSpc>
                <a:spcPct val="100000"/>
              </a:lnSpc>
              <a:spcBef>
                <a:spcPts val="575"/>
              </a:spcBef>
            </a:pPr>
            <a:r>
              <a:rPr sz="2800" spc="-40" dirty="0" err="1" smtClean="0">
                <a:solidFill>
                  <a:srgbClr val="FF0000"/>
                </a:solidFill>
              </a:rPr>
              <a:t>Р</a:t>
            </a:r>
            <a:r>
              <a:rPr sz="2800" dirty="0" err="1" smtClean="0">
                <a:solidFill>
                  <a:srgbClr val="FF0000"/>
                </a:solidFill>
              </a:rPr>
              <a:t>егион</a:t>
            </a:r>
            <a:r>
              <a:rPr sz="2800" spc="20" dirty="0" err="1" smtClean="0">
                <a:solidFill>
                  <a:srgbClr val="FF0000"/>
                </a:solidFill>
              </a:rPr>
              <a:t>а</a:t>
            </a:r>
            <a:r>
              <a:rPr sz="2800" dirty="0" err="1" smtClean="0">
                <a:solidFill>
                  <a:srgbClr val="FF0000"/>
                </a:solidFill>
              </a:rPr>
              <a:t>льный</a:t>
            </a:r>
            <a:r>
              <a:rPr sz="2800" spc="25" dirty="0" smtClean="0">
                <a:solidFill>
                  <a:srgbClr val="FF0000"/>
                </a:solidFill>
              </a:rPr>
              <a:t> </a:t>
            </a:r>
            <a:r>
              <a:rPr sz="2800" dirty="0" err="1" smtClean="0">
                <a:solidFill>
                  <a:srgbClr val="FF0000"/>
                </a:solidFill>
              </a:rPr>
              <a:t>э</a:t>
            </a:r>
            <a:r>
              <a:rPr sz="2800" spc="10" dirty="0" err="1" smtClean="0">
                <a:solidFill>
                  <a:srgbClr val="FF0000"/>
                </a:solidFill>
              </a:rPr>
              <a:t>т</a:t>
            </a:r>
            <a:r>
              <a:rPr sz="2800" spc="-40" dirty="0" err="1" smtClean="0">
                <a:solidFill>
                  <a:srgbClr val="FF0000"/>
                </a:solidFill>
              </a:rPr>
              <a:t>а</a:t>
            </a:r>
            <a:r>
              <a:rPr sz="2800" dirty="0" err="1" smtClean="0">
                <a:solidFill>
                  <a:srgbClr val="FF0000"/>
                </a:solidFill>
              </a:rPr>
              <a:t>п</a:t>
            </a:r>
            <a:r>
              <a:rPr lang="ru-RU" sz="2800" dirty="0" smtClean="0">
                <a:solidFill>
                  <a:srgbClr val="FF0000"/>
                </a:solidFill>
              </a:rPr>
              <a:t>:</a:t>
            </a:r>
          </a:p>
          <a:p>
            <a:pPr marL="153670" algn="ctr">
              <a:lnSpc>
                <a:spcPct val="100000"/>
              </a:lnSpc>
            </a:pPr>
            <a:r>
              <a:rPr sz="2800" spc="30" dirty="0" smtClean="0"/>
              <a:t> </a:t>
            </a:r>
            <a:r>
              <a:rPr lang="ru-RU" sz="2800" spc="25" dirty="0" smtClean="0"/>
              <a:t>участники </a:t>
            </a:r>
            <a:r>
              <a:rPr lang="ru-RU" sz="2800" dirty="0" smtClean="0"/>
              <a:t>–  3323 чел.,</a:t>
            </a:r>
          </a:p>
          <a:p>
            <a:pPr marL="153670" algn="ctr">
              <a:lnSpc>
                <a:spcPct val="100000"/>
              </a:lnSpc>
            </a:pPr>
            <a:r>
              <a:rPr lang="ru-RU" sz="2800" dirty="0" smtClean="0">
                <a:solidFill>
                  <a:schemeClr val="tx1"/>
                </a:solidFill>
              </a:rPr>
              <a:t>победители и призеры – 527 чел.</a:t>
            </a:r>
          </a:p>
          <a:p>
            <a:pPr marL="225425" algn="ctr">
              <a:lnSpc>
                <a:spcPct val="100000"/>
              </a:lnSpc>
              <a:spcBef>
                <a:spcPts val="575"/>
              </a:spcBef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0" y="990600"/>
          <a:ext cx="49530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/>
        </p:nvGraphicFramePr>
        <p:xfrm>
          <a:off x="4038600" y="3810000"/>
          <a:ext cx="51054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object 6"/>
          <p:cNvSpPr txBox="1"/>
          <p:nvPr/>
        </p:nvSpPr>
        <p:spPr>
          <a:xfrm>
            <a:off x="381000" y="304800"/>
            <a:ext cx="8763000" cy="808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7180" marR="5080" indent="-285115" algn="ctr">
              <a:lnSpc>
                <a:spcPct val="100800"/>
              </a:lnSpc>
            </a:pPr>
            <a:r>
              <a:rPr sz="2600" b="1" dirty="0">
                <a:solidFill>
                  <a:srgbClr val="4E3A2F"/>
                </a:solidFill>
                <a:latin typeface="Times New Roman"/>
                <a:cs typeface="Times New Roman"/>
              </a:rPr>
              <a:t>Р</a:t>
            </a:r>
            <a:r>
              <a:rPr sz="2600" b="1" spc="5" dirty="0">
                <a:solidFill>
                  <a:srgbClr val="4E3A2F"/>
                </a:solidFill>
                <a:latin typeface="Times New Roman"/>
                <a:cs typeface="Times New Roman"/>
              </a:rPr>
              <a:t>Е</a:t>
            </a:r>
            <a:r>
              <a:rPr sz="2600" b="1" dirty="0">
                <a:solidFill>
                  <a:srgbClr val="4E3A2F"/>
                </a:solidFill>
                <a:latin typeface="Times New Roman"/>
                <a:cs typeface="Times New Roman"/>
              </a:rPr>
              <a:t>Г</a:t>
            </a:r>
            <a:r>
              <a:rPr sz="2600" b="1" spc="-15" dirty="0">
                <a:solidFill>
                  <a:srgbClr val="4E3A2F"/>
                </a:solidFill>
                <a:latin typeface="Times New Roman"/>
                <a:cs typeface="Times New Roman"/>
              </a:rPr>
              <a:t>И</a:t>
            </a:r>
            <a:r>
              <a:rPr sz="26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ОН</a:t>
            </a:r>
            <a:r>
              <a:rPr sz="2600" b="1" dirty="0">
                <a:solidFill>
                  <a:srgbClr val="4E3A2F"/>
                </a:solidFill>
                <a:latin typeface="Times New Roman"/>
                <a:cs typeface="Times New Roman"/>
              </a:rPr>
              <a:t>АЛЬН</a:t>
            </a:r>
            <a:r>
              <a:rPr sz="26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Ы</a:t>
            </a:r>
            <a:r>
              <a:rPr sz="2600" b="1" dirty="0">
                <a:solidFill>
                  <a:srgbClr val="4E3A2F"/>
                </a:solidFill>
                <a:latin typeface="Times New Roman"/>
                <a:cs typeface="Times New Roman"/>
              </a:rPr>
              <a:t>Й</a:t>
            </a:r>
            <a:r>
              <a:rPr sz="2600" b="1" spc="-15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600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Э</a:t>
            </a:r>
            <a:r>
              <a:rPr sz="2600" b="1" spc="-85" dirty="0" smtClean="0">
                <a:solidFill>
                  <a:srgbClr val="4E3A2F"/>
                </a:solidFill>
                <a:latin typeface="Times New Roman"/>
                <a:cs typeface="Times New Roman"/>
              </a:rPr>
              <a:t>Т</a:t>
            </a:r>
            <a:r>
              <a:rPr sz="2600" b="1" spc="-4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sz="2600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П</a:t>
            </a:r>
            <a:r>
              <a:rPr lang="ru-RU" sz="2600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600" b="1" spc="-5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sz="2600" b="1" spc="-5" dirty="0" smtClean="0">
                <a:solidFill>
                  <a:srgbClr val="4E3A2F"/>
                </a:solidFill>
                <a:latin typeface="Times New Roman"/>
                <a:cs typeface="Times New Roman"/>
              </a:rPr>
              <a:t>(РОСТОВСКАЯ ОБЛАСТЬ)</a:t>
            </a:r>
          </a:p>
          <a:p>
            <a:pPr marL="297180" marR="5080" indent="-285115" algn="ctr">
              <a:lnSpc>
                <a:spcPct val="100800"/>
              </a:lnSpc>
            </a:pPr>
            <a:r>
              <a:rPr sz="2600" b="1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600" b="1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3323  </a:t>
            </a:r>
            <a:r>
              <a:rPr lang="ru-RU" sz="2600" b="1" spc="-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обучающихся  9-11 классов</a:t>
            </a:r>
            <a:endParaRPr sz="26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4350" y="6528253"/>
            <a:ext cx="8629650" cy="118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048500" y="6438527"/>
            <a:ext cx="690372" cy="6446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209800" y="457200"/>
            <a:ext cx="4572000" cy="808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7180" marR="5080" indent="-285115" algn="ctr">
              <a:lnSpc>
                <a:spcPct val="100800"/>
              </a:lnSpc>
            </a:pPr>
            <a:r>
              <a:rPr sz="2600" b="1" dirty="0">
                <a:solidFill>
                  <a:srgbClr val="4E3A2F"/>
                </a:solidFill>
                <a:latin typeface="Times New Roman"/>
                <a:cs typeface="Times New Roman"/>
              </a:rPr>
              <a:t>Р</a:t>
            </a:r>
            <a:r>
              <a:rPr sz="2600" b="1" spc="5" dirty="0">
                <a:solidFill>
                  <a:srgbClr val="4E3A2F"/>
                </a:solidFill>
                <a:latin typeface="Times New Roman"/>
                <a:cs typeface="Times New Roman"/>
              </a:rPr>
              <a:t>Е</a:t>
            </a:r>
            <a:r>
              <a:rPr sz="2600" b="1" dirty="0">
                <a:solidFill>
                  <a:srgbClr val="4E3A2F"/>
                </a:solidFill>
                <a:latin typeface="Times New Roman"/>
                <a:cs typeface="Times New Roman"/>
              </a:rPr>
              <a:t>Г</a:t>
            </a:r>
            <a:r>
              <a:rPr sz="2600" b="1" spc="-15" dirty="0">
                <a:solidFill>
                  <a:srgbClr val="4E3A2F"/>
                </a:solidFill>
                <a:latin typeface="Times New Roman"/>
                <a:cs typeface="Times New Roman"/>
              </a:rPr>
              <a:t>И</a:t>
            </a:r>
            <a:r>
              <a:rPr sz="26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ОН</a:t>
            </a:r>
            <a:r>
              <a:rPr sz="2600" b="1" dirty="0">
                <a:solidFill>
                  <a:srgbClr val="4E3A2F"/>
                </a:solidFill>
                <a:latin typeface="Times New Roman"/>
                <a:cs typeface="Times New Roman"/>
              </a:rPr>
              <a:t>АЛЬН</a:t>
            </a:r>
            <a:r>
              <a:rPr sz="26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Ы</a:t>
            </a:r>
            <a:r>
              <a:rPr sz="2600" b="1" dirty="0">
                <a:solidFill>
                  <a:srgbClr val="4E3A2F"/>
                </a:solidFill>
                <a:latin typeface="Times New Roman"/>
                <a:cs typeface="Times New Roman"/>
              </a:rPr>
              <a:t>Й</a:t>
            </a:r>
            <a:r>
              <a:rPr sz="2600" b="1" spc="-15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600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Э</a:t>
            </a:r>
            <a:r>
              <a:rPr sz="2600" b="1" spc="-85" dirty="0" smtClean="0">
                <a:solidFill>
                  <a:srgbClr val="4E3A2F"/>
                </a:solidFill>
                <a:latin typeface="Times New Roman"/>
                <a:cs typeface="Times New Roman"/>
              </a:rPr>
              <a:t>Т</a:t>
            </a:r>
            <a:r>
              <a:rPr sz="2600" b="1" spc="-4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sz="2600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П</a:t>
            </a:r>
            <a:r>
              <a:rPr lang="ru-RU" sz="2600" b="1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endParaRPr lang="ru-RU" sz="2600" b="1" dirty="0" smtClean="0">
              <a:solidFill>
                <a:srgbClr val="4E3A2F"/>
              </a:solidFill>
              <a:latin typeface="Times New Roman"/>
              <a:cs typeface="Times New Roman"/>
            </a:endParaRPr>
          </a:p>
          <a:p>
            <a:pPr marL="297180" marR="5080" indent="-285115" algn="ctr">
              <a:lnSpc>
                <a:spcPct val="100800"/>
              </a:lnSpc>
            </a:pPr>
            <a:r>
              <a:rPr lang="ru-RU" sz="2600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(сводные данные по РФ)</a:t>
            </a:r>
            <a:endParaRPr sz="26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87895" y="3292230"/>
            <a:ext cx="3474720" cy="21625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3032251" y="3589853"/>
            <a:ext cx="481330" cy="254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0" dirty="0">
                <a:latin typeface="Arial"/>
                <a:cs typeface="Arial"/>
              </a:rPr>
              <a:t>29%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03754" y="4199699"/>
            <a:ext cx="3153410" cy="654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58%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90"/>
              </a:spcBef>
            </a:pPr>
            <a:r>
              <a:rPr sz="1800" spc="-5" dirty="0">
                <a:latin typeface="Arial"/>
                <a:cs typeface="Arial"/>
              </a:rPr>
              <a:t>33%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84249" y="3666300"/>
            <a:ext cx="4813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38%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09548" y="2757566"/>
            <a:ext cx="114935" cy="114935"/>
          </a:xfrm>
          <a:custGeom>
            <a:avLst/>
            <a:gdLst/>
            <a:ahLst/>
            <a:cxnLst/>
            <a:rect l="l" t="t" r="r" b="b"/>
            <a:pathLst>
              <a:path w="114934" h="114935">
                <a:moveTo>
                  <a:pt x="0" y="114928"/>
                </a:moveTo>
                <a:lnTo>
                  <a:pt x="114928" y="114928"/>
                </a:lnTo>
                <a:lnTo>
                  <a:pt x="114928" y="0"/>
                </a:lnTo>
                <a:lnTo>
                  <a:pt x="0" y="0"/>
                </a:lnTo>
                <a:lnTo>
                  <a:pt x="0" y="114928"/>
                </a:lnTo>
                <a:close/>
              </a:path>
            </a:pathLst>
          </a:custGeom>
          <a:solidFill>
            <a:srgbClr val="EFA1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868804" y="2757566"/>
            <a:ext cx="114935" cy="114935"/>
          </a:xfrm>
          <a:custGeom>
            <a:avLst/>
            <a:gdLst/>
            <a:ahLst/>
            <a:cxnLst/>
            <a:rect l="l" t="t" r="r" b="b"/>
            <a:pathLst>
              <a:path w="114935" h="114935">
                <a:moveTo>
                  <a:pt x="0" y="114928"/>
                </a:moveTo>
                <a:lnTo>
                  <a:pt x="114928" y="114928"/>
                </a:lnTo>
                <a:lnTo>
                  <a:pt x="114928" y="0"/>
                </a:lnTo>
                <a:lnTo>
                  <a:pt x="0" y="0"/>
                </a:lnTo>
                <a:lnTo>
                  <a:pt x="0" y="114928"/>
                </a:lnTo>
                <a:close/>
              </a:path>
            </a:pathLst>
          </a:custGeom>
          <a:solidFill>
            <a:srgbClr val="A463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155060" y="2757566"/>
            <a:ext cx="114935" cy="114935"/>
          </a:xfrm>
          <a:custGeom>
            <a:avLst/>
            <a:gdLst/>
            <a:ahLst/>
            <a:cxnLst/>
            <a:rect l="l" t="t" r="r" b="b"/>
            <a:pathLst>
              <a:path w="114935" h="114935">
                <a:moveTo>
                  <a:pt x="0" y="114928"/>
                </a:moveTo>
                <a:lnTo>
                  <a:pt x="114928" y="114928"/>
                </a:lnTo>
                <a:lnTo>
                  <a:pt x="114928" y="0"/>
                </a:lnTo>
                <a:lnTo>
                  <a:pt x="0" y="0"/>
                </a:lnTo>
                <a:lnTo>
                  <a:pt x="0" y="114928"/>
                </a:lnTo>
                <a:close/>
              </a:path>
            </a:pathLst>
          </a:custGeom>
          <a:solidFill>
            <a:srgbClr val="B58A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864514" y="1947264"/>
            <a:ext cx="3363595" cy="10052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96315" marR="536575" indent="-694055">
              <a:lnSpc>
                <a:spcPts val="2480"/>
              </a:lnSpc>
            </a:pPr>
            <a:r>
              <a:rPr sz="2150" b="1" spc="-25" dirty="0">
                <a:solidFill>
                  <a:srgbClr val="4E3A2F"/>
                </a:solidFill>
                <a:latin typeface="Arial"/>
                <a:cs typeface="Arial"/>
              </a:rPr>
              <a:t>Р</a:t>
            </a:r>
            <a:r>
              <a:rPr sz="2150" b="1" dirty="0">
                <a:solidFill>
                  <a:srgbClr val="4E3A2F"/>
                </a:solidFill>
                <a:latin typeface="Arial"/>
                <a:cs typeface="Arial"/>
              </a:rPr>
              <a:t>аспреде</a:t>
            </a:r>
            <a:r>
              <a:rPr sz="2150" b="1" spc="-35" dirty="0">
                <a:solidFill>
                  <a:srgbClr val="4E3A2F"/>
                </a:solidFill>
                <a:latin typeface="Arial"/>
                <a:cs typeface="Arial"/>
              </a:rPr>
              <a:t>л</a:t>
            </a:r>
            <a:r>
              <a:rPr sz="2150" b="1" dirty="0">
                <a:solidFill>
                  <a:srgbClr val="4E3A2F"/>
                </a:solidFill>
                <a:latin typeface="Arial"/>
                <a:cs typeface="Arial"/>
              </a:rPr>
              <a:t>ение</a:t>
            </a:r>
            <a:r>
              <a:rPr sz="2150" b="1" spc="-5" dirty="0">
                <a:solidFill>
                  <a:srgbClr val="4E3A2F"/>
                </a:solidFill>
                <a:latin typeface="Arial"/>
                <a:cs typeface="Arial"/>
              </a:rPr>
              <a:t> </a:t>
            </a:r>
            <a:r>
              <a:rPr sz="2150" b="1" dirty="0">
                <a:solidFill>
                  <a:srgbClr val="4E3A2F"/>
                </a:solidFill>
                <a:latin typeface="Arial"/>
                <a:cs typeface="Arial"/>
              </a:rPr>
              <a:t>по </a:t>
            </a:r>
            <a:r>
              <a:rPr sz="2150" b="1" spc="20" dirty="0">
                <a:solidFill>
                  <a:srgbClr val="4E3A2F"/>
                </a:solidFill>
                <a:latin typeface="Arial"/>
                <a:cs typeface="Arial"/>
              </a:rPr>
              <a:t>к</a:t>
            </a:r>
            <a:r>
              <a:rPr sz="2150" b="1" dirty="0">
                <a:solidFill>
                  <a:srgbClr val="4E3A2F"/>
                </a:solidFill>
                <a:latin typeface="Arial"/>
                <a:cs typeface="Arial"/>
              </a:rPr>
              <a:t>лас</a:t>
            </a:r>
            <a:r>
              <a:rPr sz="2150" b="1" spc="15" dirty="0">
                <a:solidFill>
                  <a:srgbClr val="4E3A2F"/>
                </a:solidFill>
                <a:latin typeface="Arial"/>
                <a:cs typeface="Arial"/>
              </a:rPr>
              <a:t>с</a:t>
            </a:r>
            <a:r>
              <a:rPr sz="2150" b="1" dirty="0">
                <a:solidFill>
                  <a:srgbClr val="4E3A2F"/>
                </a:solidFill>
                <a:latin typeface="Arial"/>
                <a:cs typeface="Arial"/>
              </a:rPr>
              <a:t>ам</a:t>
            </a:r>
            <a:endParaRPr sz="21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  <a:tabLst>
                <a:tab pos="1171575" algn="l"/>
                <a:tab pos="2458085" algn="l"/>
              </a:tabLst>
            </a:pPr>
            <a:r>
              <a:rPr sz="1800" dirty="0">
                <a:latin typeface="Arial"/>
                <a:cs typeface="Arial"/>
              </a:rPr>
              <a:t>9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25" dirty="0">
                <a:latin typeface="Arial"/>
                <a:cs typeface="Arial"/>
              </a:rPr>
              <a:t>к</a:t>
            </a:r>
            <a:r>
              <a:rPr sz="1800" spc="5" dirty="0">
                <a:latin typeface="Arial"/>
                <a:cs typeface="Arial"/>
              </a:rPr>
              <a:t>л</a:t>
            </a:r>
            <a:r>
              <a:rPr sz="1800" dirty="0">
                <a:latin typeface="Arial"/>
                <a:cs typeface="Arial"/>
              </a:rPr>
              <a:t>асс	10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spc="25" dirty="0">
                <a:latin typeface="Arial"/>
                <a:cs typeface="Arial"/>
              </a:rPr>
              <a:t>к</a:t>
            </a:r>
            <a:r>
              <a:rPr sz="1800" spc="5" dirty="0">
                <a:latin typeface="Arial"/>
                <a:cs typeface="Arial"/>
              </a:rPr>
              <a:t>л</a:t>
            </a:r>
            <a:r>
              <a:rPr sz="1800" dirty="0">
                <a:latin typeface="Arial"/>
                <a:cs typeface="Arial"/>
              </a:rPr>
              <a:t>асс	</a:t>
            </a:r>
            <a:r>
              <a:rPr sz="1800" spc="-140" dirty="0">
                <a:latin typeface="Arial"/>
                <a:cs typeface="Arial"/>
              </a:rPr>
              <a:t>1</a:t>
            </a:r>
            <a:r>
              <a:rPr sz="1800" dirty="0">
                <a:latin typeface="Arial"/>
                <a:cs typeface="Arial"/>
              </a:rPr>
              <a:t>1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spc="25" dirty="0">
                <a:latin typeface="Arial"/>
                <a:cs typeface="Arial"/>
              </a:rPr>
              <a:t>к</a:t>
            </a:r>
            <a:r>
              <a:rPr sz="1800" spc="5" dirty="0">
                <a:latin typeface="Arial"/>
                <a:cs typeface="Arial"/>
              </a:rPr>
              <a:t>л</a:t>
            </a:r>
            <a:r>
              <a:rPr sz="1800" dirty="0">
                <a:latin typeface="Arial"/>
                <a:cs typeface="Arial"/>
              </a:rPr>
              <a:t>асс</a:t>
            </a:r>
          </a:p>
        </p:txBody>
      </p:sp>
      <p:sp>
        <p:nvSpPr>
          <p:cNvPr id="15" name="object 15"/>
          <p:cNvSpPr/>
          <p:nvPr/>
        </p:nvSpPr>
        <p:spPr>
          <a:xfrm>
            <a:off x="5055108" y="3292230"/>
            <a:ext cx="3474720" cy="21625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7600315" y="3704400"/>
            <a:ext cx="48133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Arial"/>
                <a:cs typeface="Arial"/>
              </a:rPr>
              <a:t>42%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600446" y="2757566"/>
            <a:ext cx="114935" cy="114935"/>
          </a:xfrm>
          <a:custGeom>
            <a:avLst/>
            <a:gdLst/>
            <a:ahLst/>
            <a:cxnLst/>
            <a:rect l="l" t="t" r="r" b="b"/>
            <a:pathLst>
              <a:path w="114935" h="114935">
                <a:moveTo>
                  <a:pt x="0" y="114928"/>
                </a:moveTo>
                <a:lnTo>
                  <a:pt x="114928" y="114928"/>
                </a:lnTo>
                <a:lnTo>
                  <a:pt x="114928" y="0"/>
                </a:lnTo>
                <a:lnTo>
                  <a:pt x="0" y="0"/>
                </a:lnTo>
                <a:lnTo>
                  <a:pt x="0" y="114928"/>
                </a:lnTo>
                <a:close/>
              </a:path>
            </a:pathLst>
          </a:custGeom>
          <a:solidFill>
            <a:srgbClr val="EFA1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019670" y="2757566"/>
            <a:ext cx="114935" cy="114935"/>
          </a:xfrm>
          <a:custGeom>
            <a:avLst/>
            <a:gdLst/>
            <a:ahLst/>
            <a:cxnLst/>
            <a:rect l="l" t="t" r="r" b="b"/>
            <a:pathLst>
              <a:path w="114934" h="114935">
                <a:moveTo>
                  <a:pt x="0" y="114928"/>
                </a:moveTo>
                <a:lnTo>
                  <a:pt x="114929" y="114928"/>
                </a:lnTo>
                <a:lnTo>
                  <a:pt x="114929" y="0"/>
                </a:lnTo>
                <a:lnTo>
                  <a:pt x="0" y="0"/>
                </a:lnTo>
                <a:lnTo>
                  <a:pt x="0" y="114928"/>
                </a:lnTo>
                <a:close/>
              </a:path>
            </a:pathLst>
          </a:custGeom>
          <a:solidFill>
            <a:srgbClr val="A4634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324602" y="1947264"/>
            <a:ext cx="2940685" cy="10207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98120">
              <a:lnSpc>
                <a:spcPts val="2480"/>
              </a:lnSpc>
            </a:pPr>
            <a:r>
              <a:rPr sz="2150" b="1" spc="-25" dirty="0">
                <a:solidFill>
                  <a:srgbClr val="4E3A2F"/>
                </a:solidFill>
                <a:latin typeface="Arial"/>
                <a:cs typeface="Arial"/>
              </a:rPr>
              <a:t>Р</a:t>
            </a:r>
            <a:r>
              <a:rPr sz="2150" b="1" dirty="0">
                <a:solidFill>
                  <a:srgbClr val="4E3A2F"/>
                </a:solidFill>
                <a:latin typeface="Arial"/>
                <a:cs typeface="Arial"/>
              </a:rPr>
              <a:t>аспреде</a:t>
            </a:r>
            <a:r>
              <a:rPr sz="2150" b="1" spc="-35" dirty="0">
                <a:solidFill>
                  <a:srgbClr val="4E3A2F"/>
                </a:solidFill>
                <a:latin typeface="Arial"/>
                <a:cs typeface="Arial"/>
              </a:rPr>
              <a:t>л</a:t>
            </a:r>
            <a:r>
              <a:rPr sz="2150" b="1" dirty="0">
                <a:solidFill>
                  <a:srgbClr val="4E3A2F"/>
                </a:solidFill>
                <a:latin typeface="Arial"/>
                <a:cs typeface="Arial"/>
              </a:rPr>
              <a:t>ение</a:t>
            </a:r>
            <a:r>
              <a:rPr sz="2150" b="1" spc="-5" dirty="0">
                <a:solidFill>
                  <a:srgbClr val="4E3A2F"/>
                </a:solidFill>
                <a:latin typeface="Arial"/>
                <a:cs typeface="Arial"/>
              </a:rPr>
              <a:t> </a:t>
            </a:r>
            <a:r>
              <a:rPr sz="2150" b="1" dirty="0" err="1">
                <a:solidFill>
                  <a:srgbClr val="4E3A2F"/>
                </a:solidFill>
                <a:latin typeface="Arial"/>
                <a:cs typeface="Arial"/>
              </a:rPr>
              <a:t>по</a:t>
            </a:r>
            <a:r>
              <a:rPr sz="2150" b="1" dirty="0">
                <a:solidFill>
                  <a:srgbClr val="4E3A2F"/>
                </a:solidFill>
                <a:latin typeface="Arial"/>
                <a:cs typeface="Arial"/>
              </a:rPr>
              <a:t> </a:t>
            </a:r>
            <a:r>
              <a:rPr sz="2150" b="1" dirty="0" err="1" smtClean="0">
                <a:solidFill>
                  <a:srgbClr val="4E3A2F"/>
                </a:solidFill>
                <a:latin typeface="Arial"/>
                <a:cs typeface="Arial"/>
              </a:rPr>
              <a:t>генде</a:t>
            </a:r>
            <a:r>
              <a:rPr lang="ru-RU" sz="2150" b="1" dirty="0" err="1" smtClean="0">
                <a:solidFill>
                  <a:srgbClr val="4E3A2F"/>
                </a:solidFill>
                <a:latin typeface="Arial"/>
                <a:cs typeface="Arial"/>
              </a:rPr>
              <a:t>р</a:t>
            </a:r>
            <a:r>
              <a:rPr sz="2150" b="1" dirty="0" smtClean="0">
                <a:solidFill>
                  <a:srgbClr val="4E3A2F"/>
                </a:solidFill>
                <a:latin typeface="Arial"/>
                <a:cs typeface="Arial"/>
              </a:rPr>
              <a:t>н</a:t>
            </a:r>
            <a:r>
              <a:rPr lang="ru-RU" sz="2150" b="1" dirty="0" smtClean="0">
                <a:solidFill>
                  <a:srgbClr val="4E3A2F"/>
                </a:solidFill>
                <a:latin typeface="Arial"/>
                <a:cs typeface="Arial"/>
              </a:rPr>
              <a:t>о</a:t>
            </a:r>
            <a:r>
              <a:rPr sz="2150" b="1" spc="-30" dirty="0" err="1" smtClean="0">
                <a:solidFill>
                  <a:srgbClr val="4E3A2F"/>
                </a:solidFill>
                <a:latin typeface="Arial"/>
                <a:cs typeface="Arial"/>
              </a:rPr>
              <a:t>м</a:t>
            </a:r>
            <a:r>
              <a:rPr sz="2150" b="1" dirty="0" err="1" smtClean="0">
                <a:solidFill>
                  <a:srgbClr val="4E3A2F"/>
                </a:solidFill>
                <a:latin typeface="Arial"/>
                <a:cs typeface="Arial"/>
              </a:rPr>
              <a:t>у</a:t>
            </a:r>
            <a:r>
              <a:rPr sz="2150" b="1" spc="-15" dirty="0" smtClean="0">
                <a:solidFill>
                  <a:srgbClr val="4E3A2F"/>
                </a:solidFill>
                <a:latin typeface="Arial"/>
                <a:cs typeface="Arial"/>
              </a:rPr>
              <a:t> </a:t>
            </a:r>
            <a:r>
              <a:rPr sz="2150" b="1" dirty="0">
                <a:solidFill>
                  <a:srgbClr val="4E3A2F"/>
                </a:solidFill>
                <a:latin typeface="Arial"/>
                <a:cs typeface="Arial"/>
              </a:rPr>
              <a:t>признаку</a:t>
            </a:r>
            <a:endParaRPr sz="2150" dirty="0">
              <a:latin typeface="Arial"/>
              <a:cs typeface="Arial"/>
            </a:endParaRPr>
          </a:p>
          <a:p>
            <a:pPr marL="443865">
              <a:lnSpc>
                <a:spcPct val="100000"/>
              </a:lnSpc>
              <a:spcBef>
                <a:spcPts val="840"/>
              </a:spcBef>
              <a:tabLst>
                <a:tab pos="1863725" algn="l"/>
              </a:tabLst>
            </a:pPr>
            <a:r>
              <a:rPr sz="1800" spc="20" dirty="0">
                <a:latin typeface="Arial"/>
                <a:cs typeface="Arial"/>
              </a:rPr>
              <a:t>М</a:t>
            </a:r>
            <a:r>
              <a:rPr sz="1800" dirty="0">
                <a:latin typeface="Arial"/>
                <a:cs typeface="Arial"/>
              </a:rPr>
              <a:t>ал</a:t>
            </a:r>
            <a:r>
              <a:rPr sz="1800" spc="-125" dirty="0">
                <a:latin typeface="Arial"/>
                <a:cs typeface="Arial"/>
              </a:rPr>
              <a:t>ь</a:t>
            </a:r>
            <a:r>
              <a:rPr sz="1800" dirty="0">
                <a:latin typeface="Arial"/>
                <a:cs typeface="Arial"/>
              </a:rPr>
              <a:t>чики	Де</a:t>
            </a:r>
            <a:r>
              <a:rPr sz="1800" spc="-30" dirty="0">
                <a:latin typeface="Arial"/>
                <a:cs typeface="Arial"/>
              </a:rPr>
              <a:t>в</a:t>
            </a:r>
            <a:r>
              <a:rPr sz="1800" spc="-45" dirty="0">
                <a:latin typeface="Arial"/>
                <a:cs typeface="Arial"/>
              </a:rPr>
              <a:t>о</a:t>
            </a:r>
            <a:r>
              <a:rPr sz="1800" dirty="0">
                <a:latin typeface="Arial"/>
                <a:cs typeface="Arial"/>
              </a:rPr>
              <a:t>чки</a:t>
            </a:r>
          </a:p>
        </p:txBody>
      </p:sp>
      <p:sp>
        <p:nvSpPr>
          <p:cNvPr id="20" name="object 16"/>
          <p:cNvSpPr txBox="1"/>
          <p:nvPr/>
        </p:nvSpPr>
        <p:spPr>
          <a:xfrm>
            <a:off x="5715000" y="4191000"/>
            <a:ext cx="48133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pc="-5" dirty="0" smtClean="0">
                <a:latin typeface="Arial"/>
                <a:cs typeface="Arial"/>
              </a:rPr>
              <a:t>58</a:t>
            </a:r>
            <a:r>
              <a:rPr sz="1800" spc="-5" dirty="0" smtClean="0">
                <a:latin typeface="Arial"/>
                <a:cs typeface="Arial"/>
              </a:rPr>
              <a:t>%</a:t>
            </a:r>
            <a:endParaRPr sz="18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4350" y="6015037"/>
            <a:ext cx="8629650" cy="118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52400" y="228600"/>
            <a:ext cx="8760460" cy="80232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4267200" algn="ctr">
              <a:lnSpc>
                <a:spcPct val="100000"/>
              </a:lnSpc>
            </a:pPr>
            <a:r>
              <a:rPr sz="2000" b="1" spc="-80" dirty="0" smtClean="0">
                <a:solidFill>
                  <a:srgbClr val="4E3A2F"/>
                </a:solidFill>
                <a:latin typeface="Times New Roman"/>
                <a:cs typeface="Times New Roman"/>
              </a:rPr>
              <a:t>С</a:t>
            </a:r>
            <a:r>
              <a:rPr sz="2000" b="1" spc="-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sz="2000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МЫЕ</a:t>
            </a:r>
            <a:r>
              <a:rPr sz="2000" b="1" spc="-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М</a:t>
            </a:r>
            <a:r>
              <a:rPr sz="2000" b="1" spc="-5" dirty="0">
                <a:solidFill>
                  <a:srgbClr val="4E3A2F"/>
                </a:solidFill>
                <a:latin typeface="Times New Roman"/>
                <a:cs typeface="Times New Roman"/>
              </a:rPr>
              <a:t>НО</a:t>
            </a:r>
            <a:r>
              <a:rPr sz="2000" b="1" spc="-35" dirty="0">
                <a:solidFill>
                  <a:srgbClr val="4E3A2F"/>
                </a:solidFill>
                <a:latin typeface="Times New Roman"/>
                <a:cs typeface="Times New Roman"/>
              </a:rPr>
              <a:t>Г</a:t>
            </a:r>
            <a:r>
              <a:rPr sz="2000" b="1" spc="-45" dirty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ЧИ</a:t>
            </a:r>
            <a:r>
              <a:rPr sz="2000" b="1" spc="-45" dirty="0">
                <a:solidFill>
                  <a:srgbClr val="4E3A2F"/>
                </a:solidFill>
                <a:latin typeface="Times New Roman"/>
                <a:cs typeface="Times New Roman"/>
              </a:rPr>
              <a:t>С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Л</a:t>
            </a:r>
            <a:r>
              <a:rPr sz="20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Е</a:t>
            </a:r>
            <a:r>
              <a:rPr sz="2000" b="1" spc="-5" dirty="0">
                <a:solidFill>
                  <a:srgbClr val="4E3A2F"/>
                </a:solidFill>
                <a:latin typeface="Times New Roman"/>
                <a:cs typeface="Times New Roman"/>
              </a:rPr>
              <a:t>НН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ЫЕ</a:t>
            </a:r>
            <a:r>
              <a:rPr sz="2000" b="1" spc="-25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sz="2000" b="1" spc="-2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КОМ</a:t>
            </a:r>
            <a:r>
              <a:rPr sz="2000" b="1" spc="-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sz="2000" b="1" spc="-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Н</a:t>
            </a:r>
            <a:r>
              <a:rPr sz="2000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ДЫ </a:t>
            </a:r>
            <a:r>
              <a:rPr lang="ru-RU" sz="2000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– участники регионального  этапа</a:t>
            </a:r>
          </a:p>
          <a:p>
            <a:pPr marR="4267200" algn="ctr">
              <a:lnSpc>
                <a:spcPct val="100000"/>
              </a:lnSpc>
            </a:pPr>
            <a:endParaRPr lang="ru-RU" sz="2000" dirty="0" smtClean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1"/>
              </a:spcBef>
            </a:pPr>
            <a:r>
              <a:rPr lang="ru-RU" sz="15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Городские округа:                         Муниципальные районы:</a:t>
            </a:r>
          </a:p>
          <a:p>
            <a:pPr>
              <a:lnSpc>
                <a:spcPct val="100000"/>
              </a:lnSpc>
              <a:spcBef>
                <a:spcPts val="31"/>
              </a:spcBef>
            </a:pPr>
            <a:endParaRPr lang="ru-RU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1"/>
              </a:spcBef>
            </a:pPr>
            <a:r>
              <a:rPr b="1" spc="-16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г</a:t>
            </a:r>
            <a:r>
              <a:rPr b="1" dirty="0">
                <a:solidFill>
                  <a:srgbClr val="4E3A2F"/>
                </a:solidFill>
                <a:latin typeface="Times New Roman"/>
                <a:cs typeface="Times New Roman"/>
              </a:rPr>
              <a:t>.</a:t>
            </a:r>
            <a:r>
              <a:rPr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Ростов-на-Дону</a:t>
            </a:r>
            <a:r>
              <a:rPr lang="ru-RU" b="1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(528)                               </a:t>
            </a:r>
            <a:r>
              <a:rPr lang="ru-RU" b="1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Сальский</a:t>
            </a:r>
            <a:r>
              <a:rPr lang="ru-RU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 (186), </a:t>
            </a:r>
          </a:p>
          <a:p>
            <a:pPr>
              <a:lnSpc>
                <a:spcPct val="100000"/>
              </a:lnSpc>
              <a:spcBef>
                <a:spcPts val="31"/>
              </a:spcBef>
            </a:pPr>
            <a:r>
              <a:rPr lang="ru-RU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г. </a:t>
            </a:r>
            <a:r>
              <a:rPr lang="ru-RU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Таганрог (332)</a:t>
            </a:r>
            <a:r>
              <a:rPr lang="ru-RU" b="1" dirty="0">
                <a:solidFill>
                  <a:srgbClr val="4E3A2F"/>
                </a:solidFill>
                <a:latin typeface="Times New Roman"/>
                <a:cs typeface="Times New Roman"/>
              </a:rPr>
              <a:t>, </a:t>
            </a:r>
            <a:r>
              <a:rPr lang="ru-RU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                                         </a:t>
            </a:r>
            <a:r>
              <a:rPr lang="ru-RU" b="1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Аксайский</a:t>
            </a:r>
            <a:r>
              <a:rPr lang="ru-RU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 (126).</a:t>
            </a:r>
          </a:p>
          <a:p>
            <a:pPr marL="12700" marR="6337935">
              <a:lnSpc>
                <a:spcPct val="90000"/>
              </a:lnSpc>
              <a:spcBef>
                <a:spcPts val="90"/>
              </a:spcBef>
            </a:pPr>
            <a:r>
              <a:rPr lang="ru-RU" b="1" spc="-2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г. Батайск (215),</a:t>
            </a:r>
          </a:p>
          <a:p>
            <a:pPr marL="12700" marR="6337935">
              <a:lnSpc>
                <a:spcPct val="90000"/>
              </a:lnSpc>
              <a:spcBef>
                <a:spcPts val="90"/>
              </a:spcBef>
            </a:pPr>
            <a:r>
              <a:rPr lang="ru-RU" b="1" spc="-25" dirty="0">
                <a:solidFill>
                  <a:srgbClr val="4E3A2F"/>
                </a:solidFill>
                <a:latin typeface="Times New Roman"/>
                <a:cs typeface="Times New Roman"/>
              </a:rPr>
              <a:t>г</a:t>
            </a:r>
            <a:r>
              <a:rPr lang="ru-RU" b="1" spc="-25" dirty="0" smtClean="0">
                <a:solidFill>
                  <a:srgbClr val="4E3A2F"/>
                </a:solidFill>
                <a:latin typeface="Times New Roman"/>
                <a:cs typeface="Times New Roman"/>
              </a:rPr>
              <a:t>. Шахты</a:t>
            </a:r>
            <a:r>
              <a:rPr lang="ru-RU" dirty="0" smtClean="0">
                <a:solidFill>
                  <a:srgbClr val="4E3A2F"/>
                </a:solidFill>
                <a:latin typeface="Times New Roman"/>
                <a:cs typeface="Times New Roman"/>
              </a:rPr>
              <a:t> (</a:t>
            </a:r>
            <a:r>
              <a:rPr lang="ru-RU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174</a:t>
            </a:r>
            <a:r>
              <a:rPr lang="ru-RU" dirty="0" smtClean="0">
                <a:solidFill>
                  <a:srgbClr val="4E3A2F"/>
                </a:solidFill>
                <a:latin typeface="Times New Roman"/>
                <a:cs typeface="Times New Roman"/>
              </a:rPr>
              <a:t>),</a:t>
            </a:r>
            <a:endParaRPr lang="ru-RU" b="1" dirty="0" smtClean="0">
              <a:solidFill>
                <a:srgbClr val="4E3A2F"/>
              </a:solidFill>
              <a:latin typeface="Times New Roman"/>
              <a:cs typeface="Times New Roman"/>
            </a:endParaRPr>
          </a:p>
          <a:p>
            <a:pPr marL="12700" marR="6337935">
              <a:lnSpc>
                <a:spcPct val="90000"/>
              </a:lnSpc>
              <a:spcBef>
                <a:spcPts val="90"/>
              </a:spcBef>
            </a:pPr>
            <a:r>
              <a:rPr lang="ru-RU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г. Азов (161),</a:t>
            </a:r>
          </a:p>
          <a:p>
            <a:pPr marL="12700" marR="6337935">
              <a:lnSpc>
                <a:spcPct val="90000"/>
              </a:lnSpc>
              <a:spcBef>
                <a:spcPts val="90"/>
              </a:spcBef>
            </a:pPr>
            <a:r>
              <a:rPr lang="ru-RU" b="1" dirty="0">
                <a:solidFill>
                  <a:srgbClr val="4E3A2F"/>
                </a:solidFill>
                <a:latin typeface="Times New Roman"/>
                <a:cs typeface="Times New Roman"/>
              </a:rPr>
              <a:t>г</a:t>
            </a:r>
            <a:r>
              <a:rPr lang="ru-RU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. Волгодонск (151) .</a:t>
            </a:r>
            <a:endParaRPr lang="ru-RU" b="1" dirty="0" smtClean="0">
              <a:latin typeface="Times New Roman"/>
              <a:cs typeface="Times New Roman"/>
            </a:endParaRPr>
          </a:p>
          <a:p>
            <a:pPr marL="12700" marR="6337935">
              <a:lnSpc>
                <a:spcPct val="90000"/>
              </a:lnSpc>
              <a:spcBef>
                <a:spcPts val="90"/>
              </a:spcBef>
            </a:pPr>
            <a:r>
              <a:rPr sz="1600" b="1" u="heavy" spc="-4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endParaRPr sz="20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44"/>
              </a:spcBef>
            </a:pPr>
            <a:r>
              <a:rPr lang="ru-RU" sz="2000" b="1" spc="-1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С</a:t>
            </a:r>
            <a:r>
              <a:rPr lang="ru-RU" sz="2000" b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АМ</a:t>
            </a:r>
            <a:r>
              <a:rPr lang="ru-RU" sz="2000" b="1" spc="-405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sz="2000" b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ЫЕ </a:t>
            </a:r>
            <a:r>
              <a:rPr lang="ru-RU" sz="2000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М</a:t>
            </a:r>
            <a:r>
              <a:rPr lang="ru-RU" sz="2000" b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АЛ</a:t>
            </a:r>
            <a:r>
              <a:rPr lang="ru-RU" sz="2000" b="1" spc="-6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lang="ru-RU" sz="2000" b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ЧИ</a:t>
            </a:r>
            <a:r>
              <a:rPr lang="ru-RU" sz="2000" b="1" spc="-55" dirty="0" smtClean="0">
                <a:solidFill>
                  <a:srgbClr val="4E3A2F"/>
                </a:solidFill>
                <a:latin typeface="Times New Roman"/>
                <a:cs typeface="Times New Roman"/>
              </a:rPr>
              <a:t>С</a:t>
            </a:r>
            <a:r>
              <a:rPr lang="ru-RU" sz="2000" b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ЛЕН</a:t>
            </a:r>
            <a:r>
              <a:rPr lang="ru-RU" sz="2000" b="1" spc="-2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Н</a:t>
            </a:r>
            <a:r>
              <a:rPr lang="ru-RU" sz="2000" b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ЫЕ</a:t>
            </a:r>
            <a:r>
              <a:rPr lang="ru-RU" sz="2000" b="1" spc="25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sz="2000" b="1" spc="-6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К</a:t>
            </a:r>
            <a:r>
              <a:rPr lang="ru-RU" sz="2000" b="1" spc="-2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lang="ru-RU" sz="2000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М</a:t>
            </a:r>
            <a:r>
              <a:rPr lang="ru-RU" sz="2000" b="1" spc="-405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sz="2000" b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lang="ru-RU" sz="2000" b="1" spc="-2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Н</a:t>
            </a:r>
            <a:r>
              <a:rPr lang="ru-RU" sz="2000" b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Д</a:t>
            </a:r>
            <a:r>
              <a:rPr lang="ru-RU" sz="2000" b="1" spc="-4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sz="2000" b="1" spc="-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Ы</a:t>
            </a:r>
          </a:p>
          <a:p>
            <a:pPr algn="ctr">
              <a:lnSpc>
                <a:spcPct val="100000"/>
              </a:lnSpc>
              <a:spcBef>
                <a:spcPts val="44"/>
              </a:spcBef>
            </a:pPr>
            <a:endParaRPr lang="ru-RU" b="1" u="heavy" spc="-10" dirty="0" smtClean="0">
              <a:solidFill>
                <a:srgbClr val="4E3A2F"/>
              </a:solidFill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4"/>
              </a:spcBef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Городские округа:                            Муниципальные районы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</a:p>
          <a:p>
            <a:pPr>
              <a:spcBef>
                <a:spcPts val="44"/>
              </a:spcBef>
            </a:pPr>
            <a:endParaRPr lang="ru-RU" b="1" spc="-1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spcBef>
                <a:spcPts val="44"/>
              </a:spcBef>
            </a:pPr>
            <a:r>
              <a:rPr lang="ru-RU" b="1" spc="-10" dirty="0" smtClean="0">
                <a:latin typeface="Times New Roman"/>
                <a:cs typeface="Times New Roman"/>
              </a:rPr>
              <a:t>г. Донецк (11),                                              Шолоховский (3), </a:t>
            </a:r>
          </a:p>
          <a:p>
            <a:pPr>
              <a:spcBef>
                <a:spcPts val="44"/>
              </a:spcBef>
            </a:pPr>
            <a:r>
              <a:rPr lang="ru-RU" b="1" spc="-10" dirty="0" smtClean="0">
                <a:latin typeface="Times New Roman"/>
                <a:cs typeface="Times New Roman"/>
              </a:rPr>
              <a:t>г</a:t>
            </a:r>
            <a:r>
              <a:rPr lang="ru-RU" b="1" spc="-10" dirty="0">
                <a:latin typeface="Times New Roman"/>
                <a:cs typeface="Times New Roman"/>
              </a:rPr>
              <a:t>. Новошахтинск  (30</a:t>
            </a:r>
            <a:r>
              <a:rPr lang="ru-RU" b="1" spc="-10" dirty="0" smtClean="0">
                <a:latin typeface="Times New Roman"/>
                <a:cs typeface="Times New Roman"/>
              </a:rPr>
              <a:t>).                               </a:t>
            </a:r>
            <a:r>
              <a:rPr lang="ru-RU" b="1" spc="-10" dirty="0" err="1" smtClean="0">
                <a:latin typeface="Times New Roman"/>
                <a:cs typeface="Times New Roman"/>
              </a:rPr>
              <a:t>Боковский</a:t>
            </a:r>
            <a:r>
              <a:rPr lang="ru-RU" b="1" spc="-10" dirty="0">
                <a:latin typeface="Times New Roman"/>
                <a:cs typeface="Times New Roman"/>
              </a:rPr>
              <a:t> </a:t>
            </a:r>
            <a:r>
              <a:rPr lang="ru-RU" b="1" spc="-10" dirty="0" smtClean="0">
                <a:latin typeface="Times New Roman"/>
                <a:cs typeface="Times New Roman"/>
              </a:rPr>
              <a:t>(6). </a:t>
            </a:r>
          </a:p>
          <a:p>
            <a:pPr>
              <a:spcBef>
                <a:spcPts val="44"/>
              </a:spcBef>
            </a:pPr>
            <a:r>
              <a:rPr lang="ru-RU" b="1" spc="-10" dirty="0" smtClean="0">
                <a:latin typeface="Times New Roman"/>
                <a:cs typeface="Times New Roman"/>
              </a:rPr>
              <a:t>                                                                        </a:t>
            </a:r>
            <a:r>
              <a:rPr lang="ru-RU" b="1" spc="-10" dirty="0" err="1" smtClean="0">
                <a:latin typeface="Times New Roman"/>
                <a:cs typeface="Times New Roman"/>
              </a:rPr>
              <a:t>Обливский</a:t>
            </a:r>
            <a:r>
              <a:rPr lang="ru-RU" b="1" spc="-10" dirty="0" smtClean="0">
                <a:latin typeface="Times New Roman"/>
                <a:cs typeface="Times New Roman"/>
              </a:rPr>
              <a:t> (7), </a:t>
            </a:r>
          </a:p>
          <a:p>
            <a:pPr>
              <a:spcBef>
                <a:spcPts val="44"/>
              </a:spcBef>
            </a:pPr>
            <a:r>
              <a:rPr lang="ru-RU" b="1" spc="-10" dirty="0" smtClean="0">
                <a:latin typeface="Times New Roman"/>
                <a:cs typeface="Times New Roman"/>
              </a:rPr>
              <a:t>                                                                        </a:t>
            </a:r>
            <a:r>
              <a:rPr lang="ru-RU" b="1" spc="-10" dirty="0" err="1" smtClean="0">
                <a:latin typeface="Times New Roman"/>
                <a:cs typeface="Times New Roman"/>
              </a:rPr>
              <a:t>Милютинский</a:t>
            </a:r>
            <a:r>
              <a:rPr lang="ru-RU" b="1" spc="-10" dirty="0" smtClean="0">
                <a:latin typeface="Times New Roman"/>
                <a:cs typeface="Times New Roman"/>
              </a:rPr>
              <a:t> (7).</a:t>
            </a:r>
          </a:p>
          <a:p>
            <a:pPr algn="ctr">
              <a:lnSpc>
                <a:spcPct val="100000"/>
              </a:lnSpc>
              <a:spcBef>
                <a:spcPts val="44"/>
              </a:spcBef>
            </a:pPr>
            <a:endParaRPr lang="ru-RU" b="1" u="heavy" spc="-10" dirty="0" smtClean="0">
              <a:solidFill>
                <a:srgbClr val="4E3A2F"/>
              </a:solidFill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44"/>
              </a:spcBef>
            </a:pPr>
            <a:endParaRPr lang="ru-RU" b="1" u="heavy" spc="-10" dirty="0" smtClean="0">
              <a:solidFill>
                <a:srgbClr val="4E3A2F"/>
              </a:solidFill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44"/>
              </a:spcBef>
            </a:pPr>
            <a:endParaRPr lang="ru-RU" b="1" u="heavy" spc="-10" dirty="0" smtClean="0">
              <a:solidFill>
                <a:srgbClr val="4E3A2F"/>
              </a:solidFill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44"/>
              </a:spcBef>
            </a:pPr>
            <a:endParaRPr lang="ru-RU" b="1" u="heavy" spc="-10" dirty="0" smtClean="0">
              <a:solidFill>
                <a:srgbClr val="4E3A2F"/>
              </a:solidFill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44"/>
              </a:spcBef>
            </a:pPr>
            <a:endParaRPr lang="ru-RU" b="1" u="heavy" spc="-10" dirty="0" smtClean="0">
              <a:solidFill>
                <a:srgbClr val="4E3A2F"/>
              </a:solidFill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44"/>
              </a:spcBef>
            </a:pPr>
            <a:endParaRPr lang="ru-RU" dirty="0" smtClean="0">
              <a:latin typeface="Times New Roman"/>
              <a:cs typeface="Times New Roman"/>
            </a:endParaRPr>
          </a:p>
          <a:p>
            <a:pPr algn="r">
              <a:lnSpc>
                <a:spcPct val="100000"/>
              </a:lnSpc>
              <a:spcBef>
                <a:spcPts val="44"/>
              </a:spcBef>
            </a:pPr>
            <a:r>
              <a:rPr lang="ru-RU" sz="1600" b="1" spc="-55" dirty="0" smtClean="0">
                <a:solidFill>
                  <a:srgbClr val="4E3A2F"/>
                </a:solidFill>
                <a:latin typeface="Times New Roman"/>
                <a:cs typeface="Times New Roman"/>
              </a:rPr>
              <a:t>ы:</a:t>
            </a:r>
          </a:p>
          <a:p>
            <a:pPr algn="r">
              <a:lnSpc>
                <a:spcPct val="100000"/>
              </a:lnSpc>
              <a:spcBef>
                <a:spcPts val="44"/>
              </a:spcBef>
            </a:pPr>
            <a:r>
              <a:rPr sz="1600" b="1" spc="-10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ок</a:t>
            </a:r>
            <a:r>
              <a:rPr sz="1600" b="1" spc="-30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р</a:t>
            </a:r>
            <a:r>
              <a:rPr sz="1600" b="1" spc="-10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уг</a:t>
            </a:r>
            <a:r>
              <a:rPr lang="ru-RU" sz="1600" b="1" spc="-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       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629400" y="4267200"/>
            <a:ext cx="2209800" cy="2209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629400" y="609600"/>
            <a:ext cx="1981200" cy="2209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-3" y="838201"/>
          <a:ext cx="9144003" cy="6035040"/>
        </p:xfrm>
        <a:graphic>
          <a:graphicData uri="http://schemas.openxmlformats.org/drawingml/2006/table">
            <a:tbl>
              <a:tblPr/>
              <a:tblGrid>
                <a:gridCol w="2286002"/>
                <a:gridCol w="1676400"/>
                <a:gridCol w="2133600"/>
                <a:gridCol w="3048001"/>
              </a:tblGrid>
              <a:tr h="10667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Муниципальный район, городской округ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Участники регионального этапа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Победители и призеры регионального этапа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 победителей и призеров в общем количестве участников команды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Шолоховский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Азовский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31,7%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Ростов-на-Дону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29,4%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Кагальницкий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25,8%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Таганрог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25,0%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Сальский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24,2%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Волгодонск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21,2%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Аксайский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18,3%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Боковский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16,7%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Зимовниковский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16,7%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Новочеркасск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14,3%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Целинский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13,6%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Веселовский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Азов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Зерноградский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Егорлыкский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Гуково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Миллеровский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11,4%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object 5"/>
          <p:cNvSpPr txBox="1"/>
          <p:nvPr/>
        </p:nvSpPr>
        <p:spPr>
          <a:xfrm>
            <a:off x="1066800" y="0"/>
            <a:ext cx="6858000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ru-RU" sz="2800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РЕЗУЛЬТАТИВНОСТЬ  УЧАСТИЯ В РЕГИОНАЛЬНОМ ЭТАПЕ</a:t>
            </a:r>
            <a:endParaRPr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278967"/>
              </p:ext>
            </p:extLst>
          </p:nvPr>
        </p:nvGraphicFramePr>
        <p:xfrm>
          <a:off x="-3" y="0"/>
          <a:ext cx="9144003" cy="6873240"/>
        </p:xfrm>
        <a:graphic>
          <a:graphicData uri="http://schemas.openxmlformats.org/drawingml/2006/table">
            <a:tbl>
              <a:tblPr/>
              <a:tblGrid>
                <a:gridCol w="2286002"/>
                <a:gridCol w="1676400"/>
                <a:gridCol w="2133600"/>
                <a:gridCol w="3048001"/>
              </a:tblGrid>
              <a:tr h="8382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Муниципальный район, городской округ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Участники регионального этапа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Победители и призеры </a:t>
                      </a:r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регион.</a:t>
                      </a:r>
                      <a:r>
                        <a:rPr lang="ru-RU" sz="1800" b="1" i="0" u="none" strike="noStrike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этапа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 победителей и призеров в общем </a:t>
                      </a:r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кол-ве </a:t>
                      </a:r>
                      <a:r>
                        <a:rPr lang="ru-RU" sz="18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участников команды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Шахты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Новошахтинск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Советский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Донецк 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Заветинский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9,1%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Семикаракорский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8,8%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Белокалитвинский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8,5%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Батайск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8,4%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Матвеево-Курганский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6,4%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Каменск-Шахтинский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6,3%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Цимлянский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6,3%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Чертковский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5,9%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Куйбышевский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5,6%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Багаевский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5,3%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Константиновский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4,8%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Род.-</a:t>
                      </a:r>
                      <a:r>
                        <a:rPr lang="ru-RU" sz="18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Несветайский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4,8%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Октябрьский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4,5%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Пролетарский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4,2%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Тацинский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3,6%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Красносулинский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3,3%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Неклиновский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2,9%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Мясниковский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1,3%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719975"/>
              </p:ext>
            </p:extLst>
          </p:nvPr>
        </p:nvGraphicFramePr>
        <p:xfrm>
          <a:off x="-3" y="1143000"/>
          <a:ext cx="9144003" cy="5715000"/>
        </p:xfrm>
        <a:graphic>
          <a:graphicData uri="http://schemas.openxmlformats.org/drawingml/2006/table">
            <a:tbl>
              <a:tblPr/>
              <a:tblGrid>
                <a:gridCol w="2286002"/>
                <a:gridCol w="1676400"/>
                <a:gridCol w="2057401"/>
                <a:gridCol w="3124200"/>
              </a:tblGrid>
              <a:tr h="1143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Муниципальный район, городской округ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Участники регионального этапа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Победители и призеры регионального этапа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 победителей и призеров в общем количестве участников команды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Зверево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Верхнедонской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Волгодонской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Дубовский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Каменский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Кашарский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Мартыновский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Милютинский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Морозовский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Обливский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Орловский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Песчанокопский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Ремонтненский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Тарасовский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Усть-Донецкий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object 5"/>
          <p:cNvSpPr txBox="1"/>
          <p:nvPr/>
        </p:nvSpPr>
        <p:spPr>
          <a:xfrm>
            <a:off x="990600" y="228600"/>
            <a:ext cx="6858000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ru-RU" sz="2800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Не имеющие победителей и призеров по итогам регионального этапа</a:t>
            </a:r>
            <a:endParaRPr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</TotalTime>
  <Words>1038</Words>
  <Application>Microsoft Office PowerPoint</Application>
  <PresentationFormat>Экран (4:3)</PresentationFormat>
  <Paragraphs>457</Paragraphs>
  <Slides>16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Презентация PowerPoint</vt:lpstr>
      <vt:lpstr>ОБЩЕЕ КОЛИЧЕСТВО УЧАСТНИКОВ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КОЛИЧЕСТВО УЧАСТНИКОВ РЕГИОНАЛЬНОГО ЭТАПА ПО ПРЕДМЕТАМ (сводные данные по РФ)</vt:lpstr>
      <vt:lpstr>РЕЙТИНГ  ПО КОЛИЧЕСТВУ ПОБЕДИТЕЛЕЙ И ПРИЗЕРОВ РЕГИОНАЛЬНОГО ЭТАПА в 2013/14 уч. г. </vt:lpstr>
      <vt:lpstr>Презентация PowerPoint</vt:lpstr>
      <vt:lpstr>ПОБЕДИТЕЛИ И ПРИЗЕРЫ ЗАКЛЮЧИТЕЛЬНОГО ЭТАПА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 итогах всероссийской олимпиады школьников  в 2011/2012 учебном году</dc:title>
  <dc:creator>Валентина</dc:creator>
  <cp:lastModifiedBy>Арбузова Лариса Евгеньевна</cp:lastModifiedBy>
  <cp:revision>26</cp:revision>
  <cp:lastPrinted>2014-11-10T13:02:04Z</cp:lastPrinted>
  <dcterms:created xsi:type="dcterms:W3CDTF">2014-11-08T19:31:06Z</dcterms:created>
  <dcterms:modified xsi:type="dcterms:W3CDTF">2014-11-11T05:23:42Z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2013-12-04T00:00:00Z</vt:filetime>
  </property>
  <property fmtid="{D5CDD505-2E9C-101B-9397-08002B2CF9AE}" pid="3" name="LastSaved">
    <vt:filetime>2014-11-08T00:00:00Z</vt:filetime>
  </property>
</Properties>
</file>