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9" r:id="rId3"/>
    <p:sldId id="320" r:id="rId4"/>
    <p:sldId id="321" r:id="rId5"/>
    <p:sldId id="322" r:id="rId6"/>
    <p:sldId id="324" r:id="rId7"/>
    <p:sldId id="318" r:id="rId8"/>
    <p:sldId id="323" r:id="rId9"/>
    <p:sldId id="325" r:id="rId10"/>
    <p:sldId id="317" r:id="rId11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41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4660"/>
  </p:normalViewPr>
  <p:slideViewPr>
    <p:cSldViewPr snapToGrid="0">
      <p:cViewPr varScale="1">
        <p:scale>
          <a:sx n="82" d="100"/>
          <a:sy n="82" d="100"/>
        </p:scale>
        <p:origin x="96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9E78-4BE0-4032-8CA2-E8408D9F2BD6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5B3ED-B93D-4413-BD96-0F727FE26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69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DAD4D-D4F5-49AA-B118-D7A284D6C7DA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207ED-9C0E-4084-8955-5BB363E31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926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99124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48523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74224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64963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15364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0917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3955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10132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7255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865808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8399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354D1-548F-4D85-B5BA-9314F1EB4994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7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lk.rcoi61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rocoiso@rostobr.ru" TargetMode="External"/><Relationship Id="rId3" Type="http://schemas.openxmlformats.org/officeDocument/2006/relationships/hyperlink" Target="mailto:tkorsunova@rcoi61.org.ru" TargetMode="External"/><Relationship Id="rId7" Type="http://schemas.openxmlformats.org/officeDocument/2006/relationships/hyperlink" Target="http://lk.rcoi61.ru/" TargetMode="External"/><Relationship Id="rId2" Type="http://schemas.openxmlformats.org/officeDocument/2006/relationships/hyperlink" Target="mailto:ekorsunova@rcoi61.org.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coi61.org.ru/" TargetMode="External"/><Relationship Id="rId5" Type="http://schemas.openxmlformats.org/officeDocument/2006/relationships/hyperlink" Target="http://www.rostobr.ru/" TargetMode="External"/><Relationship Id="rId4" Type="http://schemas.openxmlformats.org/officeDocument/2006/relationships/hyperlink" Target="mailto:gsnezhko@rcoi61.org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0660" y="1157189"/>
            <a:ext cx="105840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Особенности информационно-технологического </a:t>
            </a:r>
            <a:r>
              <a:rPr lang="ru-RU" sz="4000" b="1" dirty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сопровождения </a:t>
            </a:r>
            <a:r>
              <a:rPr lang="ru-RU" sz="4000" b="1" dirty="0" smtClean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муниципального </a:t>
            </a:r>
            <a:r>
              <a:rPr lang="ru-RU" sz="4000" b="1" dirty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этапа </a:t>
            </a:r>
            <a:endParaRPr lang="ru-RU" sz="4000" b="1" dirty="0" smtClean="0">
              <a:solidFill>
                <a:srgbClr val="2241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Всероссийской </a:t>
            </a:r>
            <a:r>
              <a:rPr lang="ru-RU" sz="4000" b="1" dirty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олимпиады школьников </a:t>
            </a:r>
            <a:endParaRPr lang="ru-RU" sz="4000" b="1" dirty="0" smtClean="0">
              <a:solidFill>
                <a:srgbClr val="2241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в </a:t>
            </a:r>
            <a:r>
              <a:rPr lang="ru-RU" sz="4000" b="1" dirty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2015 году</a:t>
            </a:r>
            <a:endParaRPr lang="ru-RU" sz="4000" dirty="0">
              <a:solidFill>
                <a:srgbClr val="2241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0660" y="4327288"/>
            <a:ext cx="1058402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>
                <a:latin typeface="Cambria" panose="02040503050406030204" pitchFamily="18" charset="0"/>
                <a:ea typeface="Calibri" panose="020F0502020204030204" pitchFamily="34" charset="0"/>
              </a:rPr>
              <a:t>Снежко Галина </a:t>
            </a:r>
            <a:r>
              <a:rPr lang="ru-RU" sz="2400" b="1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Евгеньевна</a:t>
            </a:r>
          </a:p>
          <a:p>
            <a:pPr algn="r"/>
            <a:r>
              <a:rPr lang="ru-RU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директор </a:t>
            </a:r>
          </a:p>
          <a:p>
            <a:pPr algn="r"/>
            <a:r>
              <a:rPr lang="ru-RU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ГБУ </a:t>
            </a:r>
            <a:r>
              <a:rPr lang="ru-RU" i="1" dirty="0">
                <a:latin typeface="Cambria" panose="02040503050406030204" pitchFamily="18" charset="0"/>
                <a:ea typeface="Calibri" panose="020F0502020204030204" pitchFamily="34" charset="0"/>
              </a:rPr>
              <a:t>РО «Ростовский областной центр </a:t>
            </a:r>
            <a:endParaRPr lang="ru-RU" i="1" dirty="0" smtClean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algn="r"/>
            <a:r>
              <a:rPr lang="ru-RU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обработки </a:t>
            </a:r>
            <a:r>
              <a:rPr lang="ru-RU" i="1" dirty="0">
                <a:latin typeface="Cambria" panose="02040503050406030204" pitchFamily="18" charset="0"/>
                <a:ea typeface="Calibri" panose="020F0502020204030204" pitchFamily="34" charset="0"/>
              </a:rPr>
              <a:t>информации в сфере образования»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72471" y="6326156"/>
            <a:ext cx="320040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>
              <a:defRPr sz="2800" b="1" i="1">
                <a:latin typeface="Cambria" panose="02040503050406030204" pitchFamily="18" charset="0"/>
                <a:ea typeface="Calibri" panose="020F0502020204030204" pitchFamily="34" charset="0"/>
              </a:defRPr>
            </a:lvl1pPr>
          </a:lstStyle>
          <a:p>
            <a:pPr algn="ctr"/>
            <a:r>
              <a:rPr lang="ru-RU" sz="2000" b="0" dirty="0" smtClean="0"/>
              <a:t>11 ноября </a:t>
            </a:r>
            <a:r>
              <a:rPr lang="ru-RU" sz="2000" b="0" dirty="0"/>
              <a:t>2014 года</a:t>
            </a:r>
          </a:p>
        </p:txBody>
      </p:sp>
    </p:spTree>
    <p:extLst>
      <p:ext uri="{BB962C8B-B14F-4D97-AF65-F5344CB8AC3E}">
        <p14:creationId xmlns:p14="http://schemas.microsoft.com/office/powerpoint/2010/main" val="977564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287624" y="2845836"/>
            <a:ext cx="10114384" cy="6251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902"/>
              </a:avLst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kern="1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anose="02040503050406030204" pitchFamily="18" charset="0"/>
                <a:cs typeface="Arial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560512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3143" y="1083550"/>
            <a:ext cx="1160728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ambria" panose="02040503050406030204" pitchFamily="18" charset="0"/>
              </a:rPr>
              <a:t>Для использования закрытой части портала </a:t>
            </a:r>
            <a:r>
              <a:rPr lang="en-US" sz="2800" b="1" dirty="0" err="1">
                <a:latin typeface="Cambria" panose="02040503050406030204" pitchFamily="18" charset="0"/>
              </a:rPr>
              <a:t>rcoi</a:t>
            </a:r>
            <a:r>
              <a:rPr lang="ru-RU" sz="2800" b="1" dirty="0">
                <a:latin typeface="Cambria" panose="02040503050406030204" pitchFamily="18" charset="0"/>
              </a:rPr>
              <a:t>61.</a:t>
            </a:r>
            <a:r>
              <a:rPr lang="en-US" sz="2800" b="1" dirty="0" err="1">
                <a:latin typeface="Cambria" panose="02040503050406030204" pitchFamily="18" charset="0"/>
              </a:rPr>
              <a:t>ru</a:t>
            </a:r>
            <a:r>
              <a:rPr lang="ru-RU" sz="2800" b="1" dirty="0">
                <a:latin typeface="Cambria" panose="02040503050406030204" pitchFamily="18" charset="0"/>
              </a:rPr>
              <a:t> необходимо:</a:t>
            </a:r>
          </a:p>
          <a:p>
            <a:r>
              <a:rPr lang="ru-RU" sz="2800" dirty="0">
                <a:latin typeface="Cambria" panose="02040503050406030204" pitchFamily="18" charset="0"/>
              </a:rPr>
              <a:t>1. Перейти по ссылке </a:t>
            </a:r>
            <a:r>
              <a:rPr lang="ru-RU" sz="2800" u="sng" dirty="0">
                <a:latin typeface="Cambria" panose="02040503050406030204" pitchFamily="18" charset="0"/>
                <a:hlinkClick r:id="rId2"/>
              </a:rPr>
              <a:t>http://lk.rcoi61.ru/ </a:t>
            </a:r>
            <a:endParaRPr lang="ru-RU" sz="2800" u="sng" dirty="0">
              <a:latin typeface="Cambria" panose="02040503050406030204" pitchFamily="18" charset="0"/>
            </a:endParaRPr>
          </a:p>
          <a:p>
            <a:r>
              <a:rPr lang="ru-RU" sz="2800" dirty="0">
                <a:latin typeface="Cambria" panose="02040503050406030204" pitchFamily="18" charset="0"/>
              </a:rPr>
              <a:t>2. В соответствующих полях ввести логин и пароль, полученные в раздаточных материалах.</a:t>
            </a:r>
          </a:p>
          <a:p>
            <a:r>
              <a:rPr lang="ru-RU" sz="2800" dirty="0">
                <a:latin typeface="Cambria" panose="02040503050406030204" pitchFamily="18" charset="0"/>
              </a:rPr>
              <a:t>3. Осуществить вход на личную страницу.</a:t>
            </a:r>
          </a:p>
          <a:p>
            <a:endParaRPr lang="ru-RU" sz="2800" dirty="0">
              <a:latin typeface="Cambria" panose="020405030504060302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575815" y="3872204"/>
            <a:ext cx="8687858" cy="2847759"/>
            <a:chOff x="2210297" y="3584243"/>
            <a:chExt cx="8011885" cy="2603874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2210297" y="3584243"/>
              <a:ext cx="8011885" cy="2603874"/>
              <a:chOff x="2210297" y="3584243"/>
              <a:chExt cx="8011885" cy="2603874"/>
            </a:xfrm>
          </p:grpSpPr>
          <p:pic>
            <p:nvPicPr>
              <p:cNvPr id="1026" name="Picture 2" descr="C:\Documents and Settings\user\Рабочий стол\1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0297" y="3584243"/>
                <a:ext cx="8011885" cy="260387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Прямоугольник 5"/>
              <p:cNvSpPr/>
              <p:nvPr/>
            </p:nvSpPr>
            <p:spPr>
              <a:xfrm>
                <a:off x="2229947" y="4169230"/>
                <a:ext cx="1341770" cy="1001485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Стрелка вправо 6"/>
              <p:cNvSpPr/>
              <p:nvPr/>
            </p:nvSpPr>
            <p:spPr>
              <a:xfrm>
                <a:off x="5370060" y="4908303"/>
                <a:ext cx="1055914" cy="524821"/>
              </a:xfrm>
              <a:prstGeom prst="rightArrow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1027" name="Picture 3" descr="C:\Documents and Settings\user\Рабочий стол\мояСтраница1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25974" y="3725406"/>
              <a:ext cx="3629025" cy="23215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4746819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540" y="1133929"/>
            <a:ext cx="41770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</a:rPr>
              <a:t>4. На вкладке «Мои настройки» заполнить </a:t>
            </a:r>
            <a:r>
              <a:rPr lang="ru-RU" sz="2800" b="1" dirty="0" smtClean="0">
                <a:latin typeface="Cambria" panose="02040503050406030204" pitchFamily="18" charset="0"/>
              </a:rPr>
              <a:t>ВСЕ</a:t>
            </a:r>
            <a:r>
              <a:rPr lang="ru-RU" sz="2800" dirty="0" smtClean="0">
                <a:latin typeface="Cambria" panose="02040503050406030204" pitchFamily="18" charset="0"/>
              </a:rPr>
              <a:t> поля </a:t>
            </a:r>
            <a:r>
              <a:rPr lang="ru-RU" sz="2800" dirty="0">
                <a:latin typeface="Cambria" panose="02040503050406030204" pitchFamily="18" charset="0"/>
              </a:rPr>
              <a:t>соответствующими достоверными данными. </a:t>
            </a:r>
          </a:p>
          <a:p>
            <a:endParaRPr lang="ru-RU" sz="2800" dirty="0">
              <a:latin typeface="Cambria" panose="02040503050406030204" pitchFamily="18" charset="0"/>
            </a:endParaRPr>
          </a:p>
          <a:p>
            <a:r>
              <a:rPr lang="ru-RU" sz="2800" dirty="0">
                <a:latin typeface="Cambria" panose="02040503050406030204" pitchFamily="18" charset="0"/>
              </a:rPr>
              <a:t>5. После сохранения настроек можно приступать к работе с закрытой частью портала.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5058752" y="718456"/>
            <a:ext cx="6277947" cy="5952931"/>
            <a:chOff x="4909457" y="718457"/>
            <a:chExt cx="5658396" cy="5421086"/>
          </a:xfrm>
        </p:grpSpPr>
        <p:pic>
          <p:nvPicPr>
            <p:cNvPr id="6" name="Picture 3" descr="C:\Documents and Settings\user\Рабочий стол\моиНастройки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9458" y="718457"/>
              <a:ext cx="5658395" cy="542108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Прямоугольник 7"/>
            <p:cNvSpPr/>
            <p:nvPr/>
          </p:nvSpPr>
          <p:spPr>
            <a:xfrm>
              <a:off x="4909457" y="1338943"/>
              <a:ext cx="849086" cy="19594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758543" y="5863257"/>
              <a:ext cx="849086" cy="276286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3027113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8539" y="3693368"/>
            <a:ext cx="4449148" cy="2503715"/>
          </a:xfrm>
          <a:prstGeom prst="rect">
            <a:avLst/>
          </a:prstGeom>
          <a:noFill/>
          <a:ln w="254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61712" y="3693368"/>
            <a:ext cx="6701553" cy="2503716"/>
          </a:xfrm>
          <a:prstGeom prst="rect">
            <a:avLst/>
          </a:prstGeom>
          <a:noFill/>
          <a:ln w="254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0355" y="3744408"/>
            <a:ext cx="44298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mbria" panose="02040503050406030204" pitchFamily="18" charset="0"/>
              </a:rPr>
              <a:t>В раздел «Публичные документы» будут загружаться файлы из </a:t>
            </a:r>
            <a:r>
              <a:rPr lang="ru-RU" sz="2400" dirty="0" smtClean="0">
                <a:latin typeface="Cambria" panose="02040503050406030204" pitchFamily="18" charset="0"/>
              </a:rPr>
              <a:t>ГБУ РО </a:t>
            </a:r>
            <a:r>
              <a:rPr lang="ru-RU" sz="2400" dirty="0">
                <a:latin typeface="Cambria" panose="02040503050406030204" pitchFamily="18" charset="0"/>
              </a:rPr>
              <a:t>«РОЦОИСО» для зарегистрированных пользователей.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86516" y="3744408"/>
            <a:ext cx="66269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mbria" panose="02040503050406030204" pitchFamily="18" charset="0"/>
              </a:rPr>
              <a:t>С помощью функции «Отправить личный документ» пользователь может загрузить на портал необходимые для передачи в ГБУ </a:t>
            </a:r>
            <a:r>
              <a:rPr lang="ru-RU" sz="2400" dirty="0" smtClean="0">
                <a:latin typeface="Cambria" panose="02040503050406030204" pitchFamily="18" charset="0"/>
              </a:rPr>
              <a:t>РО «РОЦОИСО</a:t>
            </a:r>
            <a:r>
              <a:rPr lang="ru-RU" sz="2400" dirty="0">
                <a:latin typeface="Cambria" panose="02040503050406030204" pitchFamily="18" charset="0"/>
              </a:rPr>
              <a:t>» формы. Загруженные формы будут отражаться в разделе «Районные документы»</a:t>
            </a:r>
          </a:p>
        </p:txBody>
      </p:sp>
      <p:pic>
        <p:nvPicPr>
          <p:cNvPr id="3074" name="Picture 2" descr="C:\Documents and Settings\user\Рабочий стол\мояСтрани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817" y="730840"/>
            <a:ext cx="7515225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 flipH="1" flipV="1">
            <a:off x="3320144" y="1859265"/>
            <a:ext cx="1" cy="183410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320145" y="1812608"/>
            <a:ext cx="740227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531428" y="1529580"/>
            <a:ext cx="0" cy="206828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5943600" y="1529580"/>
            <a:ext cx="587828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65609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911" y="979716"/>
            <a:ext cx="1156995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mbria" panose="02040503050406030204" pitchFamily="18" charset="0"/>
              </a:rPr>
              <a:t>В раздел </a:t>
            </a:r>
            <a:r>
              <a:rPr lang="ru-RU" sz="3200" b="1" dirty="0">
                <a:latin typeface="Cambria" panose="02040503050406030204" pitchFamily="18" charset="0"/>
              </a:rPr>
              <a:t>«Публичные документы» </a:t>
            </a:r>
            <a:r>
              <a:rPr lang="ru-RU" sz="32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с 13 ноября 2014 г</a:t>
            </a:r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. </a:t>
            </a:r>
            <a:r>
              <a:rPr lang="ru-RU" sz="3200" dirty="0">
                <a:latin typeface="Cambria" panose="02040503050406030204" pitchFamily="18" charset="0"/>
              </a:rPr>
              <a:t>будут </a:t>
            </a:r>
            <a:r>
              <a:rPr lang="ru-RU" sz="3200" dirty="0" smtClean="0">
                <a:latin typeface="Cambria" panose="02040503050406030204" pitchFamily="18" charset="0"/>
              </a:rPr>
              <a:t>размещаться все материалы муниципального этапа </a:t>
            </a:r>
            <a:r>
              <a:rPr lang="ru-RU" sz="3200" dirty="0">
                <a:latin typeface="Cambria" panose="02040503050406030204" pitchFamily="18" charset="0"/>
              </a:rPr>
              <a:t>Всероссийской олимпиады школьников</a:t>
            </a:r>
            <a:r>
              <a:rPr lang="ru-RU" sz="3200" dirty="0" smtClean="0">
                <a:latin typeface="Cambria" panose="02040503050406030204" pitchFamily="18" charset="0"/>
              </a:rPr>
              <a:t> в Ростовской области: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>
                <a:latin typeface="Cambria" panose="02040503050406030204" pitchFamily="18" charset="0"/>
              </a:rPr>
              <a:t>комплекты заданий муниципального этапа </a:t>
            </a:r>
            <a:r>
              <a:rPr lang="ru-RU" sz="2400" dirty="0" smtClean="0">
                <a:latin typeface="Cambria" panose="02040503050406030204" pitchFamily="18" charset="0"/>
              </a:rPr>
              <a:t>Всероссийской </a:t>
            </a:r>
            <a:r>
              <a:rPr lang="ru-RU" sz="2400" dirty="0">
                <a:latin typeface="Cambria" panose="02040503050406030204" pitchFamily="18" charset="0"/>
              </a:rPr>
              <a:t>олимпиады школьников по общеобразовательным </a:t>
            </a:r>
            <a:r>
              <a:rPr lang="ru-RU" sz="2400" dirty="0" smtClean="0">
                <a:latin typeface="Cambria" panose="02040503050406030204" pitchFamily="18" charset="0"/>
              </a:rPr>
              <a:t>предметам в соответствии с графиком,</a:t>
            </a:r>
            <a:endParaRPr lang="ru-RU" sz="2400" dirty="0">
              <a:latin typeface="Cambria" panose="020405030504060302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формы </a:t>
            </a:r>
            <a:r>
              <a:rPr lang="ru-RU" sz="2400" dirty="0">
                <a:latin typeface="Cambria" panose="02040503050406030204" pitchFamily="18" charset="0"/>
              </a:rPr>
              <a:t>отчетности по </a:t>
            </a:r>
            <a:r>
              <a:rPr lang="ru-RU" sz="2400" dirty="0" smtClean="0">
                <a:latin typeface="Cambria" panose="02040503050406030204" pitchFamily="18" charset="0"/>
              </a:rPr>
              <a:t>итогам проведения муниципального этапа,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инструкции по заполнению отчетных форм,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требования </a:t>
            </a:r>
            <a:r>
              <a:rPr lang="ru-RU" sz="2400" dirty="0">
                <a:latin typeface="Cambria" panose="02040503050406030204" pitchFamily="18" charset="0"/>
              </a:rPr>
              <a:t>к организации и проведению муниципального этапа </a:t>
            </a:r>
            <a:r>
              <a:rPr lang="ru-RU" sz="2400" dirty="0" smtClean="0">
                <a:latin typeface="Cambria" panose="02040503050406030204" pitchFamily="18" charset="0"/>
              </a:rPr>
              <a:t>Всероссийской олимпиады </a:t>
            </a:r>
            <a:r>
              <a:rPr lang="ru-RU" sz="2400" dirty="0">
                <a:latin typeface="Cambria" panose="02040503050406030204" pitchFamily="18" charset="0"/>
              </a:rPr>
              <a:t>школьников, </a:t>
            </a:r>
            <a:endParaRPr lang="ru-RU" sz="2400" dirty="0" smtClean="0">
              <a:latin typeface="Cambria" panose="020405030504060302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процедура </a:t>
            </a:r>
            <a:r>
              <a:rPr lang="ru-RU" sz="2400" dirty="0">
                <a:latin typeface="Cambria" panose="02040503050406030204" pitchFamily="18" charset="0"/>
              </a:rPr>
              <a:t>регистрации участников муниципального </a:t>
            </a:r>
            <a:r>
              <a:rPr lang="ru-RU" sz="2400" dirty="0" smtClean="0">
                <a:latin typeface="Cambria" panose="02040503050406030204" pitchFamily="18" charset="0"/>
              </a:rPr>
              <a:t>этапа всероссийской </a:t>
            </a:r>
            <a:r>
              <a:rPr lang="ru-RU" sz="2400" dirty="0">
                <a:latin typeface="Cambria" panose="02040503050406030204" pitchFamily="18" charset="0"/>
              </a:rPr>
              <a:t>олимпиады школьников, рассмотрения </a:t>
            </a:r>
            <a:r>
              <a:rPr lang="ru-RU" sz="2400" dirty="0" smtClean="0">
                <a:latin typeface="Cambria" panose="02040503050406030204" pitchFamily="18" charset="0"/>
              </a:rPr>
              <a:t>апелляций</a:t>
            </a:r>
          </a:p>
        </p:txBody>
      </p:sp>
    </p:spTree>
    <p:extLst>
      <p:ext uri="{BB962C8B-B14F-4D97-AF65-F5344CB8AC3E}">
        <p14:creationId xmlns:p14="http://schemas.microsoft.com/office/powerpoint/2010/main" val="351924268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4664002" cy="4301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884" y="2546625"/>
            <a:ext cx="4161850" cy="4036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9632" y="1755094"/>
            <a:ext cx="6912195" cy="2434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7345" y="4564913"/>
            <a:ext cx="6834482" cy="1643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139632" y="66120"/>
            <a:ext cx="6802016" cy="15286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2800" baseline="-25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Приказ </a:t>
            </a:r>
            <a:r>
              <a:rPr lang="ru-RU" sz="2800" baseline="-25000" dirty="0" err="1" smtClean="0">
                <a:solidFill>
                  <a:srgbClr val="000000"/>
                </a:solidFill>
                <a:latin typeface="Cambria" panose="02040503050406030204" pitchFamily="18" charset="0"/>
              </a:rPr>
              <a:t>минобразования</a:t>
            </a:r>
            <a:r>
              <a:rPr lang="ru-RU" sz="2800" baseline="-25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 Ростовской области от 17.10.2014 г. №657 </a:t>
            </a:r>
          </a:p>
          <a:p>
            <a:r>
              <a:rPr lang="ru-RU" sz="2800" baseline="-25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«О </a:t>
            </a:r>
            <a:r>
              <a:rPr lang="ru-RU" sz="2800" baseline="-25000" dirty="0">
                <a:solidFill>
                  <a:srgbClr val="000000"/>
                </a:solidFill>
                <a:latin typeface="Cambria" panose="02040503050406030204" pitchFamily="18" charset="0"/>
              </a:rPr>
              <a:t>проведении муниципального </a:t>
            </a:r>
            <a:r>
              <a:rPr lang="ru-RU" sz="2800" baseline="-25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этапа всероссийской </a:t>
            </a:r>
            <a:r>
              <a:rPr lang="ru-RU" sz="2800" baseline="-25000" dirty="0">
                <a:solidFill>
                  <a:srgbClr val="000000"/>
                </a:solidFill>
                <a:latin typeface="Cambria" panose="02040503050406030204" pitchFamily="18" charset="0"/>
              </a:rPr>
              <a:t>олимпиады </a:t>
            </a:r>
            <a:r>
              <a:rPr lang="ru-RU" sz="2800" baseline="-25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школьников в </a:t>
            </a:r>
            <a:r>
              <a:rPr lang="ru-RU" sz="2800" baseline="-25000" dirty="0">
                <a:solidFill>
                  <a:srgbClr val="000000"/>
                </a:solidFill>
                <a:latin typeface="Cambria" panose="02040503050406030204" pitchFamily="18" charset="0"/>
              </a:rPr>
              <a:t>2014-2015 учебном году и формах </a:t>
            </a:r>
            <a:r>
              <a:rPr lang="ru-RU" sz="2800" baseline="-25000" dirty="0" smtClean="0">
                <a:solidFill>
                  <a:srgbClr val="000000"/>
                </a:solidFill>
                <a:latin typeface="Cambria" panose="02040503050406030204" pitchFamily="18" charset="0"/>
              </a:rPr>
              <a:t>отчетности»</a:t>
            </a:r>
            <a:endParaRPr lang="ru-RU" sz="2800" baseline="-2500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752973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8775" y="4024879"/>
            <a:ext cx="112651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Cambria" panose="02040503050406030204" pitchFamily="18" charset="0"/>
              </a:rPr>
              <a:t>ключи </a:t>
            </a:r>
            <a:r>
              <a:rPr lang="ru-RU" sz="2800" dirty="0">
                <a:latin typeface="Cambria" panose="02040503050406030204" pitchFamily="18" charset="0"/>
              </a:rPr>
              <a:t>к комплектам заданий муниципального этапа </a:t>
            </a:r>
            <a:r>
              <a:rPr lang="ru-RU" sz="2800" dirty="0" smtClean="0">
                <a:latin typeface="Cambria" panose="02040503050406030204" pitchFamily="18" charset="0"/>
              </a:rPr>
              <a:t>всероссийской </a:t>
            </a:r>
            <a:r>
              <a:rPr lang="ru-RU" sz="2800" dirty="0">
                <a:latin typeface="Cambria" panose="02040503050406030204" pitchFamily="18" charset="0"/>
              </a:rPr>
              <a:t>олимпиады школьников по общеобразовательным </a:t>
            </a:r>
            <a:r>
              <a:rPr lang="ru-RU" sz="2800" dirty="0" smtClean="0">
                <a:latin typeface="Cambria" panose="02040503050406030204" pitchFamily="18" charset="0"/>
              </a:rPr>
              <a:t>предметам,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>
                <a:latin typeface="Cambria" panose="02040503050406030204" pitchFamily="18" charset="0"/>
              </a:rPr>
              <a:t>критерии и методика оценивания выполненных олимпиадных </a:t>
            </a:r>
            <a:r>
              <a:rPr lang="ru-RU" sz="2800" dirty="0" smtClean="0">
                <a:latin typeface="Cambria" panose="02040503050406030204" pitchFamily="18" charset="0"/>
              </a:rPr>
              <a:t>заданий</a:t>
            </a:r>
            <a:endParaRPr lang="ru-RU" sz="2800" dirty="0">
              <a:latin typeface="Cambria" panose="02040503050406030204" pitchFamily="18" charset="0"/>
            </a:endParaRPr>
          </a:p>
        </p:txBody>
      </p:sp>
      <p:pic>
        <p:nvPicPr>
          <p:cNvPr id="5" name="Picture 2" descr="C:\Documents and Settings\user\Рабочий стол\мояСтрани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294" y="868535"/>
            <a:ext cx="7515225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>
            <a:off x="5111622" y="1963387"/>
            <a:ext cx="740227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88775" y="1019508"/>
            <a:ext cx="417651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mbria" panose="02040503050406030204" pitchFamily="18" charset="0"/>
              </a:rPr>
              <a:t>В раздел </a:t>
            </a:r>
            <a:r>
              <a:rPr lang="ru-RU" sz="2400" b="1" dirty="0">
                <a:latin typeface="Cambria" panose="02040503050406030204" pitchFamily="18" charset="0"/>
              </a:rPr>
              <a:t>«Публичные документы» </a:t>
            </a:r>
          </a:p>
          <a:p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в день проведения олимпиады </a:t>
            </a:r>
            <a:r>
              <a:rPr lang="ru-RU" sz="2400" dirty="0">
                <a:latin typeface="Cambria" panose="02040503050406030204" pitchFamily="18" charset="0"/>
              </a:rPr>
              <a:t>в соответствии с графиком размещения информации на закрытой части портала rcoi61.ru будут размещаться: </a:t>
            </a:r>
          </a:p>
        </p:txBody>
      </p:sp>
    </p:spTree>
    <p:extLst>
      <p:ext uri="{BB962C8B-B14F-4D97-AF65-F5344CB8AC3E}">
        <p14:creationId xmlns:p14="http://schemas.microsoft.com/office/powerpoint/2010/main" val="9023114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Рабочий стол\мояСтраниц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427" y="149289"/>
            <a:ext cx="8462463" cy="32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5374433" y="1054359"/>
            <a:ext cx="2006082" cy="933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9146" y="3523219"/>
            <a:ext cx="1128537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ambria" panose="02040503050406030204" pitchFamily="18" charset="0"/>
              </a:rPr>
              <a:t>Заполненные </a:t>
            </a:r>
            <a:r>
              <a:rPr lang="ru-RU" sz="2400" dirty="0">
                <a:latin typeface="Cambria" panose="02040503050406030204" pitchFamily="18" charset="0"/>
              </a:rPr>
              <a:t>согласно инструкции формы необходимо с помощью функции </a:t>
            </a:r>
            <a:r>
              <a:rPr lang="ru-RU" sz="2400" b="1" dirty="0">
                <a:latin typeface="Cambria" panose="02040503050406030204" pitchFamily="18" charset="0"/>
              </a:rPr>
              <a:t>«отправить личный документ</a:t>
            </a:r>
            <a:r>
              <a:rPr lang="ru-RU" sz="2400" b="1" dirty="0" smtClean="0">
                <a:latin typeface="Cambria" panose="02040503050406030204" pitchFamily="18" charset="0"/>
              </a:rPr>
              <a:t>»</a:t>
            </a:r>
            <a:r>
              <a:rPr lang="ru-RU" sz="2400" dirty="0" smtClean="0">
                <a:latin typeface="Cambria" panose="02040503050406030204" pitchFamily="18" charset="0"/>
              </a:rPr>
              <a:t> загрузить в редактируемом </a:t>
            </a:r>
            <a:r>
              <a:rPr lang="ru-RU" sz="2400" dirty="0">
                <a:latin typeface="Cambria" panose="02040503050406030204" pitchFamily="18" charset="0"/>
              </a:rPr>
              <a:t>и сканированном (с </a:t>
            </a:r>
            <a:r>
              <a:rPr lang="ru-RU" sz="2400" dirty="0" smtClean="0">
                <a:latin typeface="Cambria" panose="02040503050406030204" pitchFamily="18" charset="0"/>
              </a:rPr>
              <a:t>подписями </a:t>
            </a:r>
            <a:r>
              <a:rPr lang="ru-RU" sz="2400" dirty="0">
                <a:latin typeface="Cambria" panose="02040503050406030204" pitchFamily="18" charset="0"/>
              </a:rPr>
              <a:t>и </a:t>
            </a:r>
            <a:r>
              <a:rPr lang="ru-RU" sz="2400" dirty="0" smtClean="0">
                <a:latin typeface="Cambria" panose="02040503050406030204" pitchFamily="18" charset="0"/>
              </a:rPr>
              <a:t>печатью</a:t>
            </a:r>
            <a:r>
              <a:rPr lang="ru-RU" sz="2400" dirty="0">
                <a:latin typeface="Cambria" panose="02040503050406030204" pitchFamily="18" charset="0"/>
              </a:rPr>
              <a:t>) виде </a:t>
            </a:r>
            <a:r>
              <a:rPr lang="ru-RU" sz="2400" dirty="0" smtClean="0">
                <a:latin typeface="Cambria" panose="02040503050406030204" pitchFamily="18" charset="0"/>
              </a:rPr>
              <a:t>на </a:t>
            </a:r>
            <a:r>
              <a:rPr lang="ru-RU" sz="2400" dirty="0">
                <a:latin typeface="Cambria" panose="02040503050406030204" pitchFamily="18" charset="0"/>
              </a:rPr>
              <a:t>портал из личного </a:t>
            </a:r>
            <a:r>
              <a:rPr lang="ru-RU" sz="2400" dirty="0" smtClean="0">
                <a:latin typeface="Cambria" panose="02040503050406030204" pitchFamily="18" charset="0"/>
              </a:rPr>
              <a:t>кабинета в </a:t>
            </a:r>
            <a:r>
              <a:rPr lang="ru-RU" sz="2400" dirty="0">
                <a:latin typeface="Cambria" panose="02040503050406030204" pitchFamily="18" charset="0"/>
              </a:rPr>
              <a:t>течение </a:t>
            </a:r>
            <a:endParaRPr lang="ru-RU" sz="2400" dirty="0" smtClean="0">
              <a:latin typeface="Cambria" panose="020405030504060302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10-ти </a:t>
            </a: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календарных дней </a:t>
            </a:r>
            <a:r>
              <a:rPr lang="ru-RU" sz="2400" dirty="0">
                <a:latin typeface="Cambria" panose="02040503050406030204" pitchFamily="18" charset="0"/>
              </a:rPr>
              <a:t>со дня проведения олимпиады, но не позднее </a:t>
            </a: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14.12.2014 г</a:t>
            </a: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.</a:t>
            </a:r>
            <a:r>
              <a:rPr lang="ru-RU" sz="2400" dirty="0">
                <a:latin typeface="Cambria" panose="02040503050406030204" pitchFamily="18" charset="0"/>
              </a:rPr>
              <a:t> (для олимпиад по </a:t>
            </a:r>
            <a:r>
              <a:rPr lang="ru-RU" sz="2400" i="1" dirty="0">
                <a:latin typeface="Cambria" panose="02040503050406030204" pitchFamily="18" charset="0"/>
              </a:rPr>
              <a:t>технологии, искусству (МХК) и литературе</a:t>
            </a:r>
            <a:r>
              <a:rPr lang="ru-RU" sz="2400" dirty="0">
                <a:latin typeface="Cambria" panose="02040503050406030204" pitchFamily="18" charset="0"/>
              </a:rPr>
              <a:t>). </a:t>
            </a:r>
          </a:p>
          <a:p>
            <a:endParaRPr lang="ru-RU" sz="2400" dirty="0">
              <a:latin typeface="Cambria" panose="02040503050406030204" pitchFamily="18" charset="0"/>
            </a:endParaRPr>
          </a:p>
          <a:p>
            <a:r>
              <a:rPr lang="ru-RU" sz="2000" i="1" dirty="0">
                <a:latin typeface="Cambria" panose="02040503050406030204" pitchFamily="18" charset="0"/>
              </a:rPr>
              <a:t>* Форма 1 и Форма 2 сдается в ГБУ РО «РОЦОИСО» на бумажных носителях до </a:t>
            </a:r>
            <a:r>
              <a:rPr lang="ru-RU" sz="2000" i="1" dirty="0" smtClean="0">
                <a:latin typeface="Cambria" panose="02040503050406030204" pitchFamily="18" charset="0"/>
              </a:rPr>
              <a:t>14.12.2014 г.</a:t>
            </a:r>
            <a:endParaRPr lang="ru-RU" sz="20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57371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0" y="3009137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Yeseva One"/>
              </a:rPr>
              <a:t>Заместитель директора по информационно-технологическому взаимодействию</a:t>
            </a:r>
          </a:p>
          <a:p>
            <a:pPr algn="ctr"/>
            <a:r>
              <a:rPr lang="ru-RU" dirty="0" err="1">
                <a:solidFill>
                  <a:srgbClr val="000000"/>
                </a:solidFill>
                <a:latin typeface="Yeseva One"/>
              </a:rPr>
              <a:t>Корсунова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> Елена Федоровна</a:t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dirty="0">
                <a:solidFill>
                  <a:srgbClr val="000000"/>
                </a:solidFill>
                <a:latin typeface="Yeseva One"/>
              </a:rPr>
              <a:t>тел. +</a:t>
            </a:r>
            <a:r>
              <a:rPr lang="ru-RU" dirty="0" smtClean="0">
                <a:solidFill>
                  <a:srgbClr val="000000"/>
                </a:solidFill>
                <a:latin typeface="Yeseva One"/>
              </a:rPr>
              <a:t>7(863)2910733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/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dirty="0" smtClean="0">
                <a:solidFill>
                  <a:srgbClr val="000000"/>
                </a:solidFill>
                <a:latin typeface="Yeseva One"/>
                <a:hlinkClick r:id="rId2"/>
              </a:rPr>
              <a:t>ekorsunova@rcoi61.org.ru</a:t>
            </a:r>
            <a:r>
              <a:rPr lang="ru-RU" dirty="0" smtClean="0">
                <a:solidFill>
                  <a:srgbClr val="000000"/>
                </a:solidFill>
                <a:latin typeface="Yeseva One"/>
              </a:rPr>
              <a:t> </a:t>
            </a:r>
            <a:endParaRPr lang="ru-RU" b="0" i="0" dirty="0">
              <a:solidFill>
                <a:srgbClr val="000000"/>
              </a:solidFill>
              <a:effectLst/>
              <a:latin typeface="Yeseva One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0" y="4767944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Yeseva One"/>
              </a:rPr>
              <a:t>Отдел организационно-технологического обеспечения ГИА-9</a:t>
            </a:r>
          </a:p>
          <a:p>
            <a:pPr algn="ctr"/>
            <a:r>
              <a:rPr lang="ru-RU" dirty="0" err="1">
                <a:solidFill>
                  <a:srgbClr val="000000"/>
                </a:solidFill>
                <a:latin typeface="Yeseva One"/>
              </a:rPr>
              <a:t>Корсунова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> Татьяна Игоревна</a:t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dirty="0">
                <a:solidFill>
                  <a:srgbClr val="000000"/>
                </a:solidFill>
                <a:latin typeface="Yeseva One"/>
              </a:rPr>
              <a:t>тел. +</a:t>
            </a:r>
            <a:r>
              <a:rPr lang="ru-RU" dirty="0" smtClean="0">
                <a:solidFill>
                  <a:srgbClr val="000000"/>
                </a:solidFill>
                <a:latin typeface="Yeseva One"/>
              </a:rPr>
              <a:t>7(863)2910733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/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dirty="0" smtClean="0">
                <a:solidFill>
                  <a:srgbClr val="000000"/>
                </a:solidFill>
                <a:latin typeface="Yeseva One"/>
                <a:hlinkClick r:id="rId3"/>
              </a:rPr>
              <a:t>tkorsunova@rcoi61.org.ru</a:t>
            </a:r>
            <a:r>
              <a:rPr lang="ru-RU" dirty="0" smtClean="0">
                <a:solidFill>
                  <a:srgbClr val="000000"/>
                </a:solidFill>
                <a:latin typeface="Yeseva One"/>
              </a:rPr>
              <a:t> </a:t>
            </a:r>
            <a:endParaRPr lang="ru-RU" b="0" i="0" dirty="0">
              <a:solidFill>
                <a:srgbClr val="000000"/>
              </a:solidFill>
              <a:effectLst/>
              <a:latin typeface="Yeseva One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0" y="152732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Yeseva One"/>
              </a:rPr>
              <a:t>Директор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Yeseva One"/>
              </a:rPr>
              <a:t>Снежко 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>Галина Евгеньевна</a:t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dirty="0">
                <a:solidFill>
                  <a:srgbClr val="000000"/>
                </a:solidFill>
                <a:latin typeface="Yeseva One"/>
              </a:rPr>
              <a:t>тел. </a:t>
            </a:r>
            <a:r>
              <a:rPr lang="ru-RU" dirty="0" smtClean="0">
                <a:solidFill>
                  <a:srgbClr val="000000"/>
                </a:solidFill>
                <a:latin typeface="Yeseva One"/>
              </a:rPr>
              <a:t>+7(909)4253444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/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dirty="0" smtClean="0">
                <a:solidFill>
                  <a:srgbClr val="000000"/>
                </a:solidFill>
                <a:latin typeface="Yeseva One"/>
                <a:hlinkClick r:id="rId4"/>
              </a:rPr>
              <a:t>gsnezhko@rcoi61.org.ru</a:t>
            </a:r>
            <a:r>
              <a:rPr lang="ru-RU" dirty="0" smtClean="0">
                <a:solidFill>
                  <a:srgbClr val="000000"/>
                </a:solidFill>
                <a:latin typeface="Yeseva One"/>
              </a:rPr>
              <a:t> </a:t>
            </a:r>
            <a:endParaRPr lang="ru-RU" b="0" i="0" dirty="0">
              <a:solidFill>
                <a:srgbClr val="000000"/>
              </a:solidFill>
              <a:effectLst/>
              <a:latin typeface="Yeseva One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533854" y="1527329"/>
            <a:ext cx="5689664" cy="48958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err="1" smtClean="0"/>
              <a:t>Минобразование</a:t>
            </a:r>
            <a:r>
              <a:rPr lang="ru-RU" altLang="ru-RU" sz="2000" b="1" dirty="0" smtClean="0"/>
              <a:t> Ростовской области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000" dirty="0" smtClean="0"/>
              <a:t>web-</a:t>
            </a:r>
            <a:r>
              <a:rPr lang="ru-RU" altLang="ru-RU" sz="2000" dirty="0" smtClean="0"/>
              <a:t>сайт: </a:t>
            </a:r>
            <a:r>
              <a:rPr lang="en-US" altLang="ru-RU" sz="2000" dirty="0" smtClean="0">
                <a:hlinkClick r:id="rId5"/>
              </a:rPr>
              <a:t>www.rostobr.ru</a:t>
            </a:r>
            <a:r>
              <a:rPr lang="ru-RU" altLang="ru-RU" sz="2000" dirty="0" smtClean="0"/>
              <a:t> 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2000" b="1" dirty="0" smtClean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2000" b="1" dirty="0" smtClean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/>
              <a:t>Ростовский областной центр обработки информации в сфере образования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/>
              <a:t>г. Ростов-на-Дону, пл. Гагарина, 1, корп. 8, ауд. 108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/>
              <a:t>г. Ростов-на-Дону, пр. Ленина, 92 (с 2015 г.)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2000" dirty="0" smtClean="0"/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000" dirty="0" smtClean="0"/>
              <a:t>web-</a:t>
            </a:r>
            <a:r>
              <a:rPr lang="ru-RU" altLang="ru-RU" sz="2000" dirty="0" smtClean="0"/>
              <a:t>сайт: </a:t>
            </a:r>
            <a:r>
              <a:rPr lang="en-US" altLang="ru-RU" sz="2000" dirty="0" smtClean="0">
                <a:hlinkClick r:id="rId6"/>
              </a:rPr>
              <a:t>www.rcoi61.ru</a:t>
            </a:r>
            <a:r>
              <a:rPr lang="ru-RU" altLang="ru-RU" sz="2000" dirty="0" smtClean="0"/>
              <a:t>   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/>
              <a:t>закрытая часть: </a:t>
            </a:r>
            <a:r>
              <a:rPr lang="en-US" altLang="ru-RU" sz="2000" dirty="0">
                <a:hlinkClick r:id="rId7"/>
              </a:rPr>
              <a:t>http://lk.rcoi61.ru</a:t>
            </a:r>
            <a:r>
              <a:rPr lang="en-US" altLang="ru-RU" sz="2000" dirty="0" smtClean="0">
                <a:hlinkClick r:id="rId7"/>
              </a:rPr>
              <a:t>/</a:t>
            </a:r>
            <a:r>
              <a:rPr lang="ru-RU" altLang="ru-RU" sz="2000" dirty="0" smtClean="0"/>
              <a:t> </a:t>
            </a:r>
            <a:r>
              <a:rPr lang="en-US" altLang="ru-RU" sz="2000" dirty="0" smtClean="0"/>
              <a:t>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000" dirty="0" smtClean="0"/>
              <a:t>e-mail: </a:t>
            </a:r>
            <a:r>
              <a:rPr lang="en-US" altLang="ru-RU" sz="2000" dirty="0" smtClean="0">
                <a:hlinkClick r:id="rId8"/>
              </a:rPr>
              <a:t>rocoiso@rostobr.ru</a:t>
            </a:r>
            <a:r>
              <a:rPr lang="ru-RU" altLang="ru-RU" sz="2000" dirty="0" smtClean="0"/>
              <a:t>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/>
              <a:t>8(863)238-17-81 – телефон «горячей линии» </a:t>
            </a:r>
          </a:p>
          <a:p>
            <a:pPr marL="0" indent="0" algn="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 smtClean="0"/>
              <a:t>Режим работы: </a:t>
            </a:r>
          </a:p>
          <a:p>
            <a:pPr marL="0" indent="0" algn="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 smtClean="0"/>
              <a:t>понедельник-четверг: 9.00-18.00;</a:t>
            </a:r>
          </a:p>
          <a:p>
            <a:pPr marL="0" indent="0" algn="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 smtClean="0"/>
              <a:t>пятница: 9.00-17.00; </a:t>
            </a:r>
          </a:p>
          <a:p>
            <a:pPr marL="0" indent="0" algn="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 smtClean="0"/>
              <a:t>перерыв: 13.00-14.00. 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33854" y="680152"/>
            <a:ext cx="11456209" cy="7064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alt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КОНТАКТНЫЕ ДАННЫЕ</a:t>
            </a:r>
            <a:endParaRPr lang="ru-RU" alt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612138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487</Words>
  <Application>Microsoft Office PowerPoint</Application>
  <PresentationFormat>Широкоэкранный</PresentationFormat>
  <Paragraphs>57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</vt:lpstr>
      <vt:lpstr>Wingdings</vt:lpstr>
      <vt:lpstr>Yeseva One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Galina Snezhko</dc:creator>
  <cp:lastModifiedBy>Galina Snezhko</cp:lastModifiedBy>
  <cp:revision>42</cp:revision>
  <cp:lastPrinted>2014-11-11T06:32:17Z</cp:lastPrinted>
  <dcterms:created xsi:type="dcterms:W3CDTF">2014-10-23T19:43:19Z</dcterms:created>
  <dcterms:modified xsi:type="dcterms:W3CDTF">2014-11-11T07:18:56Z</dcterms:modified>
</cp:coreProperties>
</file>