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35" r:id="rId3"/>
    <p:sldId id="332" r:id="rId4"/>
    <p:sldId id="336" r:id="rId5"/>
    <p:sldId id="334" r:id="rId6"/>
    <p:sldId id="339" r:id="rId7"/>
    <p:sldId id="338" r:id="rId8"/>
    <p:sldId id="340" r:id="rId9"/>
    <p:sldId id="328" r:id="rId10"/>
    <p:sldId id="329" r:id="rId11"/>
    <p:sldId id="330" r:id="rId12"/>
    <p:sldId id="331" r:id="rId13"/>
    <p:sldId id="319" r:id="rId14"/>
    <p:sldId id="320" r:id="rId15"/>
    <p:sldId id="321" r:id="rId16"/>
    <p:sldId id="322" r:id="rId17"/>
    <p:sldId id="326" r:id="rId18"/>
    <p:sldId id="325" r:id="rId19"/>
    <p:sldId id="317" r:id="rId2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1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7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A3B99E78-4BE0-4032-8CA2-E8408D9F2BD6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D705B3ED-B93D-4413-BD96-0F727FE268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694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89BDAD4D-D4F5-49AA-B118-D7A284D6C7DA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0992" tIns="45496" rIns="90992" bIns="4549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E3F207ED-9C0E-4084-8955-5BB363E31E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92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99124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48523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74224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76496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91536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20917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33955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101324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37255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865808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983997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354D1-548F-4D85-B5BA-9314F1EB4994}" type="datetimeFigureOut">
              <a:rPr lang="ru-RU" smtClean="0"/>
              <a:pPr/>
              <a:t>18.10.2016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F560-9DAD-4901-8CDB-64901C2B3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67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tkorsunova@rcoi61.org.ru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tkorsunova@rcoi61.org.ru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tkorsunova@rcoi61.org.ru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lk.rcoi61.ru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tkorsunova@rcoi61.org.ru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tkorsunova@rcoi61.org.ru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tkorsunova@rcoi61.org.ru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tkorsunova@rcoi61.org.ru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mailto:rocoiso@rostobr.ru" TargetMode="External"/><Relationship Id="rId3" Type="http://schemas.openxmlformats.org/officeDocument/2006/relationships/hyperlink" Target="mailto:tkorsunova@rcoi61.org.ru" TargetMode="External"/><Relationship Id="rId7" Type="http://schemas.openxmlformats.org/officeDocument/2006/relationships/hyperlink" Target="http://lk.rcoi61.ru/" TargetMode="External"/><Relationship Id="rId2" Type="http://schemas.openxmlformats.org/officeDocument/2006/relationships/hyperlink" Target="mailto:ekorsunova@rcoi61.org.ru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rcoi61.org.ru/" TargetMode="External"/><Relationship Id="rId5" Type="http://schemas.openxmlformats.org/officeDocument/2006/relationships/hyperlink" Target="http://www.rostobr.ru/" TargetMode="External"/><Relationship Id="rId4" Type="http://schemas.openxmlformats.org/officeDocument/2006/relationships/hyperlink" Target="mailto:gsnezhko@rcoi61.org.ru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tkorsunova@rcoi61.org.ru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tkorsunova@rcoi61.org.r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0660" y="1157189"/>
            <a:ext cx="1058402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Особенности информационно-технологического </a:t>
            </a:r>
            <a:r>
              <a:rPr lang="ru-RU" sz="40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сопровождения </a:t>
            </a:r>
            <a:r>
              <a:rPr lang="ru-RU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муниципального </a:t>
            </a:r>
            <a:r>
              <a:rPr lang="ru-RU" sz="40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этапа </a:t>
            </a:r>
            <a:endParaRPr lang="ru-RU" sz="4000" b="1" dirty="0" smtClean="0">
              <a:solidFill>
                <a:srgbClr val="2241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Всероссийской </a:t>
            </a:r>
            <a:r>
              <a:rPr lang="ru-RU" sz="40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олимпиады школьников </a:t>
            </a:r>
            <a:endParaRPr lang="ru-RU" sz="4000" b="1" dirty="0" smtClean="0">
              <a:solidFill>
                <a:srgbClr val="2241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в 201</a:t>
            </a:r>
            <a:r>
              <a:rPr lang="en-US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6</a:t>
            </a:r>
            <a:r>
              <a:rPr lang="ru-RU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/1</a:t>
            </a:r>
            <a:r>
              <a:rPr lang="en-US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7</a:t>
            </a:r>
            <a:r>
              <a:rPr lang="ru-RU" sz="4000" b="1" dirty="0" smtClean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 учебном </a:t>
            </a:r>
            <a:r>
              <a:rPr lang="ru-RU" sz="4000" b="1" dirty="0">
                <a:solidFill>
                  <a:srgbClr val="22419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libri" panose="020F0502020204030204" pitchFamily="34" charset="0"/>
              </a:rPr>
              <a:t>году</a:t>
            </a:r>
            <a:endParaRPr lang="ru-RU" sz="4000" dirty="0">
              <a:solidFill>
                <a:srgbClr val="22419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0660" y="4445826"/>
            <a:ext cx="1058402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i="1" dirty="0">
                <a:latin typeface="Cambria" panose="02040503050406030204" pitchFamily="18" charset="0"/>
                <a:ea typeface="Calibri" panose="020F0502020204030204" pitchFamily="34" charset="0"/>
              </a:rPr>
              <a:t>Снежко Галина </a:t>
            </a:r>
            <a:r>
              <a:rPr lang="ru-RU" sz="2400" b="1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Евгеньевна</a:t>
            </a: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директор </a:t>
            </a: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ГБУ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РО «Ростовский областной центр </a:t>
            </a:r>
            <a:endParaRPr lang="ru-RU" i="1" dirty="0" smtClean="0">
              <a:latin typeface="Cambria" panose="02040503050406030204" pitchFamily="18" charset="0"/>
              <a:ea typeface="Calibri" panose="020F0502020204030204" pitchFamily="34" charset="0"/>
            </a:endParaRPr>
          </a:p>
          <a:p>
            <a:pPr algn="r"/>
            <a:r>
              <a:rPr lang="ru-RU" i="1" dirty="0" smtClean="0">
                <a:latin typeface="Cambria" panose="02040503050406030204" pitchFamily="18" charset="0"/>
                <a:ea typeface="Calibri" panose="020F0502020204030204" pitchFamily="34" charset="0"/>
              </a:rPr>
              <a:t>обработки </a:t>
            </a:r>
            <a:r>
              <a:rPr lang="ru-RU" i="1" dirty="0">
                <a:latin typeface="Cambria" panose="02040503050406030204" pitchFamily="18" charset="0"/>
                <a:ea typeface="Calibri" panose="020F0502020204030204" pitchFamily="34" charset="0"/>
              </a:rPr>
              <a:t>информации в сфере образования»</a:t>
            </a:r>
            <a:endParaRPr lang="ru-RU" dirty="0">
              <a:latin typeface="Cambria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72471" y="6326156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r">
              <a:defRPr sz="2800" b="1" i="1">
                <a:latin typeface="Cambria" panose="02040503050406030204" pitchFamily="18" charset="0"/>
                <a:ea typeface="Calibri" panose="020F0502020204030204" pitchFamily="34" charset="0"/>
              </a:defRPr>
            </a:lvl1pPr>
          </a:lstStyle>
          <a:p>
            <a:pPr algn="ctr"/>
            <a:r>
              <a:rPr lang="en-US" sz="2000" b="0" dirty="0" smtClean="0"/>
              <a:t>18</a:t>
            </a:r>
            <a:r>
              <a:rPr lang="ru-RU" sz="2000" b="0" dirty="0" smtClean="0"/>
              <a:t> октября 201</a:t>
            </a:r>
            <a:r>
              <a:rPr lang="en-US" sz="2000" b="0" dirty="0" smtClean="0"/>
              <a:t>6</a:t>
            </a:r>
            <a:r>
              <a:rPr lang="ru-RU" sz="2000" b="0" dirty="0" smtClean="0"/>
              <a:t> </a:t>
            </a:r>
            <a:r>
              <a:rPr lang="ru-RU" sz="2000" b="0" dirty="0"/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977564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8946" y="976078"/>
            <a:ext cx="10019764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latin typeface="Cambria" panose="02040503050406030204" pitchFamily="18" charset="0"/>
              </a:rPr>
              <a:t>При заполнении форм отчетности и работе с закрытым порталом </a:t>
            </a:r>
            <a:r>
              <a:rPr lang="en-US" sz="2800" dirty="0">
                <a:latin typeface="Cambria" panose="02040503050406030204" pitchFamily="18" charset="0"/>
              </a:rPr>
              <a:t>lk.rcoi61.ru </a:t>
            </a:r>
            <a:r>
              <a:rPr lang="ru-RU" sz="2800" dirty="0">
                <a:latin typeface="Cambria" panose="02040503050406030204" pitchFamily="18" charset="0"/>
              </a:rPr>
              <a:t>следует обратить </a:t>
            </a:r>
            <a:r>
              <a:rPr lang="ru-RU" sz="2800" u="sng" dirty="0">
                <a:latin typeface="Cambria" panose="02040503050406030204" pitchFamily="18" charset="0"/>
              </a:rPr>
              <a:t>внимание на</a:t>
            </a:r>
            <a:r>
              <a:rPr lang="ru-RU" sz="2800" dirty="0" smtClean="0">
                <a:latin typeface="Cambria" panose="02040503050406030204" pitchFamily="18" charset="0"/>
              </a:rPr>
              <a:t>:</a:t>
            </a:r>
          </a:p>
          <a:p>
            <a:pPr algn="just"/>
            <a:endParaRPr lang="ru-RU" sz="2800" dirty="0">
              <a:latin typeface="Cambria" panose="02040503050406030204" pitchFamily="18" charset="0"/>
            </a:endParaRPr>
          </a:p>
          <a:p>
            <a:pPr algn="just"/>
            <a:r>
              <a:rPr lang="ru-RU" sz="2800" b="1" dirty="0" smtClean="0">
                <a:latin typeface="Cambria" panose="02040503050406030204" pitchFamily="18" charset="0"/>
              </a:rPr>
              <a:t>своевременность передачи информации. </a:t>
            </a:r>
            <a:r>
              <a:rPr lang="ru-RU" sz="2800" dirty="0" smtClean="0">
                <a:latin typeface="Cambria" panose="02040503050406030204" pitchFamily="18" charset="0"/>
              </a:rPr>
              <a:t>Формы 1,2,4 передаются в ГБУ РО «РОЦОИСО» </a:t>
            </a:r>
            <a:r>
              <a:rPr lang="ru-RU" sz="2800" u="sng" smtClean="0">
                <a:latin typeface="Cambria" panose="02040503050406030204" pitchFamily="18" charset="0"/>
              </a:rPr>
              <a:t>до </a:t>
            </a:r>
            <a:r>
              <a:rPr lang="ru-RU" sz="2800" u="sng" smtClean="0">
                <a:latin typeface="Cambria" panose="02040503050406030204" pitchFamily="18" charset="0"/>
              </a:rPr>
              <a:t>12 </a:t>
            </a:r>
            <a:r>
              <a:rPr lang="ru-RU" sz="2800" u="sng" dirty="0" smtClean="0">
                <a:latin typeface="Cambria" panose="02040503050406030204" pitchFamily="18" charset="0"/>
              </a:rPr>
              <a:t>декабря 2016 года</a:t>
            </a:r>
            <a:r>
              <a:rPr lang="ru-RU" sz="2800" dirty="0" smtClean="0">
                <a:latin typeface="Cambria" panose="02040503050406030204" pitchFamily="18" charset="0"/>
              </a:rPr>
              <a:t>. График подачи информации по форме №3 -  в приложении №1 к приказу </a:t>
            </a:r>
            <a:r>
              <a:rPr lang="ru-RU" sz="2800" dirty="0" err="1">
                <a:latin typeface="Cambria" panose="02040503050406030204" pitchFamily="18" charset="0"/>
              </a:rPr>
              <a:t>минобразования</a:t>
            </a:r>
            <a:r>
              <a:rPr lang="ru-RU" sz="2800" dirty="0">
                <a:latin typeface="Cambria" panose="02040503050406030204" pitchFamily="18" charset="0"/>
              </a:rPr>
              <a:t> Ростовской области </a:t>
            </a:r>
            <a:r>
              <a:rPr lang="ru-RU" sz="2800" dirty="0" smtClean="0">
                <a:latin typeface="Cambria" panose="02040503050406030204" pitchFamily="18" charset="0"/>
              </a:rPr>
              <a:t>№675 </a:t>
            </a:r>
            <a:r>
              <a:rPr lang="ru-RU" sz="2800" dirty="0">
                <a:latin typeface="Cambria" panose="02040503050406030204" pitchFamily="18" charset="0"/>
              </a:rPr>
              <a:t>от </a:t>
            </a:r>
            <a:r>
              <a:rPr lang="ru-RU" sz="2800" dirty="0" smtClean="0">
                <a:latin typeface="Cambria" panose="02040503050406030204" pitchFamily="18" charset="0"/>
              </a:rPr>
              <a:t>11.10.2016 г.</a:t>
            </a:r>
          </a:p>
          <a:p>
            <a:pPr algn="just"/>
            <a:r>
              <a:rPr lang="ru-RU" sz="2800" dirty="0" smtClean="0">
                <a:latin typeface="Cambria" panose="02040503050406030204" pitchFamily="18" charset="0"/>
              </a:rPr>
              <a:t/>
            </a:r>
            <a:br>
              <a:rPr lang="ru-RU" sz="2800" dirty="0" smtClean="0">
                <a:latin typeface="Cambria" panose="02040503050406030204" pitchFamily="18" charset="0"/>
              </a:rPr>
            </a:br>
            <a:r>
              <a:rPr lang="ru-RU" sz="2800" dirty="0" smtClean="0">
                <a:latin typeface="Cambria" panose="02040503050406030204" pitchFamily="18" charset="0"/>
              </a:rPr>
              <a:t>(нарушение графика подачи  информации существенно затрудняет работу по составлению рейтингов и списков участников регионального этапа)</a:t>
            </a:r>
          </a:p>
          <a:p>
            <a:pPr marL="457200" indent="-457200">
              <a:buFontTx/>
              <a:buChar char="-"/>
            </a:pPr>
            <a:endParaRPr lang="ru-RU" sz="2800" dirty="0"/>
          </a:p>
          <a:p>
            <a:endParaRPr lang="en-US" sz="2800" b="1" dirty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243" y="6360067"/>
            <a:ext cx="2842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Yeseva One"/>
                <a:hlinkClick r:id="rId2"/>
              </a:rPr>
              <a:t>tkorsunova@rcoi61.org.ru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5303454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6372" y="845946"/>
            <a:ext cx="1073504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latin typeface="Cambria" panose="02040503050406030204" pitchFamily="18" charset="0"/>
              </a:rPr>
              <a:t>При заполнении форм отчетности и работе с закрытым порталом </a:t>
            </a:r>
            <a:r>
              <a:rPr lang="en-US" sz="2800" dirty="0">
                <a:latin typeface="Cambria" panose="02040503050406030204" pitchFamily="18" charset="0"/>
              </a:rPr>
              <a:t>lk.rcoi61.ru </a:t>
            </a:r>
            <a:r>
              <a:rPr lang="ru-RU" sz="2800" dirty="0">
                <a:latin typeface="Cambria" panose="02040503050406030204" pitchFamily="18" charset="0"/>
              </a:rPr>
              <a:t>следует обратить </a:t>
            </a:r>
            <a:r>
              <a:rPr lang="ru-RU" sz="2800" u="sng" dirty="0">
                <a:latin typeface="Cambria" panose="02040503050406030204" pitchFamily="18" charset="0"/>
              </a:rPr>
              <a:t>внимание на</a:t>
            </a:r>
            <a:r>
              <a:rPr lang="ru-RU" sz="2800" dirty="0" smtClean="0">
                <a:latin typeface="Cambria" panose="02040503050406030204" pitchFamily="18" charset="0"/>
              </a:rPr>
              <a:t>:</a:t>
            </a:r>
          </a:p>
          <a:p>
            <a:pPr algn="just"/>
            <a:endParaRPr lang="ru-RU" sz="2800" dirty="0">
              <a:latin typeface="Cambria" panose="02040503050406030204" pitchFamily="18" charset="0"/>
            </a:endParaRPr>
          </a:p>
          <a:p>
            <a:pPr algn="just"/>
            <a:r>
              <a:rPr lang="ru-RU" sz="2800" b="1" dirty="0" smtClean="0">
                <a:latin typeface="Cambria" panose="02040503050406030204" pitchFamily="18" charset="0"/>
              </a:rPr>
              <a:t>- единообразие в заполнении форм отчетности. </a:t>
            </a:r>
            <a:r>
              <a:rPr lang="ru-RU" sz="2800" dirty="0" smtClean="0">
                <a:latin typeface="Cambria" panose="02040503050406030204" pitchFamily="18" charset="0"/>
              </a:rPr>
              <a:t>Подробная инструкция по заполнению форм будет представлена на закрытом портале </a:t>
            </a:r>
            <a:r>
              <a:rPr lang="en-US" sz="2800" dirty="0" smtClean="0">
                <a:latin typeface="Cambria" panose="02040503050406030204" pitchFamily="18" charset="0"/>
              </a:rPr>
              <a:t>lk.rcoi61.ru</a:t>
            </a:r>
            <a:r>
              <a:rPr lang="ru-RU" sz="2800" dirty="0" smtClean="0">
                <a:latin typeface="Cambria" panose="02040503050406030204" pitchFamily="18" charset="0"/>
              </a:rPr>
              <a:t> до 05.11.2016 г. в разделе «Публичные документы». </a:t>
            </a:r>
          </a:p>
          <a:p>
            <a:pPr algn="just"/>
            <a:r>
              <a:rPr lang="ru-RU" sz="2400" dirty="0" smtClean="0">
                <a:latin typeface="Cambria" panose="02040503050406030204" pitchFamily="18" charset="0"/>
              </a:rPr>
              <a:t>(зафиксировано множество случаев «вольной трактовки» при заполнении форм. К примеру, в колонке «Полное </a:t>
            </a:r>
            <a:r>
              <a:rPr lang="ru-RU" sz="2400" dirty="0">
                <a:latin typeface="Cambria" panose="02040503050406030204" pitchFamily="18" charset="0"/>
              </a:rPr>
              <a:t>название общеобразовательного учреждения по </a:t>
            </a:r>
            <a:r>
              <a:rPr lang="ru-RU" sz="2400" dirty="0" smtClean="0">
                <a:latin typeface="Cambria" panose="02040503050406030204" pitchFamily="18" charset="0"/>
              </a:rPr>
              <a:t>Уставу» формы 3 встречались множество вариантов – МБОУ СОШ №1, лицей №2, гимназия 3, СШ №4 и т.д. </a:t>
            </a:r>
          </a:p>
          <a:p>
            <a:pPr algn="just"/>
            <a:r>
              <a:rPr lang="ru-RU" sz="2400" dirty="0" smtClean="0">
                <a:latin typeface="Cambria" panose="02040503050406030204" pitchFamily="18" charset="0"/>
              </a:rPr>
              <a:t>Правильный </a:t>
            </a:r>
            <a:r>
              <a:rPr lang="ru-RU" sz="2400" dirty="0">
                <a:latin typeface="Cambria" panose="02040503050406030204" pitchFamily="18" charset="0"/>
              </a:rPr>
              <a:t>вариант </a:t>
            </a:r>
            <a:r>
              <a:rPr lang="ru-RU" sz="2400" dirty="0" smtClean="0">
                <a:latin typeface="Cambria" panose="02040503050406030204" pitchFamily="18" charset="0"/>
              </a:rPr>
              <a:t>– муниципальное </a:t>
            </a:r>
            <a:r>
              <a:rPr lang="ru-RU" sz="2400" dirty="0">
                <a:latin typeface="Cambria" panose="02040503050406030204" pitchFamily="18" charset="0"/>
              </a:rPr>
              <a:t>бюджетное общеобразовательное учреждение гимназия имени А.С. Пушкина </a:t>
            </a:r>
            <a:r>
              <a:rPr lang="ru-RU" sz="2400" dirty="0" err="1">
                <a:latin typeface="Cambria" panose="02040503050406030204" pitchFamily="18" charset="0"/>
              </a:rPr>
              <a:t>г.Шахты</a:t>
            </a:r>
            <a:r>
              <a:rPr lang="ru-RU" sz="2400" dirty="0">
                <a:latin typeface="Cambria" panose="02040503050406030204" pitchFamily="18" charset="0"/>
              </a:rPr>
              <a:t> Ростовской области </a:t>
            </a:r>
            <a:r>
              <a:rPr lang="ru-RU" sz="2400" dirty="0" smtClean="0">
                <a:latin typeface="Cambria" panose="02040503050406030204" pitchFamily="18" charset="0"/>
              </a:rPr>
              <a:t>)</a:t>
            </a:r>
            <a:endParaRPr lang="ru-RU" sz="2400" dirty="0">
              <a:latin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243" y="6360067"/>
            <a:ext cx="2842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Yeseva One"/>
                <a:hlinkClick r:id="rId2"/>
              </a:rPr>
              <a:t>tkorsunova@rcoi61.org.ru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9688729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7430" y="2266682"/>
            <a:ext cx="102258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latin typeface="Cambria" panose="02040503050406030204" pitchFamily="18" charset="0"/>
              </a:rPr>
              <a:t>В случае возникновения </a:t>
            </a:r>
            <a:r>
              <a:rPr lang="ru-RU" sz="2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проблем или затруднений </a:t>
            </a:r>
            <a:r>
              <a:rPr lang="ru-RU" sz="2800" b="1" dirty="0" smtClean="0">
                <a:latin typeface="Cambria" panose="02040503050406030204" pitchFamily="18" charset="0"/>
              </a:rPr>
              <a:t>в работе с закрытой частью портала, загрузкой или заполнением форм, других организационных вопросах, просьба незамедлительно обращаться в ГБУ РО «РОЦОИСО» для </a:t>
            </a:r>
            <a:r>
              <a:rPr lang="ru-RU" sz="2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оперативного</a:t>
            </a:r>
            <a:r>
              <a:rPr lang="ru-RU" sz="2800" b="1" dirty="0" smtClean="0">
                <a:latin typeface="Cambria" panose="02040503050406030204" pitchFamily="18" charset="0"/>
              </a:rPr>
              <a:t> решения сложившейся ситуации.</a:t>
            </a:r>
            <a:endParaRPr lang="ru-RU" sz="2800" b="1" dirty="0">
              <a:latin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243" y="6360067"/>
            <a:ext cx="2842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Yeseva One"/>
                <a:hlinkClick r:id="rId2"/>
              </a:rPr>
              <a:t>tkorsunova@rcoi61.org.ru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171207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3143" y="1083550"/>
            <a:ext cx="1160728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Cambria" panose="02040503050406030204" pitchFamily="18" charset="0"/>
              </a:rPr>
              <a:t>Для использования закрытой части портала </a:t>
            </a:r>
            <a:r>
              <a:rPr lang="en-US" sz="2800" b="1" dirty="0" err="1">
                <a:latin typeface="Cambria" panose="02040503050406030204" pitchFamily="18" charset="0"/>
              </a:rPr>
              <a:t>rcoi</a:t>
            </a:r>
            <a:r>
              <a:rPr lang="ru-RU" sz="2800" b="1" dirty="0">
                <a:latin typeface="Cambria" panose="02040503050406030204" pitchFamily="18" charset="0"/>
              </a:rPr>
              <a:t>61.</a:t>
            </a:r>
            <a:r>
              <a:rPr lang="en-US" sz="2800" b="1" dirty="0" err="1">
                <a:latin typeface="Cambria" panose="02040503050406030204" pitchFamily="18" charset="0"/>
              </a:rPr>
              <a:t>ru</a:t>
            </a:r>
            <a:r>
              <a:rPr lang="ru-RU" sz="2800" b="1" dirty="0">
                <a:latin typeface="Cambria" panose="02040503050406030204" pitchFamily="18" charset="0"/>
              </a:rPr>
              <a:t> необходимо:</a:t>
            </a:r>
          </a:p>
          <a:p>
            <a:r>
              <a:rPr lang="ru-RU" sz="2800" dirty="0">
                <a:latin typeface="Cambria" panose="02040503050406030204" pitchFamily="18" charset="0"/>
              </a:rPr>
              <a:t>1. Перейти по ссылке </a:t>
            </a:r>
            <a:r>
              <a:rPr lang="ru-RU" sz="2800" u="sng" dirty="0">
                <a:latin typeface="Cambria" panose="02040503050406030204" pitchFamily="18" charset="0"/>
                <a:hlinkClick r:id="rId2"/>
              </a:rPr>
              <a:t>http://lk.rcoi61.ru/ </a:t>
            </a:r>
            <a:endParaRPr lang="ru-RU" sz="2800" u="sng" dirty="0">
              <a:latin typeface="Cambria" panose="02040503050406030204" pitchFamily="18" charset="0"/>
            </a:endParaRPr>
          </a:p>
          <a:p>
            <a:r>
              <a:rPr lang="ru-RU" sz="2800" dirty="0">
                <a:latin typeface="Cambria" panose="02040503050406030204" pitchFamily="18" charset="0"/>
              </a:rPr>
              <a:t>2. В соответствующих полях ввести логин и пароль, полученные в раздаточных материалах.</a:t>
            </a:r>
          </a:p>
          <a:p>
            <a:r>
              <a:rPr lang="ru-RU" sz="2800" dirty="0">
                <a:latin typeface="Cambria" panose="02040503050406030204" pitchFamily="18" charset="0"/>
              </a:rPr>
              <a:t>3. Осуществить вход на личную страницу.</a:t>
            </a:r>
          </a:p>
          <a:p>
            <a:endParaRPr lang="ru-RU" sz="2800" dirty="0">
              <a:latin typeface="Cambria" panose="02040503050406030204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140" y="3766186"/>
            <a:ext cx="8243015" cy="2914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7468198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8539" y="1133929"/>
            <a:ext cx="716271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ambria" panose="02040503050406030204" pitchFamily="18" charset="0"/>
              </a:rPr>
              <a:t>4. На вкладке «Мои настройки» </a:t>
            </a:r>
            <a:r>
              <a:rPr lang="ru-RU" sz="2400" dirty="0" smtClean="0">
                <a:latin typeface="Cambria" panose="02040503050406030204" pitchFamily="18" charset="0"/>
              </a:rPr>
              <a:t>проверить актуальность и достоверность информации в следующих полях: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latin typeface="Cambria" panose="02040503050406030204" pitchFamily="18" charset="0"/>
              </a:rPr>
              <a:t>Ответственное лицо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latin typeface="Cambria" panose="02040503050406030204" pitchFamily="18" charset="0"/>
              </a:rPr>
              <a:t>Рабочий телефон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latin typeface="Cambria" panose="02040503050406030204" pitchFamily="18" charset="0"/>
              </a:rPr>
              <a:t>Мобильный телефон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latin typeface="Cambria" panose="02040503050406030204" pitchFamily="18" charset="0"/>
              </a:rPr>
              <a:t>Руководитель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latin typeface="Cambria" panose="02040503050406030204" pitchFamily="18" charset="0"/>
              </a:rPr>
              <a:t>Е</a:t>
            </a:r>
            <a:r>
              <a:rPr lang="en-US" sz="2400" dirty="0" smtClean="0">
                <a:latin typeface="Cambria" panose="02040503050406030204" pitchFamily="18" charset="0"/>
              </a:rPr>
              <a:t>-mail </a:t>
            </a:r>
            <a:r>
              <a:rPr lang="ru-RU" sz="2400" dirty="0" smtClean="0">
                <a:latin typeface="Cambria" panose="02040503050406030204" pitchFamily="18" charset="0"/>
              </a:rPr>
              <a:t>организации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latin typeface="Cambria" panose="02040503050406030204" pitchFamily="18" charset="0"/>
              </a:rPr>
              <a:t>Телефон организации</a:t>
            </a:r>
          </a:p>
          <a:p>
            <a:pPr marL="457200" indent="-457200">
              <a:buFontTx/>
              <a:buChar char="-"/>
            </a:pPr>
            <a:r>
              <a:rPr lang="ru-RU" sz="2400" dirty="0" smtClean="0">
                <a:latin typeface="Cambria" panose="02040503050406030204" pitchFamily="18" charset="0"/>
              </a:rPr>
              <a:t>Е</a:t>
            </a:r>
            <a:r>
              <a:rPr lang="en-US" sz="2400" dirty="0" smtClean="0">
                <a:latin typeface="Cambria" panose="02040503050406030204" pitchFamily="18" charset="0"/>
              </a:rPr>
              <a:t>-mail</a:t>
            </a:r>
            <a:r>
              <a:rPr lang="ru-RU" sz="2400" dirty="0" smtClean="0">
                <a:latin typeface="Cambria" panose="02040503050406030204" pitchFamily="18" charset="0"/>
              </a:rPr>
              <a:t> ответственного</a:t>
            </a:r>
            <a:endParaRPr lang="ru-RU" sz="2400" dirty="0">
              <a:latin typeface="Cambria" panose="02040503050406030204" pitchFamily="18" charset="0"/>
            </a:endParaRPr>
          </a:p>
          <a:p>
            <a:r>
              <a:rPr lang="ru-RU" sz="2400" dirty="0" smtClean="0">
                <a:latin typeface="Cambria" panose="02040503050406030204" pitchFamily="18" charset="0"/>
              </a:rPr>
              <a:t>При необходимости внести изменения, сохранить.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Внимание! В поля, не указанные в данном перечне вносить изменения запрещено.</a:t>
            </a:r>
            <a:endParaRPr lang="ru-RU" sz="24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253" y="686100"/>
            <a:ext cx="4321868" cy="57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243" y="6360067"/>
            <a:ext cx="2842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Yeseva One"/>
                <a:hlinkClick r:id="rId3"/>
              </a:rPr>
              <a:t>tkorsunova@rcoi61.org.ru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0271132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32585" y="804863"/>
            <a:ext cx="5743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Раздел «Моя страница»(основной)</a:t>
            </a:r>
            <a:endParaRPr lang="ru-RU" sz="28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562" y="595494"/>
            <a:ext cx="4714875" cy="58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63639" y="1468192"/>
            <a:ext cx="66841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Функция </a:t>
            </a:r>
            <a:r>
              <a:rPr lang="ru-RU" sz="2400" b="1" dirty="0" smtClean="0">
                <a:solidFill>
                  <a:srgbClr val="FF0000"/>
                </a:solidFill>
              </a:rPr>
              <a:t>«Отправить документ»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позволяет загружать формы, необходимые для отправки в ГБУ РО «РОЦОИСО».</a:t>
            </a:r>
          </a:p>
          <a:p>
            <a:r>
              <a:rPr lang="ru-RU" sz="2400" dirty="0" smtClean="0"/>
              <a:t>Загруженные таким образом формы отображаются в разделе </a:t>
            </a:r>
            <a:r>
              <a:rPr lang="ru-RU" sz="2400" b="1" dirty="0" smtClean="0">
                <a:solidFill>
                  <a:srgbClr val="FF0000"/>
                </a:solidFill>
              </a:rPr>
              <a:t>«Мои документы»</a:t>
            </a:r>
            <a:r>
              <a:rPr lang="ru-RU" sz="2400" dirty="0" smtClean="0"/>
              <a:t>.</a:t>
            </a:r>
            <a:endParaRPr lang="ru-RU" sz="2400" dirty="0"/>
          </a:p>
          <a:p>
            <a:endParaRPr lang="ru-RU" sz="2400" b="1" dirty="0"/>
          </a:p>
          <a:p>
            <a:r>
              <a:rPr lang="ru-RU" sz="2400" dirty="0" smtClean="0"/>
              <a:t>Формы отчетности, методические рекомендации и другая важная информация будет отображаться в разделе </a:t>
            </a:r>
            <a:r>
              <a:rPr lang="ru-RU" sz="2400" b="1" dirty="0" smtClean="0">
                <a:solidFill>
                  <a:srgbClr val="FF0000"/>
                </a:solidFill>
              </a:rPr>
              <a:t>«Публичные документы»</a:t>
            </a:r>
            <a:r>
              <a:rPr lang="ru-RU" sz="2400" dirty="0" smtClean="0"/>
              <a:t>.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dirty="0" smtClean="0"/>
              <a:t>Комплекты олимпиадных заданий и ключей будут размещаться согласно графику в разделе </a:t>
            </a:r>
            <a:r>
              <a:rPr lang="ru-RU" sz="2400" b="1" dirty="0" smtClean="0">
                <a:solidFill>
                  <a:srgbClr val="FF0000"/>
                </a:solidFill>
              </a:rPr>
              <a:t>«Личные документы»</a:t>
            </a:r>
            <a:r>
              <a:rPr lang="ru-RU" sz="2400" dirty="0" smtClean="0"/>
              <a:t>.</a:t>
            </a:r>
            <a:endParaRPr lang="ru-RU" sz="2400" dirty="0"/>
          </a:p>
          <a:p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243" y="6360067"/>
            <a:ext cx="2842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Yeseva One"/>
                <a:hlinkClick r:id="rId3"/>
              </a:rPr>
              <a:t>tkorsunova@rcoi61.org.ru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656099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848" y="1358539"/>
            <a:ext cx="1156995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Cambria" panose="02040503050406030204" pitchFamily="18" charset="0"/>
              </a:rPr>
              <a:t>В раздел </a:t>
            </a:r>
            <a:r>
              <a:rPr lang="ru-RU" sz="2800" b="1" dirty="0">
                <a:latin typeface="Cambria" panose="02040503050406030204" pitchFamily="18" charset="0"/>
              </a:rPr>
              <a:t>«Публичные документы» </a:t>
            </a:r>
            <a:r>
              <a:rPr lang="ru-RU" sz="28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с 2 ноября 2016 г</a:t>
            </a:r>
            <a:r>
              <a:rPr lang="ru-RU" sz="2800" b="1" dirty="0">
                <a:solidFill>
                  <a:srgbClr val="FF0000"/>
                </a:solidFill>
                <a:latin typeface="Cambria" panose="02040503050406030204" pitchFamily="18" charset="0"/>
              </a:rPr>
              <a:t>. </a:t>
            </a:r>
            <a:r>
              <a:rPr lang="ru-RU" sz="2800" dirty="0">
                <a:latin typeface="Cambria" panose="02040503050406030204" pitchFamily="18" charset="0"/>
              </a:rPr>
              <a:t>будут </a:t>
            </a:r>
            <a:r>
              <a:rPr lang="ru-RU" sz="2800" dirty="0" smtClean="0">
                <a:latin typeface="Cambria" panose="02040503050406030204" pitchFamily="18" charset="0"/>
              </a:rPr>
              <a:t>размещаться все материалы муниципального этапа </a:t>
            </a:r>
            <a:r>
              <a:rPr lang="ru-RU" sz="2800" dirty="0">
                <a:latin typeface="Cambria" panose="02040503050406030204" pitchFamily="18" charset="0"/>
              </a:rPr>
              <a:t>Всероссийской олимпиады школьников</a:t>
            </a:r>
            <a:r>
              <a:rPr lang="ru-RU" sz="2800" dirty="0" smtClean="0">
                <a:latin typeface="Cambria" panose="02040503050406030204" pitchFamily="18" charset="0"/>
              </a:rPr>
              <a:t> в Ростовской области: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Cambria" panose="02040503050406030204" pitchFamily="18" charset="0"/>
              </a:rPr>
              <a:t>график подачи информации в ГБУ РО «РОЦОИСО»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Cambria" panose="02040503050406030204" pitchFamily="18" charset="0"/>
              </a:rPr>
              <a:t>график загрузки комплектов заданий и ключей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Cambria" panose="02040503050406030204" pitchFamily="18" charset="0"/>
              </a:rPr>
              <a:t>комплекты </a:t>
            </a:r>
            <a:r>
              <a:rPr lang="ru-RU" sz="2400" dirty="0">
                <a:latin typeface="Cambria" panose="02040503050406030204" pitchFamily="18" charset="0"/>
              </a:rPr>
              <a:t>заданий муниципального этапа </a:t>
            </a:r>
            <a:r>
              <a:rPr lang="ru-RU" sz="2400" dirty="0" smtClean="0">
                <a:latin typeface="Cambria" panose="02040503050406030204" pitchFamily="18" charset="0"/>
              </a:rPr>
              <a:t>Всероссийской </a:t>
            </a:r>
            <a:r>
              <a:rPr lang="ru-RU" sz="2400" dirty="0">
                <a:latin typeface="Cambria" panose="02040503050406030204" pitchFamily="18" charset="0"/>
              </a:rPr>
              <a:t>олимпиады школьников по общеобразовательным </a:t>
            </a:r>
            <a:r>
              <a:rPr lang="ru-RU" sz="2400" dirty="0" smtClean="0">
                <a:latin typeface="Cambria" panose="02040503050406030204" pitchFamily="18" charset="0"/>
              </a:rPr>
              <a:t>предметам в соответствии с графиком,</a:t>
            </a:r>
            <a:endParaRPr lang="ru-RU" sz="2400" dirty="0">
              <a:latin typeface="Cambria" panose="020405030504060302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Cambria" panose="02040503050406030204" pitchFamily="18" charset="0"/>
              </a:rPr>
              <a:t>формы </a:t>
            </a:r>
            <a:r>
              <a:rPr lang="ru-RU" sz="2400" dirty="0">
                <a:latin typeface="Cambria" panose="02040503050406030204" pitchFamily="18" charset="0"/>
              </a:rPr>
              <a:t>отчетности по </a:t>
            </a:r>
            <a:r>
              <a:rPr lang="ru-RU" sz="2400" dirty="0" smtClean="0">
                <a:latin typeface="Cambria" panose="02040503050406030204" pitchFamily="18" charset="0"/>
              </a:rPr>
              <a:t>итогам проведения муниципального этапа,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Cambria" panose="02040503050406030204" pitchFamily="18" charset="0"/>
              </a:rPr>
              <a:t>инструкции по заполнению отчетных форм,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Cambria" panose="02040503050406030204" pitchFamily="18" charset="0"/>
              </a:rPr>
              <a:t>требования </a:t>
            </a:r>
            <a:r>
              <a:rPr lang="ru-RU" sz="2400" dirty="0">
                <a:latin typeface="Cambria" panose="02040503050406030204" pitchFamily="18" charset="0"/>
              </a:rPr>
              <a:t>к организации и проведению муниципального этапа </a:t>
            </a:r>
            <a:r>
              <a:rPr lang="ru-RU" sz="2400" dirty="0" smtClean="0">
                <a:latin typeface="Cambria" panose="02040503050406030204" pitchFamily="18" charset="0"/>
              </a:rPr>
              <a:t>Всероссийской олимпиады школьников.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243" y="6360067"/>
            <a:ext cx="2842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Yeseva One"/>
                <a:hlinkClick r:id="rId2"/>
              </a:rPr>
              <a:t>tkorsunova@rcoi61.org.ru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242680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97600" y="940158"/>
            <a:ext cx="5935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Bookman Old Style" panose="02050604050505020204" pitchFamily="18" charset="0"/>
              </a:rPr>
              <a:t>Приказ </a:t>
            </a:r>
            <a:r>
              <a:rPr lang="ru-RU" sz="2400" dirty="0" err="1">
                <a:latin typeface="Bookman Old Style" panose="02050604050505020204" pitchFamily="18" charset="0"/>
              </a:rPr>
              <a:t>минобразования</a:t>
            </a:r>
            <a:r>
              <a:rPr lang="ru-RU" sz="2400" dirty="0">
                <a:latin typeface="Bookman Old Style" panose="02050604050505020204" pitchFamily="18" charset="0"/>
              </a:rPr>
              <a:t> Ростовской области </a:t>
            </a:r>
            <a:r>
              <a:rPr lang="ru-RU" sz="2400" dirty="0" smtClean="0">
                <a:latin typeface="Bookman Old Style" panose="02050604050505020204" pitchFamily="18" charset="0"/>
              </a:rPr>
              <a:t>№675 от 11.10.2016 г.</a:t>
            </a:r>
            <a:endParaRPr lang="ru-RU" sz="2400" dirty="0">
              <a:latin typeface="Bookman Old Style" panose="020506040505050202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63" y="940157"/>
            <a:ext cx="5133841" cy="2011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592" y="1771155"/>
            <a:ext cx="3755398" cy="161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06" y="3387144"/>
            <a:ext cx="7696737" cy="1567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702" y="5086372"/>
            <a:ext cx="5982371" cy="116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11243" y="6360067"/>
            <a:ext cx="2842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Yeseva One"/>
                <a:hlinkClick r:id="rId6"/>
              </a:rPr>
              <a:t>tkorsunova@rcoi61.org.ru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183848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0" y="3009137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Yeseva One"/>
              </a:rPr>
              <a:t>Заместитель директора по информационно-технологическому взаимодействию</a:t>
            </a:r>
          </a:p>
          <a:p>
            <a:pPr algn="ctr"/>
            <a:r>
              <a:rPr lang="ru-RU" dirty="0" err="1">
                <a:solidFill>
                  <a:srgbClr val="000000"/>
                </a:solidFill>
                <a:latin typeface="Yeseva One"/>
              </a:rPr>
              <a:t>Корсунова</a:t>
            </a:r>
            <a:r>
              <a:rPr lang="ru-RU" dirty="0">
                <a:solidFill>
                  <a:srgbClr val="000000"/>
                </a:solidFill>
                <a:latin typeface="Yeseva One"/>
              </a:rPr>
              <a:t> Елена Федоровна</a:t>
            </a:r>
            <a:br>
              <a:rPr lang="ru-RU" dirty="0">
                <a:solidFill>
                  <a:srgbClr val="000000"/>
                </a:solidFill>
                <a:latin typeface="Yeseva One"/>
              </a:rPr>
            </a:br>
            <a:r>
              <a:rPr lang="ru-RU" dirty="0">
                <a:solidFill>
                  <a:srgbClr val="000000"/>
                </a:solidFill>
                <a:latin typeface="Yeseva One"/>
              </a:rPr>
              <a:t>тел. +</a:t>
            </a:r>
            <a:r>
              <a:rPr lang="ru-RU" dirty="0" smtClean="0">
                <a:solidFill>
                  <a:srgbClr val="000000"/>
                </a:solidFill>
                <a:latin typeface="Yeseva One"/>
              </a:rPr>
              <a:t>7(863)2105007</a:t>
            </a:r>
            <a:r>
              <a:rPr lang="ru-RU" dirty="0">
                <a:solidFill>
                  <a:srgbClr val="000000"/>
                </a:solidFill>
                <a:latin typeface="Yeseva One"/>
              </a:rPr>
              <a:t/>
            </a:r>
            <a:br>
              <a:rPr lang="ru-RU" dirty="0">
                <a:solidFill>
                  <a:srgbClr val="000000"/>
                </a:solidFill>
                <a:latin typeface="Yeseva One"/>
              </a:rPr>
            </a:br>
            <a:r>
              <a:rPr lang="ru-RU" dirty="0" smtClean="0">
                <a:solidFill>
                  <a:srgbClr val="000000"/>
                </a:solidFill>
                <a:latin typeface="Yeseva One"/>
                <a:hlinkClick r:id="rId2"/>
              </a:rPr>
              <a:t>ekorsunova@rcoi61.org.ru</a:t>
            </a:r>
            <a:r>
              <a:rPr lang="ru-RU" dirty="0" smtClean="0">
                <a:solidFill>
                  <a:srgbClr val="000000"/>
                </a:solidFill>
                <a:latin typeface="Yeseva One"/>
              </a:rPr>
              <a:t> </a:t>
            </a:r>
            <a:endParaRPr lang="ru-RU" b="0" i="0" dirty="0">
              <a:solidFill>
                <a:srgbClr val="000000"/>
              </a:solidFill>
              <a:effectLst/>
              <a:latin typeface="Yeseva One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0" y="4767944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Yeseva One"/>
              </a:rPr>
              <a:t>Отдел организационно-технологического обеспечения ГИА-9</a:t>
            </a:r>
          </a:p>
          <a:p>
            <a:pPr algn="ctr"/>
            <a:r>
              <a:rPr lang="ru-RU" dirty="0" err="1">
                <a:solidFill>
                  <a:srgbClr val="000000"/>
                </a:solidFill>
                <a:latin typeface="Yeseva One"/>
              </a:rPr>
              <a:t>Корсунова</a:t>
            </a:r>
            <a:r>
              <a:rPr lang="ru-RU" dirty="0">
                <a:solidFill>
                  <a:srgbClr val="000000"/>
                </a:solidFill>
                <a:latin typeface="Yeseva One"/>
              </a:rPr>
              <a:t> Татьяна Игоревна</a:t>
            </a:r>
            <a:br>
              <a:rPr lang="ru-RU" dirty="0">
                <a:solidFill>
                  <a:srgbClr val="000000"/>
                </a:solidFill>
                <a:latin typeface="Yeseva One"/>
              </a:rPr>
            </a:br>
            <a:r>
              <a:rPr lang="ru-RU" sz="2400" b="1" dirty="0">
                <a:solidFill>
                  <a:srgbClr val="FF0000"/>
                </a:solidFill>
                <a:latin typeface="Yeseva One"/>
              </a:rPr>
              <a:t>тел. +</a:t>
            </a:r>
            <a:r>
              <a:rPr lang="ru-RU" sz="2400" b="1" dirty="0" smtClean="0">
                <a:solidFill>
                  <a:srgbClr val="FF0000"/>
                </a:solidFill>
                <a:latin typeface="Yeseva One"/>
              </a:rPr>
              <a:t>7(863)2105009, 8-951-849-38-91</a:t>
            </a:r>
            <a:r>
              <a:rPr lang="ru-RU" dirty="0">
                <a:solidFill>
                  <a:srgbClr val="000000"/>
                </a:solidFill>
                <a:latin typeface="Yeseva One"/>
              </a:rPr>
              <a:t/>
            </a:r>
            <a:br>
              <a:rPr lang="ru-RU" dirty="0">
                <a:solidFill>
                  <a:srgbClr val="000000"/>
                </a:solidFill>
                <a:latin typeface="Yeseva One"/>
              </a:rPr>
            </a:br>
            <a:r>
              <a:rPr lang="ru-RU" dirty="0" smtClean="0">
                <a:solidFill>
                  <a:srgbClr val="000000"/>
                </a:solidFill>
                <a:latin typeface="Yeseva One"/>
                <a:hlinkClick r:id="rId3"/>
              </a:rPr>
              <a:t>tkorsunova@rcoi61.org.ru</a:t>
            </a:r>
            <a:r>
              <a:rPr lang="ru-RU" dirty="0" smtClean="0">
                <a:solidFill>
                  <a:srgbClr val="000000"/>
                </a:solidFill>
                <a:latin typeface="Yeseva One"/>
              </a:rPr>
              <a:t> </a:t>
            </a:r>
            <a:endParaRPr lang="ru-RU" b="0" i="0" dirty="0">
              <a:solidFill>
                <a:srgbClr val="000000"/>
              </a:solidFill>
              <a:effectLst/>
              <a:latin typeface="Yeseva One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0" y="1527329"/>
            <a:ext cx="6096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Yeseva One"/>
              </a:rPr>
              <a:t>Директор</a:t>
            </a:r>
          </a:p>
          <a:p>
            <a:pPr algn="ctr"/>
            <a:r>
              <a:rPr lang="ru-RU" dirty="0" smtClean="0">
                <a:solidFill>
                  <a:srgbClr val="000000"/>
                </a:solidFill>
                <a:latin typeface="Yeseva One"/>
              </a:rPr>
              <a:t>Снежко </a:t>
            </a:r>
            <a:r>
              <a:rPr lang="ru-RU" dirty="0">
                <a:solidFill>
                  <a:srgbClr val="000000"/>
                </a:solidFill>
                <a:latin typeface="Yeseva One"/>
              </a:rPr>
              <a:t>Галина Евгеньевна</a:t>
            </a:r>
            <a:br>
              <a:rPr lang="ru-RU" dirty="0">
                <a:solidFill>
                  <a:srgbClr val="000000"/>
                </a:solidFill>
                <a:latin typeface="Yeseva One"/>
              </a:rPr>
            </a:br>
            <a:r>
              <a:rPr lang="ru-RU" sz="2400" dirty="0">
                <a:solidFill>
                  <a:srgbClr val="FF0000"/>
                </a:solidFill>
                <a:latin typeface="Yeseva One"/>
              </a:rPr>
              <a:t>тел. </a:t>
            </a:r>
            <a:r>
              <a:rPr lang="ru-RU" sz="2400" dirty="0" smtClean="0">
                <a:solidFill>
                  <a:srgbClr val="FF0000"/>
                </a:solidFill>
                <a:latin typeface="Yeseva One"/>
              </a:rPr>
              <a:t>+7(909)4253444</a:t>
            </a:r>
            <a:r>
              <a:rPr lang="ru-RU" sz="2400" dirty="0">
                <a:solidFill>
                  <a:srgbClr val="FF0000"/>
                </a:solidFill>
                <a:latin typeface="Yeseva One"/>
              </a:rPr>
              <a:t>, +</a:t>
            </a:r>
            <a:r>
              <a:rPr lang="ru-RU" sz="2400" dirty="0" smtClean="0">
                <a:solidFill>
                  <a:srgbClr val="FF0000"/>
                </a:solidFill>
                <a:latin typeface="Yeseva One"/>
              </a:rPr>
              <a:t>7(863)2105006</a:t>
            </a:r>
            <a:r>
              <a:rPr lang="ru-RU" dirty="0">
                <a:solidFill>
                  <a:srgbClr val="000000"/>
                </a:solidFill>
                <a:latin typeface="Yeseva One"/>
              </a:rPr>
              <a:t/>
            </a:r>
            <a:br>
              <a:rPr lang="ru-RU" dirty="0">
                <a:solidFill>
                  <a:srgbClr val="000000"/>
                </a:solidFill>
                <a:latin typeface="Yeseva One"/>
              </a:rPr>
            </a:br>
            <a:r>
              <a:rPr lang="ru-RU" dirty="0" smtClean="0">
                <a:solidFill>
                  <a:srgbClr val="000000"/>
                </a:solidFill>
                <a:latin typeface="Yeseva One"/>
                <a:hlinkClick r:id="rId4"/>
              </a:rPr>
              <a:t>gsnezhko@rcoi61.org.ru</a:t>
            </a:r>
            <a:r>
              <a:rPr lang="ru-RU" dirty="0" smtClean="0">
                <a:solidFill>
                  <a:srgbClr val="000000"/>
                </a:solidFill>
                <a:latin typeface="Yeseva One"/>
              </a:rPr>
              <a:t> </a:t>
            </a:r>
            <a:endParaRPr lang="ru-RU" b="0" i="0" dirty="0">
              <a:solidFill>
                <a:srgbClr val="000000"/>
              </a:solidFill>
              <a:effectLst/>
              <a:latin typeface="Yeseva One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854" y="1527329"/>
            <a:ext cx="5689664" cy="48958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 err="1" smtClean="0"/>
              <a:t>Минобразование</a:t>
            </a:r>
            <a:r>
              <a:rPr lang="ru-RU" altLang="ru-RU" sz="2000" b="1" dirty="0" smtClean="0"/>
              <a:t> Ростовской области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ru-RU" sz="2000" dirty="0" smtClean="0"/>
              <a:t>web-</a:t>
            </a:r>
            <a:r>
              <a:rPr lang="ru-RU" altLang="ru-RU" sz="2000" dirty="0" smtClean="0"/>
              <a:t>сайт: </a:t>
            </a:r>
            <a:r>
              <a:rPr lang="en-US" altLang="ru-RU" sz="2000" dirty="0" smtClean="0">
                <a:hlinkClick r:id="rId5"/>
              </a:rPr>
              <a:t>www.rostobr.ru</a:t>
            </a:r>
            <a:r>
              <a:rPr lang="ru-RU" altLang="ru-RU" sz="2000" dirty="0" smtClean="0"/>
              <a:t> </a:t>
            </a:r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2000" b="1" dirty="0" smtClean="0"/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2000" b="1" dirty="0" smtClean="0"/>
          </a:p>
          <a:p>
            <a:pPr marL="0" indent="0"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 smtClean="0"/>
              <a:t>Ростовский областной центр обработки информации в сфере образования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dirty="0" smtClean="0"/>
              <a:t>г. Ростов-на-Дону, пр. Ленина, 92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ru-RU" sz="2000" dirty="0" smtClean="0"/>
              <a:t>web-</a:t>
            </a:r>
            <a:r>
              <a:rPr lang="ru-RU" altLang="ru-RU" sz="2000" dirty="0" smtClean="0"/>
              <a:t>сайт: </a:t>
            </a:r>
            <a:r>
              <a:rPr lang="en-US" altLang="ru-RU" sz="2000" dirty="0" smtClean="0">
                <a:hlinkClick r:id="rId6"/>
              </a:rPr>
              <a:t>www.rcoi61.ru</a:t>
            </a:r>
            <a:r>
              <a:rPr lang="ru-RU" altLang="ru-RU" sz="2000" dirty="0" smtClean="0"/>
              <a:t>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dirty="0" smtClean="0"/>
              <a:t>закрытая часть: </a:t>
            </a:r>
            <a:r>
              <a:rPr lang="en-US" altLang="ru-RU" sz="2000" dirty="0">
                <a:hlinkClick r:id="rId7"/>
              </a:rPr>
              <a:t>http://lk.rcoi61.ru</a:t>
            </a:r>
            <a:r>
              <a:rPr lang="en-US" altLang="ru-RU" sz="2000" dirty="0" smtClean="0">
                <a:hlinkClick r:id="rId7"/>
              </a:rPr>
              <a:t>/</a:t>
            </a:r>
            <a:r>
              <a:rPr lang="ru-RU" altLang="ru-RU" sz="2000" dirty="0" smtClean="0"/>
              <a:t> </a:t>
            </a:r>
            <a:r>
              <a:rPr lang="en-US" altLang="ru-RU" sz="2000" dirty="0" smtClean="0"/>
              <a:t>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ru-RU" sz="2000" dirty="0" smtClean="0"/>
              <a:t>e-mail: </a:t>
            </a:r>
            <a:r>
              <a:rPr lang="en-US" altLang="ru-RU" sz="2000" dirty="0" smtClean="0">
                <a:hlinkClick r:id="rId8"/>
              </a:rPr>
              <a:t>rocoiso@rostobr.ru</a:t>
            </a:r>
            <a:r>
              <a:rPr lang="ru-RU" altLang="ru-RU" sz="2000" dirty="0" smtClean="0"/>
              <a:t> </a:t>
            </a:r>
          </a:p>
          <a:p>
            <a:pPr marL="0" indent="0" algn="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i="1" dirty="0" smtClean="0"/>
              <a:t>Режим работы: </a:t>
            </a:r>
          </a:p>
          <a:p>
            <a:pPr marL="0" indent="0" algn="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i="1" dirty="0" smtClean="0"/>
              <a:t>понедельник-четверг: 9.00-18.00;</a:t>
            </a:r>
          </a:p>
          <a:p>
            <a:pPr marL="0" indent="0" algn="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i="1" dirty="0" smtClean="0"/>
              <a:t>пятница: 9.00-17.00; </a:t>
            </a:r>
          </a:p>
          <a:p>
            <a:pPr marL="0" indent="0" algn="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i="1" dirty="0" smtClean="0"/>
              <a:t>перерыв: 13.00-14.00. 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854" y="680152"/>
            <a:ext cx="11456209" cy="70643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alt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КОНТАКТНЫЕ ДАННЫЕ</a:t>
            </a:r>
            <a:endParaRPr lang="ru-RU" alt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612138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1287624" y="2845836"/>
            <a:ext cx="10114384" cy="6251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9902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ru-RU" sz="5400" b="1" kern="1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anose="02040503050406030204" pitchFamily="18" charset="0"/>
                <a:cs typeface="Arial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8560512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ctr">
              <a:buNone/>
            </a:pPr>
            <a:r>
              <a:rPr lang="ru-RU" dirty="0" smtClean="0">
                <a:latin typeface="Cambria" panose="02040503050406030204" pitchFamily="18" charset="0"/>
              </a:rPr>
              <a:t>В рамках информационно-технологического сопровождения муниципального этапа всероссийской олимпиады школьников взаимодействие ГБУ РО «РОЦОИСО» и ответственных координаторов муниципальных образований области осуществляется при помощи закрытого портала</a:t>
            </a:r>
            <a:endParaRPr lang="en-US" dirty="0" smtClean="0">
              <a:latin typeface="Cambria" panose="02040503050406030204" pitchFamily="18" charset="0"/>
            </a:endParaRPr>
          </a:p>
          <a:p>
            <a:pPr indent="0" algn="ctr">
              <a:buNone/>
            </a:pPr>
            <a:r>
              <a:rPr lang="ru-RU" b="1" dirty="0" smtClean="0">
                <a:latin typeface="Cambria" panose="02040503050406030204" pitchFamily="18" charset="0"/>
              </a:rPr>
              <a:t> </a:t>
            </a:r>
            <a:r>
              <a:rPr lang="en-US" b="1" dirty="0" smtClean="0">
                <a:latin typeface="Cambria" panose="02040503050406030204" pitchFamily="18" charset="0"/>
              </a:rPr>
              <a:t>lk.rcoi61.ru</a:t>
            </a:r>
            <a:endParaRPr lang="ru-RU" b="1" dirty="0" smtClean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35576"/>
            <a:ext cx="10515600" cy="822961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Cambria" pitchFamily="18" charset="0"/>
              </a:rPr>
              <a:t>ГБУ РО «РОЦОИСО» обеспечивает:</a:t>
            </a:r>
            <a:endParaRPr lang="ru-RU" sz="4000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5137" y="1433739"/>
            <a:ext cx="10515600" cy="46143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Cambria" pitchFamily="18" charset="0"/>
              </a:rPr>
              <a:t>1. Размещение на портале: </a:t>
            </a:r>
          </a:p>
          <a:p>
            <a:pPr>
              <a:lnSpc>
                <a:spcPct val="60000"/>
              </a:lnSpc>
            </a:pPr>
            <a:r>
              <a:rPr lang="ru-RU" dirty="0" smtClean="0">
                <a:latin typeface="Cambria" pitchFamily="18" charset="0"/>
              </a:rPr>
              <a:t>комплектов олимпиадных заданий, ключей, критериев оценивания согласно графику;</a:t>
            </a:r>
          </a:p>
          <a:p>
            <a:pPr>
              <a:lnSpc>
                <a:spcPct val="60000"/>
              </a:lnSpc>
            </a:pPr>
            <a:r>
              <a:rPr lang="ru-RU" dirty="0" smtClean="0">
                <a:latin typeface="Cambria" pitchFamily="18" charset="0"/>
              </a:rPr>
              <a:t>методических рекомендаций;</a:t>
            </a:r>
          </a:p>
          <a:p>
            <a:pPr>
              <a:lnSpc>
                <a:spcPct val="60000"/>
              </a:lnSpc>
            </a:pPr>
            <a:r>
              <a:rPr lang="ru-RU" dirty="0" smtClean="0">
                <a:latin typeface="Cambria" pitchFamily="18" charset="0"/>
              </a:rPr>
              <a:t>образцов форм для заполнения;</a:t>
            </a:r>
          </a:p>
          <a:p>
            <a:pPr>
              <a:lnSpc>
                <a:spcPct val="60000"/>
              </a:lnSpc>
            </a:pPr>
            <a:r>
              <a:rPr lang="ru-RU" dirty="0" smtClean="0">
                <a:latin typeface="Cambria" pitchFamily="18" charset="0"/>
              </a:rPr>
              <a:t>инструкций, графиков подачи информации и прочей необходимой документации.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2. Сбор и обработку информации, размещенной ответственными координаторами МО в личных кабинетах.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3. Информационную поддержку по вопросам проведения олимпиады, заполнения форм, работы закрытого портала.</a:t>
            </a:r>
          </a:p>
          <a:p>
            <a:pPr>
              <a:buNone/>
            </a:pPr>
            <a:endParaRPr lang="ru-RU" dirty="0" smtClean="0">
              <a:latin typeface="Cambria" pitchFamily="18" charset="0"/>
            </a:endParaRPr>
          </a:p>
          <a:p>
            <a:pPr>
              <a:buNone/>
            </a:pP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62593"/>
            <a:ext cx="10515600" cy="822961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>
                <a:latin typeface="Cambria" pitchFamily="18" charset="0"/>
              </a:rPr>
              <a:t>Ответственные координаторы МО осуществляют:</a:t>
            </a:r>
            <a:endParaRPr lang="ru-RU" sz="3400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1262" y="2426516"/>
            <a:ext cx="10515600" cy="30337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Cambria" pitchFamily="18" charset="0"/>
              </a:rPr>
              <a:t>1. Загрузку форм отчетности в личный кабинет согласно графику.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2. Мониторинг обновлений на портале.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3. Взаимодействие с ГБУ РО «РОЦОИСО» по вопросам проведения олимпиады, заполнения форм, работы закрытого портала.</a:t>
            </a:r>
          </a:p>
          <a:p>
            <a:pPr>
              <a:buNone/>
            </a:pP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639" y="1210614"/>
            <a:ext cx="1130765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ambria" panose="02040503050406030204" pitchFamily="18" charset="0"/>
              </a:rPr>
              <a:t>На основании мониторинга проведения муниципального этапа всероссийской олимпиады школьников в 2015-2016 учебном году выявлена необходимость особого внимания к следующим моментам:</a:t>
            </a:r>
          </a:p>
          <a:p>
            <a:endParaRPr lang="ru-RU" sz="2800" dirty="0" smtClean="0">
              <a:latin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Cambria" panose="02040503050406030204" pitchFamily="18" charset="0"/>
              </a:rPr>
              <a:t>Объективность оценивания олимпиадных работ (зафиксированы случаи несоблюдения шкалы оценивания, завышения баллов)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Cambria" panose="02040503050406030204" pitchFamily="18" charset="0"/>
              </a:rPr>
              <a:t>Соблюдение графика подачи информации в ГБУ РО «РОЦОИСО»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latin typeface="Cambria" panose="02040503050406030204" pitchFamily="18" charset="0"/>
              </a:rPr>
              <a:t>Обеспечение взаимодействия ответственных координаторов МО с сотрудниками ГБУ РО «РОЦОИСО»</a:t>
            </a:r>
            <a:endParaRPr lang="ru-RU" sz="2800" dirty="0">
              <a:latin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243" y="6360067"/>
            <a:ext cx="2842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Yeseva One"/>
                <a:hlinkClick r:id="rId2"/>
              </a:rPr>
              <a:t>tkorsunova@rcoi61.org.ru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23114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400" dirty="0">
                <a:latin typeface="Cambria" pitchFamily="18" charset="0"/>
              </a:rPr>
              <a:t>Нововведения в 2016/17 учебном году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целях усиления информационной безопасности комплекты олимпиадных заданий будут размещаться на портале в зашифрованном архиве </a:t>
            </a:r>
            <a:r>
              <a:rPr lang="ru-RU" b="1" dirty="0" smtClean="0"/>
              <a:t>за два дня </a:t>
            </a:r>
            <a:r>
              <a:rPr lang="ru-RU" dirty="0" smtClean="0"/>
              <a:t>до проведения олимпиады. Код доступа к архиву будет доступен на портале </a:t>
            </a:r>
            <a:r>
              <a:rPr lang="ru-RU" b="1" dirty="0" smtClean="0"/>
              <a:t>в день проведения олимпиады в 07:00.</a:t>
            </a:r>
          </a:p>
          <a:p>
            <a:r>
              <a:rPr lang="ru-RU" dirty="0" smtClean="0"/>
              <a:t>Рекомендуем сохранять архивы с заданиями заранее и доставлять на электронных носителях к месту тиражирования комплектов олимпиадных заданий. Печать материалов целесообразно организовывать в месте проведения олимпиады.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070689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38200" y="704159"/>
            <a:ext cx="10515600" cy="8841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400" dirty="0" smtClean="0">
                <a:latin typeface="Cambria" pitchFamily="18" charset="0"/>
              </a:rPr>
              <a:t>Нововведения в 2016/17 учебном году</a:t>
            </a:r>
            <a:endParaRPr lang="ru-RU" sz="3400" dirty="0">
              <a:latin typeface="Cambria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Индивидуальная подготовка участников, показавших в 2015/16 учебном году высокие результаты на регионально м этапе всероссийской олимпиады школьников. Форма подготовки – либо очная, либо дистанционная (в зависимости от предмета). </a:t>
            </a:r>
          </a:p>
          <a:p>
            <a:r>
              <a:rPr lang="ru-RU" dirty="0"/>
              <a:t>Списки участников индивидуальной подготовки будут направлены в муниципалитеты после совещания. Требуется подтверждение участия и контактные данные для оперативной связи.</a:t>
            </a:r>
          </a:p>
        </p:txBody>
      </p:sp>
    </p:spTree>
    <p:extLst>
      <p:ext uri="{BB962C8B-B14F-4D97-AF65-F5344CB8AC3E}">
        <p14:creationId xmlns:p14="http://schemas.microsoft.com/office/powerpoint/2010/main" val="447384803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19259" y="2387108"/>
            <a:ext cx="10515600" cy="132556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400" dirty="0" smtClean="0">
                <a:latin typeface="Cambria" pitchFamily="18" charset="0"/>
              </a:rPr>
              <a:t>Особенности работы с закрытой частью портала </a:t>
            </a:r>
            <a:r>
              <a:rPr lang="en-US" sz="3400" dirty="0" smtClean="0">
                <a:latin typeface="Cambria" pitchFamily="18" charset="0"/>
              </a:rPr>
              <a:t>lk.rcoi61.ru</a:t>
            </a:r>
          </a:p>
          <a:p>
            <a:pPr algn="ctr"/>
            <a:r>
              <a:rPr lang="ru-RU" sz="3400" dirty="0" smtClean="0">
                <a:latin typeface="Cambria" pitchFamily="18" charset="0"/>
              </a:rPr>
              <a:t>Требования к заполнению форм отчетности.</a:t>
            </a:r>
            <a:endParaRPr lang="ru-RU" sz="34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431441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8642" y="1030310"/>
            <a:ext cx="1009703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Cambria" panose="02040503050406030204" pitchFamily="18" charset="0"/>
              </a:rPr>
              <a:t>При заполнении форм отчетности и работе с закрытым порталом </a:t>
            </a:r>
            <a:r>
              <a:rPr lang="en-US" sz="2800" dirty="0" smtClean="0">
                <a:latin typeface="Cambria" panose="02040503050406030204" pitchFamily="18" charset="0"/>
              </a:rPr>
              <a:t>lk.rcoi61.ru </a:t>
            </a:r>
            <a:r>
              <a:rPr lang="ru-RU" sz="2800" dirty="0" smtClean="0">
                <a:latin typeface="Cambria" panose="02040503050406030204" pitchFamily="18" charset="0"/>
              </a:rPr>
              <a:t>следует обратить </a:t>
            </a:r>
            <a:r>
              <a:rPr lang="ru-RU" sz="2800" u="sng" dirty="0" smtClean="0">
                <a:latin typeface="Cambria" panose="02040503050406030204" pitchFamily="18" charset="0"/>
              </a:rPr>
              <a:t>внимание на</a:t>
            </a:r>
            <a:r>
              <a:rPr lang="ru-RU" sz="2800" dirty="0" smtClean="0">
                <a:latin typeface="Cambria" panose="02040503050406030204" pitchFamily="18" charset="0"/>
              </a:rPr>
              <a:t>:</a:t>
            </a:r>
            <a:endParaRPr lang="en-US" sz="2800" dirty="0" smtClean="0">
              <a:latin typeface="Cambria" panose="02040503050406030204" pitchFamily="18" charset="0"/>
            </a:endParaRPr>
          </a:p>
          <a:p>
            <a:pPr algn="just"/>
            <a:endParaRPr lang="ru-RU" sz="2800" dirty="0" smtClean="0">
              <a:latin typeface="Cambria" panose="02040503050406030204" pitchFamily="18" charset="0"/>
            </a:endParaRPr>
          </a:p>
          <a:p>
            <a:pPr algn="just"/>
            <a:r>
              <a:rPr lang="ru-RU" sz="2800" dirty="0" smtClean="0">
                <a:latin typeface="Cambria" panose="02040503050406030204" pitchFamily="18" charset="0"/>
              </a:rPr>
              <a:t>- </a:t>
            </a:r>
            <a:r>
              <a:rPr lang="ru-RU" sz="2800" b="1" dirty="0" smtClean="0">
                <a:latin typeface="Cambria" panose="02040503050406030204" pitchFamily="18" charset="0"/>
              </a:rPr>
              <a:t>формат файлов</a:t>
            </a:r>
            <a:r>
              <a:rPr lang="ru-RU" sz="2800" dirty="0" smtClean="0">
                <a:latin typeface="Cambria" panose="02040503050406030204" pitchFamily="18" charset="0"/>
              </a:rPr>
              <a:t>. В электронном виде загружаются на портал – форма 1 (</a:t>
            </a:r>
            <a:r>
              <a:rPr lang="en-US" sz="2800" dirty="0" smtClean="0">
                <a:latin typeface="Cambria" panose="02040503050406030204" pitchFamily="18" charset="0"/>
              </a:rPr>
              <a:t>Microsoft</a:t>
            </a:r>
            <a:r>
              <a:rPr lang="ru-RU" sz="2800" dirty="0" smtClean="0">
                <a:latin typeface="Cambria" panose="02040503050406030204" pitchFamily="18" charset="0"/>
              </a:rPr>
              <a:t> </a:t>
            </a:r>
            <a:r>
              <a:rPr lang="en-US" sz="2800" dirty="0" smtClean="0">
                <a:latin typeface="Cambria" panose="02040503050406030204" pitchFamily="18" charset="0"/>
              </a:rPr>
              <a:t>Excel</a:t>
            </a:r>
            <a:r>
              <a:rPr lang="ru-RU" sz="2800" dirty="0" smtClean="0">
                <a:latin typeface="Cambria" panose="02040503050406030204" pitchFamily="18" charset="0"/>
              </a:rPr>
              <a:t>), форма 3 (</a:t>
            </a:r>
            <a:r>
              <a:rPr lang="en-US" sz="2800" dirty="0" smtClean="0">
                <a:latin typeface="Cambria" panose="02040503050406030204" pitchFamily="18" charset="0"/>
              </a:rPr>
              <a:t>Microsoft</a:t>
            </a:r>
            <a:r>
              <a:rPr lang="ru-RU" sz="2800" dirty="0" smtClean="0">
                <a:latin typeface="Cambria" panose="02040503050406030204" pitchFamily="18" charset="0"/>
              </a:rPr>
              <a:t> </a:t>
            </a:r>
            <a:r>
              <a:rPr lang="en-US" sz="2800" dirty="0" smtClean="0">
                <a:latin typeface="Cambria" panose="02040503050406030204" pitchFamily="18" charset="0"/>
              </a:rPr>
              <a:t>Excel</a:t>
            </a:r>
            <a:r>
              <a:rPr lang="ru-RU" sz="2800" dirty="0" smtClean="0">
                <a:latin typeface="Cambria" panose="02040503050406030204" pitchFamily="18" charset="0"/>
              </a:rPr>
              <a:t>), форма 4 (</a:t>
            </a:r>
            <a:r>
              <a:rPr lang="en-US" sz="2800" dirty="0" smtClean="0">
                <a:latin typeface="Cambria" panose="02040503050406030204" pitchFamily="18" charset="0"/>
              </a:rPr>
              <a:t>Microsoft</a:t>
            </a:r>
            <a:r>
              <a:rPr lang="ru-RU" sz="2800" dirty="0" smtClean="0">
                <a:latin typeface="Cambria" panose="02040503050406030204" pitchFamily="18" charset="0"/>
              </a:rPr>
              <a:t> </a:t>
            </a:r>
            <a:r>
              <a:rPr lang="en-US" sz="2800" dirty="0" smtClean="0">
                <a:latin typeface="Cambria" panose="02040503050406030204" pitchFamily="18" charset="0"/>
              </a:rPr>
              <a:t>Word)</a:t>
            </a:r>
            <a:r>
              <a:rPr lang="ru-RU" sz="2800" dirty="0" smtClean="0">
                <a:latin typeface="Cambria" panose="02040503050406030204" pitchFamily="18" charset="0"/>
              </a:rPr>
              <a:t>. На бумажных носителях поступает в ГБУ РО «РОЦОИСО» – форма 1 и форма 2 с «живыми» подписями и «мокрой» печатью.</a:t>
            </a:r>
          </a:p>
          <a:p>
            <a:pPr algn="just"/>
            <a:r>
              <a:rPr lang="ru-RU" sz="2800" dirty="0" smtClean="0">
                <a:latin typeface="Cambria" panose="02040503050406030204" pitchFamily="18" charset="0"/>
              </a:rPr>
              <a:t>Иные форматы и способы передачи файлов – недопустимы.</a:t>
            </a:r>
          </a:p>
          <a:p>
            <a:pPr algn="just"/>
            <a:endParaRPr lang="ru-RU" sz="2800" dirty="0">
              <a:latin typeface="Cambria" panose="02040503050406030204" pitchFamily="18" charset="0"/>
            </a:endParaRPr>
          </a:p>
          <a:p>
            <a:pPr algn="just"/>
            <a:r>
              <a:rPr lang="ru-RU" sz="2800" dirty="0" smtClean="0">
                <a:latin typeface="Cambria" panose="02040503050406030204" pitchFamily="18" charset="0"/>
              </a:rPr>
              <a:t>(зафиксированы случаи загрузки формы 3 в формате </a:t>
            </a:r>
            <a:r>
              <a:rPr lang="en-US" sz="2800" dirty="0" smtClean="0">
                <a:latin typeface="Cambria" panose="02040503050406030204" pitchFamily="18" charset="0"/>
              </a:rPr>
              <a:t>pdf, doc, jpeg)</a:t>
            </a:r>
            <a:endParaRPr lang="ru-RU" sz="2800" dirty="0" smtClean="0">
              <a:latin typeface="Cambria" panose="02040503050406030204" pitchFamily="18" charset="0"/>
            </a:endParaRPr>
          </a:p>
          <a:p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243" y="6360067"/>
            <a:ext cx="2842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Yeseva One"/>
                <a:hlinkClick r:id="rId2"/>
              </a:rPr>
              <a:t>tkorsunova@rcoi61.org.ru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076628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1016</Words>
  <Application>Microsoft Office PowerPoint</Application>
  <PresentationFormat>Широкоэкранный</PresentationFormat>
  <Paragraphs>110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Bookman Old Style</vt:lpstr>
      <vt:lpstr>Calibri</vt:lpstr>
      <vt:lpstr>Calibri Light</vt:lpstr>
      <vt:lpstr>Cambria</vt:lpstr>
      <vt:lpstr>Wingdings</vt:lpstr>
      <vt:lpstr>Yeseva One</vt:lpstr>
      <vt:lpstr>Тема Office</vt:lpstr>
      <vt:lpstr>Презентация PowerPoint</vt:lpstr>
      <vt:lpstr>Презентация PowerPoint</vt:lpstr>
      <vt:lpstr>ГБУ РО «РОЦОИСО» обеспечивает:</vt:lpstr>
      <vt:lpstr>Ответственные координаторы МО осуществляют:</vt:lpstr>
      <vt:lpstr>Презентация PowerPoint</vt:lpstr>
      <vt:lpstr>Нововведения в 2016/17 учебном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Snezhko</dc:creator>
  <cp:lastModifiedBy>1</cp:lastModifiedBy>
  <cp:revision>65</cp:revision>
  <cp:lastPrinted>2015-10-30T07:05:36Z</cp:lastPrinted>
  <dcterms:created xsi:type="dcterms:W3CDTF">2014-10-23T19:43:19Z</dcterms:created>
  <dcterms:modified xsi:type="dcterms:W3CDTF">2016-10-18T07:56:44Z</dcterms:modified>
</cp:coreProperties>
</file>