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99" r:id="rId3"/>
    <p:sldId id="291" r:id="rId4"/>
    <p:sldId id="296" r:id="rId5"/>
    <p:sldId id="298" r:id="rId6"/>
    <p:sldId id="263" r:id="rId7"/>
    <p:sldId id="256" r:id="rId8"/>
    <p:sldId id="259" r:id="rId9"/>
    <p:sldId id="266" r:id="rId10"/>
    <p:sldId id="270" r:id="rId11"/>
    <p:sldId id="273" r:id="rId12"/>
    <p:sldId id="272" r:id="rId13"/>
    <p:sldId id="274" r:id="rId14"/>
    <p:sldId id="260" r:id="rId15"/>
    <p:sldId id="261" r:id="rId16"/>
    <p:sldId id="283" r:id="rId17"/>
    <p:sldId id="294" r:id="rId18"/>
    <p:sldId id="292" r:id="rId19"/>
    <p:sldId id="295" r:id="rId20"/>
    <p:sldId id="293" r:id="rId21"/>
    <p:sldId id="290" r:id="rId22"/>
    <p:sldId id="302" r:id="rId23"/>
    <p:sldId id="304" r:id="rId24"/>
    <p:sldId id="319" r:id="rId25"/>
    <p:sldId id="307" r:id="rId26"/>
    <p:sldId id="312" r:id="rId27"/>
    <p:sldId id="31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C220-F190-4AC6-8812-615FE30BF454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16AB-31A6-4317-904E-25C7BEFA0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0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7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4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5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9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3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BE78-5CC7-4507-A019-572FBE40C630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3E28-E2BD-4404-8730-7284F941D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993260" cy="37434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Единый государственный экзамен 2014</a:t>
            </a:r>
          </a:p>
        </p:txBody>
      </p:sp>
    </p:spTree>
    <p:extLst>
      <p:ext uri="{BB962C8B-B14F-4D97-AF65-F5344CB8AC3E}">
        <p14:creationId xmlns:p14="http://schemas.microsoft.com/office/powerpoint/2010/main" val="15732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28"/>
            <a:ext cx="9144000" cy="51435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3429000"/>
            <a:ext cx="51845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1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28"/>
            <a:ext cx="9144000" cy="51435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436096" y="4509120"/>
            <a:ext cx="3096344" cy="1800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5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4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ВИДЕОАРХИВ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21299"/>
            <a:ext cx="9000000" cy="50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ВИДЕОАРХИВ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00808"/>
            <a:ext cx="856895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00" baseline="-25000" dirty="0" smtClean="0"/>
              <a:t>	Ответственность </a:t>
            </a:r>
            <a:r>
              <a:rPr lang="ru-RU" sz="3400" baseline="-25000" dirty="0"/>
              <a:t>за сохранность и обеспечение </a:t>
            </a:r>
            <a:r>
              <a:rPr lang="ru-RU" sz="3400" baseline="-25000" dirty="0" smtClean="0"/>
              <a:t>работоспособности средств </a:t>
            </a:r>
            <a:r>
              <a:rPr lang="ru-RU" sz="3400" baseline="-25000" dirty="0"/>
              <a:t>видеонаблюдения после подписания </a:t>
            </a:r>
            <a:r>
              <a:rPr lang="ru-RU" sz="3400" baseline="-25000" dirty="0" smtClean="0"/>
              <a:t>акта приемки-передачи возлагается </a:t>
            </a:r>
            <a:r>
              <a:rPr lang="ru-RU" sz="3400" baseline="-25000" dirty="0"/>
              <a:t>на </a:t>
            </a:r>
            <a:r>
              <a:rPr lang="ru-RU" sz="3400" b="1" baseline="-25000" dirty="0"/>
              <a:t>руководителя образовательной организации</a:t>
            </a:r>
            <a:r>
              <a:rPr lang="ru-RU" sz="3400" baseline="-25000" dirty="0"/>
              <a:t>.</a:t>
            </a:r>
          </a:p>
          <a:p>
            <a:pPr algn="just"/>
            <a:r>
              <a:rPr lang="ru-RU" sz="3400" baseline="-25000" dirty="0"/>
              <a:t>После передачи средств видеонаблюдения </a:t>
            </a:r>
            <a:r>
              <a:rPr lang="ru-RU" sz="3400" b="1" baseline="-25000" dirty="0" smtClean="0"/>
              <a:t>ЗАПРЕЩАЕТСЯ</a:t>
            </a:r>
            <a:r>
              <a:rPr lang="ru-RU" sz="3400" baseline="-25000" dirty="0" smtClean="0"/>
              <a:t>:</a:t>
            </a:r>
            <a:endParaRPr lang="ru-RU" sz="3400" baseline="-25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aseline="-25000" dirty="0" smtClean="0"/>
              <a:t>перемещать </a:t>
            </a:r>
            <a:r>
              <a:rPr lang="ru-RU" sz="3400" baseline="-25000" dirty="0"/>
              <a:t>средство видеонаблюдения;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aseline="-25000" dirty="0" smtClean="0"/>
              <a:t>изменять </a:t>
            </a:r>
            <a:r>
              <a:rPr lang="ru-RU" sz="3400" baseline="-25000" dirty="0"/>
              <a:t>фокусное расстояние камер видеонаблюдения;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aseline="-25000" dirty="0" smtClean="0"/>
              <a:t>производить </a:t>
            </a:r>
            <a:r>
              <a:rPr lang="ru-RU" sz="3400" baseline="-25000" dirty="0"/>
              <a:t>действия, нарушающие постоянное </a:t>
            </a:r>
            <a:r>
              <a:rPr lang="ru-RU" sz="3400" baseline="-25000" dirty="0" smtClean="0"/>
              <a:t>функционирование средства </a:t>
            </a:r>
            <a:r>
              <a:rPr lang="ru-RU" sz="3400" baseline="-25000" dirty="0"/>
              <a:t>видеонаблюдения;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aseline="-25000" dirty="0" smtClean="0"/>
              <a:t>вмешиваться </a:t>
            </a:r>
            <a:r>
              <a:rPr lang="ru-RU" sz="3400" baseline="-25000" dirty="0"/>
              <a:t>в процесс передачи информации</a:t>
            </a:r>
            <a:r>
              <a:rPr lang="ru-RU" sz="3400" baseline="-25000" dirty="0" smtClean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aseline="-25000" dirty="0"/>
              <a:t>Во всех аудиториях ППЭ, оснащенных видеонаблюдением, должна быть размещена информация о том, что в данной аудитории ведется видеонаблюдение</a:t>
            </a:r>
            <a:r>
              <a:rPr lang="ru-RU" sz="3400" baseline="-25000" dirty="0" smtClean="0"/>
              <a:t>.</a:t>
            </a:r>
            <a:endParaRPr lang="ru-RU" sz="3400" baseline="-25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512" y="773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ОРГАНИЗАЦИЯ ВИДЕОТРАНСЛЯЦИИ ПРИ ПРОВЕДЕНИИ ЕДИНОГО ГОСУДАРСТВЕННОГО ЭКЗАМЕНА В 2014 г.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6630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b="1" baseline="-25000" dirty="0" smtClean="0"/>
              <a:t>ЗА ОДИН ДЕНЬ ДО НАЧАЛА ЭКЗАМЕНА</a:t>
            </a:r>
            <a:r>
              <a:rPr lang="ru-RU" sz="3300" baseline="-25000" dirty="0" smtClean="0"/>
              <a:t> в </a:t>
            </a:r>
            <a:r>
              <a:rPr lang="ru-RU" sz="3300" baseline="-25000" dirty="0"/>
              <a:t>ППЭ </a:t>
            </a:r>
            <a:r>
              <a:rPr lang="ru-RU" sz="3300" b="1" baseline="-25000" dirty="0"/>
              <a:t>технический </a:t>
            </a:r>
            <a:r>
              <a:rPr lang="ru-RU" sz="3300" b="1" baseline="-25000" dirty="0" smtClean="0"/>
              <a:t>специалист </a:t>
            </a:r>
            <a:r>
              <a:rPr lang="ru-RU" sz="3300" baseline="-25000" dirty="0" smtClean="0"/>
              <a:t>совместно </a:t>
            </a:r>
            <a:r>
              <a:rPr lang="ru-RU" sz="3300" baseline="-25000" dirty="0"/>
              <a:t>с </a:t>
            </a:r>
            <a:r>
              <a:rPr lang="ru-RU" sz="3300" b="1" baseline="-25000" dirty="0"/>
              <a:t>руководителем ППЭ </a:t>
            </a:r>
            <a:r>
              <a:rPr lang="ru-RU" sz="3300" baseline="-25000" dirty="0"/>
              <a:t>проводят </a:t>
            </a:r>
            <a:r>
              <a:rPr lang="ru-RU" sz="3300" baseline="-25000" dirty="0" smtClean="0"/>
              <a:t>тренировку по проверке текущего состояния </a:t>
            </a:r>
            <a:r>
              <a:rPr lang="ru-RU" sz="3300" baseline="-25000" dirty="0"/>
              <a:t>ПАК: </a:t>
            </a:r>
            <a:endParaRPr lang="ru-RU" sz="3300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300" baseline="-25000" dirty="0" smtClean="0"/>
              <a:t>вводят логин/пароль</a:t>
            </a:r>
            <a:r>
              <a:rPr lang="ru-RU" sz="3300" baseline="-25000" dirty="0"/>
              <a:t>, </a:t>
            </a:r>
            <a:endParaRPr lang="ru-RU" sz="3300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300" baseline="-25000" dirty="0" smtClean="0"/>
              <a:t>включает </a:t>
            </a:r>
            <a:r>
              <a:rPr lang="ru-RU" sz="3300" baseline="-25000" dirty="0"/>
              <a:t>режим «Идет запись», </a:t>
            </a:r>
            <a:endParaRPr lang="ru-RU" sz="3300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300" baseline="-25000" dirty="0" smtClean="0"/>
              <a:t>наблюдает </a:t>
            </a:r>
            <a:r>
              <a:rPr lang="ru-RU" sz="3300" baseline="-25000" dirty="0"/>
              <a:t>через монитор </a:t>
            </a:r>
            <a:r>
              <a:rPr lang="ru-RU" sz="3300" baseline="-25000" dirty="0" smtClean="0"/>
              <a:t>ПАК за </a:t>
            </a:r>
            <a:r>
              <a:rPr lang="ru-RU" sz="3300" baseline="-25000" dirty="0"/>
              <a:t>работой камер видеонаблюдения, </a:t>
            </a:r>
            <a:endParaRPr lang="ru-RU" sz="3300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300" baseline="-25000" dirty="0" smtClean="0"/>
              <a:t>уточняют </a:t>
            </a:r>
            <a:r>
              <a:rPr lang="ru-RU" sz="3300" baseline="-25000" dirty="0"/>
              <a:t>место центра </a:t>
            </a:r>
            <a:r>
              <a:rPr lang="ru-RU" sz="3300" baseline="-25000" dirty="0" smtClean="0"/>
              <a:t>изображения камер(ы</a:t>
            </a:r>
            <a:r>
              <a:rPr lang="ru-RU" sz="3300" baseline="-25000" dirty="0"/>
              <a:t>) видеонаблюдения, </a:t>
            </a:r>
            <a:endParaRPr lang="ru-RU" sz="3300" baseline="-25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300" baseline="-25000" dirty="0" smtClean="0"/>
              <a:t>определяют </a:t>
            </a:r>
            <a:r>
              <a:rPr lang="ru-RU" sz="3300" baseline="-25000" dirty="0"/>
              <a:t>место, с которого организатор </a:t>
            </a:r>
            <a:r>
              <a:rPr lang="ru-RU" sz="3300" baseline="-25000" dirty="0" smtClean="0"/>
              <a:t>в аудитории </a:t>
            </a:r>
            <a:r>
              <a:rPr lang="ru-RU" sz="3300" baseline="-25000" dirty="0"/>
              <a:t>будет информировать о завершении экзамена в аудитории</a:t>
            </a:r>
            <a:r>
              <a:rPr lang="ru-RU" sz="3300" baseline="-25000" dirty="0" smtClean="0"/>
              <a:t>.</a:t>
            </a:r>
          </a:p>
          <a:p>
            <a:pPr algn="just"/>
            <a:r>
              <a:rPr lang="ru-RU" sz="3300" baseline="-25000" dirty="0"/>
              <a:t>По окончании тестирования ПАК остается включенным (выключается только режим записи</a:t>
            </a:r>
            <a:r>
              <a:rPr lang="ru-RU" sz="3300" baseline="-25000" dirty="0" smtClean="0"/>
              <a:t>).</a:t>
            </a: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-36512" y="773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ОРГАНИЗАЦИЯ ВИДЕОТРАНСЛЯЦИИ ПРИ ПРОВЕДЕНИИ ЕДИНОГО ГОСУДАРСТВЕННОГО ЭКЗАМЕНА В 2014 г.</a:t>
            </a:r>
          </a:p>
        </p:txBody>
      </p:sp>
    </p:spTree>
    <p:extLst>
      <p:ext uri="{BB962C8B-B14F-4D97-AF65-F5344CB8AC3E}">
        <p14:creationId xmlns:p14="http://schemas.microsoft.com/office/powerpoint/2010/main" val="252530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73391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baseline="-25000" dirty="0" smtClean="0"/>
              <a:t>В ДЕНЬ ЭКЗАМЕНА</a:t>
            </a:r>
            <a:r>
              <a:rPr lang="ru-RU" sz="3200" baseline="-25000" dirty="0" smtClean="0"/>
              <a:t>. </a:t>
            </a:r>
          </a:p>
          <a:p>
            <a:pPr algn="just"/>
            <a:r>
              <a:rPr lang="ru-RU" sz="3200" b="1" baseline="-25000" dirty="0" smtClean="0"/>
              <a:t>Руководитель ППЭ: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aseline="-25000" dirty="0" smtClean="0"/>
              <a:t>не </a:t>
            </a:r>
            <a:r>
              <a:rPr lang="ru-RU" sz="3200" baseline="-25000" dirty="0"/>
              <a:t>позднее, чем за </a:t>
            </a:r>
            <a:r>
              <a:rPr lang="ru-RU" sz="3200" baseline="-25000" dirty="0" smtClean="0"/>
              <a:t>2 часа </a:t>
            </a:r>
            <a:r>
              <a:rPr lang="ru-RU" sz="3200" baseline="-25000" dirty="0"/>
              <a:t>до начала экзамена дает указание техническим специалистам </a:t>
            </a:r>
            <a:r>
              <a:rPr lang="ru-RU" sz="3200" baseline="-25000" dirty="0" smtClean="0"/>
              <a:t>проверить работоспособность ПАК.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aseline="-25000" dirty="0" smtClean="0"/>
              <a:t>не </a:t>
            </a:r>
            <a:r>
              <a:rPr lang="ru-RU" sz="3200" baseline="-25000" dirty="0"/>
              <a:t>позднее, чем </a:t>
            </a:r>
            <a:r>
              <a:rPr lang="ru-RU" sz="3200" baseline="-25000" dirty="0" smtClean="0"/>
              <a:t>за 1 </a:t>
            </a:r>
            <a:r>
              <a:rPr lang="ru-RU" sz="3200" baseline="-25000" dirty="0"/>
              <a:t>час до начала экзамена в аудиториях проведения экзаменов </a:t>
            </a:r>
            <a:r>
              <a:rPr lang="ru-RU" sz="3200" baseline="-25000" dirty="0" smtClean="0"/>
              <a:t>производится включение </a:t>
            </a:r>
            <a:r>
              <a:rPr lang="ru-RU" sz="3200" baseline="-25000" dirty="0"/>
              <a:t>режима «Идет запись</a:t>
            </a:r>
            <a:r>
              <a:rPr lang="ru-RU" sz="3200" baseline="-25000" dirty="0" smtClean="0"/>
              <a:t>». </a:t>
            </a:r>
          </a:p>
          <a:p>
            <a:pPr algn="just"/>
            <a:r>
              <a:rPr lang="ru-RU" sz="3200" b="1" baseline="-25000" dirty="0" smtClean="0"/>
              <a:t>Организатор в аудитории: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aseline="-25000" dirty="0" smtClean="0"/>
              <a:t>ведет непосредственный </a:t>
            </a:r>
            <a:r>
              <a:rPr lang="ru-RU" sz="3200" baseline="-25000" dirty="0"/>
              <a:t>контроль за фактом ведения видеозаписи во </a:t>
            </a:r>
            <a:r>
              <a:rPr lang="ru-RU" sz="3200" baseline="-25000" dirty="0" smtClean="0"/>
              <a:t>время экзамена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aseline="-25000" dirty="0"/>
              <a:t>немедленно информируют руководителя ППЭ и члена ГЭК </a:t>
            </a:r>
            <a:r>
              <a:rPr lang="ru-RU" sz="3200" baseline="-25000" dirty="0" smtClean="0"/>
              <a:t>в случае возникновения </a:t>
            </a:r>
            <a:r>
              <a:rPr lang="ru-RU" sz="3200" baseline="-25000" dirty="0"/>
              <a:t>нештатных </a:t>
            </a:r>
            <a:r>
              <a:rPr lang="ru-RU" sz="3200" baseline="-25000" dirty="0" smtClean="0"/>
              <a:t>ситуаций.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6512" y="773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ОРГАНИЗАЦИЯ ВИДЕОТРАНСЛЯЦИИ ПРИ ПРОВЕДЕНИИ ЕДИНОГО ГОСУДАРСТВЕННОГО ЭКЗАМЕНА В 2014 г.</a:t>
            </a:r>
          </a:p>
        </p:txBody>
      </p:sp>
    </p:spTree>
    <p:extLst>
      <p:ext uri="{BB962C8B-B14F-4D97-AF65-F5344CB8AC3E}">
        <p14:creationId xmlns:p14="http://schemas.microsoft.com/office/powerpoint/2010/main" val="365375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9418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baseline="-25000" dirty="0" smtClean="0"/>
              <a:t>ПО ОКОНЧАНИИ ЭКЗАМЕНА</a:t>
            </a:r>
            <a:endParaRPr lang="ru-RU" sz="3600" baseline="-25000" dirty="0" smtClean="0"/>
          </a:p>
          <a:p>
            <a:r>
              <a:rPr lang="ru-RU" sz="3600" b="1" baseline="-25000" dirty="0" smtClean="0"/>
              <a:t>ответственный </a:t>
            </a:r>
            <a:r>
              <a:rPr lang="ru-RU" sz="3600" b="1" baseline="-25000" dirty="0"/>
              <a:t>организатор </a:t>
            </a:r>
            <a:endParaRPr lang="ru-RU" sz="3600" b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aseline="-25000" dirty="0" smtClean="0"/>
              <a:t>в </a:t>
            </a:r>
            <a:r>
              <a:rPr lang="ru-RU" sz="3600" baseline="-25000" dirty="0"/>
              <a:t>центре видимости камер(ы) </a:t>
            </a:r>
            <a:r>
              <a:rPr lang="ru-RU" sz="3600" baseline="-25000" dirty="0" smtClean="0"/>
              <a:t>видеонаблюдения объявляет </a:t>
            </a:r>
            <a:r>
              <a:rPr lang="ru-RU" sz="3600" baseline="-25000" dirty="0"/>
              <a:t>окончание </a:t>
            </a:r>
            <a:r>
              <a:rPr lang="ru-RU" sz="3600" baseline="-25000" dirty="0" smtClean="0"/>
              <a:t>экзамена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aseline="-25000" dirty="0"/>
              <a:t>демонстрирует в </a:t>
            </a:r>
            <a:r>
              <a:rPr lang="ru-RU" sz="3600" baseline="-25000" dirty="0" smtClean="0"/>
              <a:t>сторону камеры </a:t>
            </a:r>
            <a:r>
              <a:rPr lang="ru-RU" sz="3600" baseline="-25000" dirty="0"/>
              <a:t>каждую страницу протокола проведения экзамена </a:t>
            </a:r>
            <a:endParaRPr lang="ru-RU" sz="36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aseline="-25000" dirty="0" smtClean="0"/>
              <a:t>громко объявляет все </a:t>
            </a:r>
            <a:r>
              <a:rPr lang="ru-RU" sz="3600" baseline="-25000" dirty="0"/>
              <a:t>данные </a:t>
            </a:r>
            <a:r>
              <a:rPr lang="ru-RU" sz="3600" baseline="-25000" dirty="0" smtClean="0"/>
              <a:t>протокола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aseline="-25000" dirty="0" smtClean="0"/>
              <a:t>демонстрирует </a:t>
            </a:r>
            <a:r>
              <a:rPr lang="ru-RU" sz="3600" baseline="-25000" dirty="0"/>
              <a:t>запечатанные возвратные пакеты</a:t>
            </a:r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-36512" y="773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ОРГАНИЗАЦИЯ ВИДЕОТРАНСЛЯЦИИ ПРИ ПРОВЕДЕНИИ ЕДИНОГО ГОСУДАРСТВЕННОГО ЭКЗАМЕНА В 2014 г.</a:t>
            </a:r>
          </a:p>
        </p:txBody>
      </p:sp>
    </p:spTree>
    <p:extLst>
      <p:ext uri="{BB962C8B-B14F-4D97-AF65-F5344CB8AC3E}">
        <p14:creationId xmlns:p14="http://schemas.microsoft.com/office/powerpoint/2010/main" val="23556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06190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Работы по </a:t>
            </a:r>
            <a:br>
              <a:rPr lang="ru-RU" sz="3200" b="1" dirty="0" smtClean="0"/>
            </a:br>
            <a:r>
              <a:rPr lang="ru-RU" sz="3200" b="1" dirty="0" smtClean="0"/>
              <a:t>организации информационной безопасности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01150"/>
            <a:ext cx="8678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За </a:t>
            </a:r>
            <a:r>
              <a:rPr lang="ru-RU" sz="2800" dirty="0"/>
              <a:t>счет средств резервного фонда Правительства Ростовской области </a:t>
            </a:r>
            <a:r>
              <a:rPr lang="ru-RU" sz="2800" dirty="0" smtClean="0"/>
              <a:t>38 267,0 </a:t>
            </a:r>
            <a:r>
              <a:rPr lang="ru-RU" sz="2800" dirty="0"/>
              <a:t>тыс. рублей на обеспечение информационной безопасности при проведении единого государственного </a:t>
            </a:r>
            <a:r>
              <a:rPr lang="ru-RU" sz="2800" dirty="0" smtClean="0"/>
              <a:t>экзамена.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29938"/>
            <a:ext cx="8678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В Ростовской области создан ситуационный центр, который позволит создать систему оперативного реагирования  на нарушения, обнаруженные в ходе онлайн наблюдения за процедурами проведения ЕГЭ.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762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900" b="1" dirty="0" smtClean="0"/>
              <a:t>СБОИ в работе </a:t>
            </a:r>
            <a:r>
              <a:rPr lang="ru-RU" sz="3900" b="1" dirty="0" err="1" smtClean="0"/>
              <a:t>видеорегистрации</a:t>
            </a:r>
            <a:endParaRPr lang="ru-RU" sz="3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baseline="-25000" dirty="0" smtClean="0"/>
              <a:t>В СЛУЧАЕ СБОЯ ЭНЕРГОПИТАНИЯ, ВНЕЗАПНОГО ОТКЛЮЧЕНИЯ ПАК В АУДИТОРИИ </a:t>
            </a:r>
            <a:r>
              <a:rPr lang="ru-RU" sz="3100" baseline="-25000" dirty="0" smtClean="0"/>
              <a:t>ответственность </a:t>
            </a:r>
            <a:r>
              <a:rPr lang="ru-RU" sz="3100" baseline="-25000" dirty="0"/>
              <a:t>за дальнейшие действия возлагается на </a:t>
            </a:r>
            <a:r>
              <a:rPr lang="ru-RU" sz="3100" b="1" baseline="-25000" dirty="0"/>
              <a:t>члена ГЭК</a:t>
            </a:r>
            <a:r>
              <a:rPr lang="ru-RU" sz="3100" baseline="-25000" dirty="0"/>
              <a:t>.</a:t>
            </a:r>
          </a:p>
          <a:p>
            <a:r>
              <a:rPr lang="ru-RU" sz="3100" b="1" baseline="-25000" dirty="0" smtClean="0"/>
              <a:t>Член </a:t>
            </a:r>
            <a:r>
              <a:rPr lang="ru-RU" sz="3100" b="1" baseline="-25000" dirty="0"/>
              <a:t>ГЭК </a:t>
            </a:r>
            <a:r>
              <a:rPr lang="ru-RU" sz="3100" b="1" baseline="-25000" dirty="0" smtClean="0"/>
              <a:t>с техническим специалистом:</a:t>
            </a:r>
            <a:r>
              <a:rPr lang="ru-RU" sz="3100" baseline="-250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 smtClean="0"/>
              <a:t>немедленно </a:t>
            </a:r>
            <a:r>
              <a:rPr lang="ru-RU" sz="3100" baseline="-25000" dirty="0"/>
              <a:t>связываются с </a:t>
            </a:r>
            <a:r>
              <a:rPr lang="en-US" sz="3100" baseline="-25000" dirty="0"/>
              <a:t>call</a:t>
            </a:r>
            <a:r>
              <a:rPr lang="ru-RU" sz="3100" baseline="-25000" dirty="0" smtClean="0"/>
              <a:t>-центром ОАО «Ростелеком» </a:t>
            </a:r>
            <a:r>
              <a:rPr lang="ru-RU" sz="3100" baseline="-25000" dirty="0"/>
              <a:t>по телефону 8-800-200-43-12, </a:t>
            </a:r>
            <a:endParaRPr lang="ru-RU" sz="3100" baseline="-25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 smtClean="0"/>
              <a:t>вызывают специалистов </a:t>
            </a:r>
            <a:r>
              <a:rPr lang="ru-RU" sz="3100" baseline="-25000" dirty="0"/>
              <a:t>технической </a:t>
            </a:r>
            <a:r>
              <a:rPr lang="ru-RU" sz="3100" baseline="-25000" dirty="0" smtClean="0"/>
              <a:t>поддержки</a:t>
            </a:r>
          </a:p>
          <a:p>
            <a:endParaRPr lang="ru-RU" sz="3100" baseline="-25000" dirty="0" smtClean="0"/>
          </a:p>
          <a:p>
            <a:r>
              <a:rPr lang="ru-RU" sz="3100" b="1" baseline="-25000" dirty="0" smtClean="0"/>
              <a:t>ЕСЛИ В ТЕЧЕНИЕ </a:t>
            </a:r>
            <a:r>
              <a:rPr lang="ru-RU" sz="3100" b="1" u="sng" baseline="-25000" dirty="0" smtClean="0"/>
              <a:t>15 МИНУТ </a:t>
            </a:r>
            <a:r>
              <a:rPr lang="ru-RU" sz="3100" b="1" baseline="-25000" dirty="0" smtClean="0"/>
              <a:t>НЕ УДАЕТСЯ ВОССТАНОВИТЬ РАБОТОСПОСОБНОСТЬ ПАК </a:t>
            </a:r>
          </a:p>
          <a:p>
            <a:r>
              <a:rPr lang="ru-RU" sz="3100" b="1" baseline="-25000" dirty="0" smtClean="0"/>
              <a:t>член ГЭК: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 smtClean="0"/>
              <a:t>останавливает э</a:t>
            </a:r>
            <a:r>
              <a:rPr lang="ru-RU" sz="3100" baseline="-25000" dirty="0"/>
              <a:t>кзамен с последующим аннулированием результатов </a:t>
            </a:r>
            <a:r>
              <a:rPr lang="ru-RU" sz="3100" baseline="-25000" dirty="0" smtClean="0"/>
              <a:t>экзамена и повторным допуском обучающихся </a:t>
            </a:r>
            <a:r>
              <a:rPr lang="ru-RU" sz="3100" baseline="-25000" dirty="0"/>
              <a:t>к сдаче </a:t>
            </a:r>
            <a:r>
              <a:rPr lang="ru-RU" sz="3100" baseline="-25000" dirty="0" smtClean="0"/>
              <a:t>экзамена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 smtClean="0"/>
              <a:t>информирует </a:t>
            </a:r>
            <a:r>
              <a:rPr lang="ru-RU" sz="3100" baseline="-25000" dirty="0"/>
              <a:t>о </a:t>
            </a:r>
            <a:r>
              <a:rPr lang="ru-RU" sz="3100" baseline="-25000" dirty="0" smtClean="0"/>
              <a:t>случившемся председателя ГЭК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100" baseline="-25000" dirty="0" smtClean="0"/>
              <a:t>составляет </a:t>
            </a:r>
            <a:r>
              <a:rPr lang="ru-RU" sz="3100" baseline="-25000" dirty="0"/>
              <a:t>акт, который в тот же день </a:t>
            </a:r>
            <a:r>
              <a:rPr lang="ru-RU" sz="3100" baseline="-25000" dirty="0" smtClean="0"/>
              <a:t>передается председателю ГЭК</a:t>
            </a:r>
            <a:endParaRPr lang="ru-RU" sz="3100" baseline="-25000" dirty="0"/>
          </a:p>
        </p:txBody>
      </p:sp>
    </p:spTree>
    <p:extLst>
      <p:ext uri="{BB962C8B-B14F-4D97-AF65-F5344CB8AC3E}">
        <p14:creationId xmlns:p14="http://schemas.microsoft.com/office/powerpoint/2010/main" val="373729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ость\AppData\Local\Microsoft\Windows\Temporary Internet Files\Content.IE5\U62C36BC\scan 1ege.jpg"/>
          <p:cNvPicPr>
            <a:picLocks noChangeAspect="1" noChangeArrowheads="1"/>
          </p:cNvPicPr>
          <p:nvPr/>
        </p:nvPicPr>
        <p:blipFill rotWithShape="1">
          <a:blip r:embed="rId2" cstate="print"/>
          <a:srcRect l="2326" t="1988" r="2434" b="2252"/>
          <a:stretch/>
        </p:blipFill>
        <p:spPr bwMode="auto">
          <a:xfrm>
            <a:off x="5220072" y="1340768"/>
            <a:ext cx="3661409" cy="530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119675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Анкета участника ЕГЭ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1916832"/>
            <a:ext cx="4355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2014 году выпускники могут сообщать о нарушениях на едином </a:t>
            </a:r>
            <a:r>
              <a:rPr lang="ru-RU" dirty="0" err="1"/>
              <a:t>госэкзамене</a:t>
            </a:r>
            <a:r>
              <a:rPr lang="ru-RU" dirty="0"/>
              <a:t> анонимно и прямо в </a:t>
            </a:r>
            <a:r>
              <a:rPr lang="ru-RU" dirty="0" err="1"/>
              <a:t>Рособрнадзор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web</a:t>
            </a:r>
            <a:r>
              <a:rPr lang="ru-RU" dirty="0" smtClean="0"/>
              <a:t>-сайт</a:t>
            </a:r>
            <a:r>
              <a:rPr lang="ru-RU" dirty="0"/>
              <a:t>: www.obrnadzor.gov.ru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ege@obrnadzor.gov.ru </a:t>
            </a:r>
          </a:p>
          <a:p>
            <a:r>
              <a:rPr lang="ru-RU" dirty="0" smtClean="0"/>
              <a:t>8(495)984-89-19 (</a:t>
            </a:r>
            <a:r>
              <a:rPr lang="ru-RU" dirty="0"/>
              <a:t>нажать цифру 5) – телефон «горячей линии» </a:t>
            </a:r>
            <a:r>
              <a:rPr lang="ru-RU" dirty="0" err="1"/>
              <a:t>Рособрнадзора</a:t>
            </a:r>
            <a:r>
              <a:rPr lang="ru-RU" dirty="0"/>
              <a:t> по вопросам подготовки и проведения ЕГЭ в 2014 г.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КИМы</a:t>
            </a:r>
            <a:r>
              <a:rPr lang="ru-RU" dirty="0"/>
              <a:t> добавлены специальные анкеты участников ЕГЭ, где можно оставить информацию о нарушениях.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20664" y="5522243"/>
            <a:ext cx="7128792" cy="71506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Система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общественного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наблюдения в субъектах Российской Федерации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7102" y="2984146"/>
            <a:ext cx="2901950" cy="9001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Члены </a:t>
            </a:r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ГЭК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52527" y="3947780"/>
            <a:ext cx="0" cy="15659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777653" y="4442246"/>
            <a:ext cx="3528392" cy="40297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Горячая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линия Ростовской области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9378" y="2994530"/>
            <a:ext cx="3096344" cy="9001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Ситуационный центр Ростовской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области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800999" y="3884246"/>
            <a:ext cx="0" cy="163799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4" idx="1"/>
          </p:cNvCxnSpPr>
          <p:nvPr/>
        </p:nvCxnSpPr>
        <p:spPr>
          <a:xfrm>
            <a:off x="4159052" y="3434196"/>
            <a:ext cx="990326" cy="1038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38292" y="988813"/>
            <a:ext cx="2901950" cy="9001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Федеральные инспекторы являются членами ГЭК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7653" y="2194583"/>
            <a:ext cx="3528392" cy="40297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 Горячая </a:t>
            </a:r>
            <a:r>
              <a:rPr lang="ru-RU" sz="1400" b="1" i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линия </a:t>
            </a:r>
            <a:r>
              <a:rPr lang="ru-RU" sz="1400" b="1" i="1" dirty="0" err="1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Рособрнадзора</a:t>
            </a:r>
            <a:endParaRPr lang="ru-RU" sz="1400" b="1" i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30568" y="999197"/>
            <a:ext cx="3096344" cy="9001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Ситуационный </a:t>
            </a:r>
            <a:r>
              <a:rPr lang="ru-RU" sz="1600" b="1" dirty="0" smtClean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центр </a:t>
            </a:r>
            <a:r>
              <a:rPr lang="ru-RU" sz="1600" b="1" dirty="0" err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Рособрнадзора</a:t>
            </a:r>
            <a:endParaRPr 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Прямая со стрелкой 26"/>
          <p:cNvCxnSpPr>
            <a:endCxn id="22" idx="1"/>
          </p:cNvCxnSpPr>
          <p:nvPr/>
        </p:nvCxnSpPr>
        <p:spPr>
          <a:xfrm>
            <a:off x="4140242" y="1438863"/>
            <a:ext cx="990326" cy="1038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52527" y="1835763"/>
            <a:ext cx="0" cy="115876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799583" y="1835763"/>
            <a:ext cx="4665" cy="115876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3" grpId="0" animBg="1"/>
      <p:bldP spid="24" grpId="0" animBg="1"/>
      <p:bldP spid="17" grpId="0" animBg="1"/>
      <p:bldP spid="1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67544" y="866481"/>
            <a:ext cx="7339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Индивидуальный пакет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участника </a:t>
            </a: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ЕГЭ</a:t>
            </a:r>
          </a:p>
        </p:txBody>
      </p:sp>
      <p:pic>
        <p:nvPicPr>
          <p:cNvPr id="3089" name="Picture 17" descr="C:\Users\kadach_tg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75252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9026924" cy="54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1285875" y="1539875"/>
            <a:ext cx="6985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2288" y="1584325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Объединение информации с бланков ЕГЭ в Федеральном Центре тестирования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22288" y="955100"/>
            <a:ext cx="8101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Заключительный этап</a:t>
            </a:r>
          </a:p>
        </p:txBody>
      </p:sp>
      <p:pic>
        <p:nvPicPr>
          <p:cNvPr id="6180" name="Picture 21" descr="C:\Users\kadach_tg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2" y="2385683"/>
            <a:ext cx="9158342" cy="44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7272931" cy="561975"/>
          </a:xfr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Поведение участников во время экзамена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3960440" cy="5543550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Участники экзамена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ln w="1905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имеют право:</a:t>
            </a:r>
            <a:endParaRPr lang="ru-RU" sz="1800" b="1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Во время проведения экзамена по уважительной причине покидать аудиторию в сопровождении дежурного по этажу (предварительно сдав бланки ЕГЭ ответственному организатору по аудитории, который ставит в бланке регистрации метку «Факт выхода из аудитории»).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Century Gothic" pitchFamily="34" charset="0"/>
              </a:rPr>
              <a:t>Выход из аудитории допускается строго по одному участнику экзамена.</a:t>
            </a:r>
          </a:p>
          <a:p>
            <a:pPr algn="ctr" eaLnBrk="1" hangingPunct="1">
              <a:lnSpc>
                <a:spcPct val="80000"/>
              </a:lnSpc>
            </a:pPr>
            <a:endParaRPr lang="ru-RU" sz="18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Попросить дополнительный бланк ответов №2;</a:t>
            </a:r>
          </a:p>
          <a:p>
            <a:pPr algn="ctr" eaLnBrk="1" hangingPunct="1">
              <a:lnSpc>
                <a:spcPct val="80000"/>
              </a:lnSpc>
            </a:pPr>
            <a:endParaRPr lang="ru-RU" sz="18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Досрочно сдать работу (не менее чем за 15 минут до окончания экзамена).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981075"/>
            <a:ext cx="4464050" cy="5543550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ln w="1905"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Участникам экзамена запрещается: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Переговариваться;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0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Умышленно портить бланки;</a:t>
            </a:r>
          </a:p>
          <a:p>
            <a:pPr algn="ctr" eaLnBrk="1" hangingPunct="1">
              <a:lnSpc>
                <a:spcPct val="80000"/>
              </a:lnSpc>
            </a:pPr>
            <a:endParaRPr lang="ru-RU" sz="9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Пересаживаться;</a:t>
            </a:r>
          </a:p>
          <a:p>
            <a:pPr algn="ctr" eaLnBrk="1" hangingPunct="1">
              <a:lnSpc>
                <a:spcPct val="80000"/>
              </a:lnSpc>
            </a:pPr>
            <a:endParaRPr lang="ru-RU" sz="9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Обмениваться любыми материалами и предметами;</a:t>
            </a:r>
          </a:p>
          <a:p>
            <a:pPr algn="ctr" eaLnBrk="1" hangingPunct="1">
              <a:lnSpc>
                <a:spcPct val="80000"/>
              </a:lnSpc>
            </a:pPr>
            <a:endParaRPr lang="ru-RU" sz="10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Пользоваться мобильными телефонами или иными средствами связи;  </a:t>
            </a:r>
          </a:p>
          <a:p>
            <a:pPr algn="ctr" eaLnBrk="1" hangingPunct="1">
              <a:lnSpc>
                <a:spcPct val="80000"/>
              </a:lnSpc>
            </a:pPr>
            <a:endParaRPr lang="ru-RU" sz="10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Пользование справочными материалами, кроме разрешенных;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latin typeface="Century Gothic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Вставать с мест после окончания выполнения заданий (без разрешения организатора);</a:t>
            </a:r>
          </a:p>
          <a:p>
            <a:pPr algn="ctr" eaLnBrk="1" hangingPunct="1">
              <a:lnSpc>
                <a:spcPct val="80000"/>
              </a:lnSpc>
            </a:pPr>
            <a:endParaRPr lang="ru-RU" sz="10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Оставлять себе бланки, черновики, </a:t>
            </a:r>
            <a:r>
              <a:rPr lang="ru-RU" sz="1600" dirty="0" err="1" smtClean="0">
                <a:latin typeface="Century Gothic" pitchFamily="34" charset="0"/>
              </a:rPr>
              <a:t>КИМы</a:t>
            </a:r>
            <a:r>
              <a:rPr lang="ru-RU" sz="1600" dirty="0" smtClean="0">
                <a:latin typeface="Century Gothic" pitchFamily="34" charset="0"/>
              </a:rPr>
              <a:t>;</a:t>
            </a:r>
          </a:p>
          <a:p>
            <a:pPr algn="ctr" eaLnBrk="1" hangingPunct="1">
              <a:lnSpc>
                <a:spcPct val="80000"/>
              </a:lnSpc>
            </a:pPr>
            <a:endParaRPr lang="ru-RU" sz="1000" dirty="0" smtClean="0"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latin typeface="Century Gothic" pitchFamily="34" charset="0"/>
              </a:rPr>
              <a:t>Хождение по ППЭ во время экзамена без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6218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744301" y="793103"/>
            <a:ext cx="5494317" cy="54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15646" tIns="57824" rIns="115646" bIns="57824">
            <a:spAutoFit/>
          </a:bodyPr>
          <a:lstStyle>
            <a:lvl1pPr defTabSz="1028700" eaLnBrk="0" hangingPunct="0"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28700" eaLnBrk="0" hangingPunct="0"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28700" eaLnBrk="0" hangingPunct="0"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28700" eaLnBrk="0" hangingPunct="0"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28700" eaLnBrk="0" hangingPunct="0"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Окончание экзамена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5536" y="1412776"/>
            <a:ext cx="8424936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u="sng" dirty="0">
                <a:latin typeface="Century Gothic" pitchFamily="34" charset="0"/>
              </a:rPr>
              <a:t>По истечении времени, отведенного на </a:t>
            </a:r>
            <a:r>
              <a:rPr lang="ru-RU" u="sng" dirty="0" smtClean="0">
                <a:latin typeface="Century Gothic" pitchFamily="34" charset="0"/>
              </a:rPr>
              <a:t>экзамен, </a:t>
            </a:r>
            <a:r>
              <a:rPr lang="ru-RU" u="sng" dirty="0">
                <a:latin typeface="Century Gothic" pitchFamily="34" charset="0"/>
              </a:rPr>
              <a:t>ответственный организатор  объявляет, что экзамен окончен, и участники ЕГЭ должны сдать материалы ЕГЭ</a:t>
            </a:r>
            <a:r>
              <a:rPr lang="ru-RU" dirty="0">
                <a:latin typeface="Century Gothic" pitchFamily="34" charset="0"/>
              </a:rPr>
              <a:t> (бланки №1 и №2, дополнительные бланки №2, бланки регистрации, черновики)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95536" y="3717032"/>
            <a:ext cx="4115310" cy="24482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Century Gothic" pitchFamily="34" charset="0"/>
              </a:rPr>
              <a:t>- </a:t>
            </a:r>
            <a:r>
              <a:rPr lang="ru-RU" sz="1600" dirty="0">
                <a:latin typeface="Century Gothic" pitchFamily="34" charset="0"/>
              </a:rPr>
              <a:t>в бланках ответов №2 (в том числе и на оборотной стороне)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ставят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прочерк «Z»</a:t>
            </a:r>
            <a:r>
              <a:rPr lang="ru-RU" sz="1600" dirty="0">
                <a:latin typeface="Century Gothic" pitchFamily="34" charset="0"/>
              </a:rPr>
              <a:t> на полях бланка, предназначенных для </a:t>
            </a:r>
            <a:r>
              <a:rPr lang="ru-RU" sz="1600" dirty="0" smtClean="0">
                <a:latin typeface="Century Gothic" pitchFamily="34" charset="0"/>
              </a:rPr>
              <a:t>записи </a:t>
            </a:r>
            <a:r>
              <a:rPr lang="ru-RU" sz="1600" dirty="0">
                <a:latin typeface="Century Gothic" pitchFamily="34" charset="0"/>
              </a:rPr>
              <a:t>ответов в свободной форме, но </a:t>
            </a:r>
            <a:r>
              <a:rPr lang="ru-RU" sz="1600" dirty="0" smtClean="0">
                <a:latin typeface="Century Gothic" pitchFamily="34" charset="0"/>
              </a:rPr>
              <a:t>оставшихся незаполненными (свободными </a:t>
            </a:r>
            <a:r>
              <a:rPr lang="ru-RU" sz="1600" dirty="0">
                <a:latin typeface="Century Gothic" pitchFamily="34" charset="0"/>
              </a:rPr>
              <a:t>от записей участников ЕГЭ</a:t>
            </a:r>
            <a:r>
              <a:rPr lang="ru-RU" sz="1600" dirty="0" smtClean="0">
                <a:latin typeface="Century Gothic" pitchFamily="34" charset="0"/>
              </a:rPr>
              <a:t>)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43708" y="2906409"/>
            <a:ext cx="5328592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При сборе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материалов </a:t>
            </a:r>
            <a:r>
              <a:rPr lang="ru-RU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организаторы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: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05162" y="3717032"/>
            <a:ext cx="4115310" cy="24482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Century Gothic" pitchFamily="34" charset="0"/>
              </a:rPr>
              <a:t>- </a:t>
            </a:r>
            <a:r>
              <a:rPr lang="ru-RU" dirty="0">
                <a:latin typeface="Century Gothic" pitchFamily="34" charset="0"/>
              </a:rPr>
              <a:t>на пропуске участников экзамена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ставят количество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сданных ими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бланков</a:t>
            </a:r>
            <a:r>
              <a:rPr lang="ru-RU" dirty="0">
                <a:latin typeface="Century Gothic" pitchFamily="34" charset="0"/>
              </a:rPr>
              <a:t>, свою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подпись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штамп «Бланки ЕГЭ сданы» </a:t>
            </a:r>
            <a:r>
              <a:rPr lang="ru-RU" dirty="0">
                <a:latin typeface="Century Gothic" pitchFamily="34" charset="0"/>
              </a:rPr>
              <a:t>или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печать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ОУ-ППЭ</a:t>
            </a:r>
            <a:r>
              <a:rPr lang="ru-RU" dirty="0">
                <a:latin typeface="Century Gothic" pitchFamily="34" charset="0"/>
              </a:rPr>
              <a:t> (если штампы/печати не проставляются </a:t>
            </a:r>
            <a:r>
              <a:rPr lang="ru-RU" dirty="0" smtClean="0">
                <a:latin typeface="Century Gothic" pitchFamily="34" charset="0"/>
              </a:rPr>
              <a:t>при выходе </a:t>
            </a:r>
            <a:r>
              <a:rPr lang="ru-RU" dirty="0">
                <a:latin typeface="Century Gothic" pitchFamily="34" charset="0"/>
              </a:rPr>
              <a:t>из ППЭ</a:t>
            </a:r>
            <a:r>
              <a:rPr lang="ru-RU" dirty="0" smtClean="0">
                <a:latin typeface="Century Gothic" pitchFamily="34" charset="0"/>
              </a:rPr>
              <a:t>)</a:t>
            </a:r>
            <a:endParaRPr lang="ru-RU" dirty="0">
              <a:latin typeface="Century Gothic" pitchFamily="34" charset="0"/>
            </a:endParaRPr>
          </a:p>
        </p:txBody>
      </p:sp>
      <p:cxnSp>
        <p:nvCxnSpPr>
          <p:cNvPr id="7" name="Прямая со стрелкой 6"/>
          <p:cNvCxnSpPr>
            <a:stCxn id="11" idx="2"/>
            <a:endCxn id="9" idx="0"/>
          </p:cNvCxnSpPr>
          <p:nvPr/>
        </p:nvCxnSpPr>
        <p:spPr bwMode="auto">
          <a:xfrm flipH="1">
            <a:off x="2453191" y="3410465"/>
            <a:ext cx="2154813" cy="3065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>
            <a:stCxn id="11" idx="2"/>
            <a:endCxn id="12" idx="0"/>
          </p:cNvCxnSpPr>
          <p:nvPr/>
        </p:nvCxnSpPr>
        <p:spPr bwMode="auto">
          <a:xfrm>
            <a:off x="4608004" y="3410465"/>
            <a:ext cx="2154813" cy="3065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66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Гость\AppData\Local\Microsoft\Windows\Temporary Internet Files\Content.IE5\U62C36BC\DSC_0100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9531" t="5302" r="10937" b="11183"/>
          <a:stretch>
            <a:fillRect/>
          </a:stretch>
        </p:blipFill>
        <p:spPr bwMode="auto">
          <a:xfrm>
            <a:off x="3714744" y="2653116"/>
            <a:ext cx="5214974" cy="416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864096"/>
            <a:ext cx="3213394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5365830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Работы по </a:t>
            </a:r>
            <a:br>
              <a:rPr lang="ru-RU" sz="3200" b="1" dirty="0" smtClean="0"/>
            </a:br>
            <a:r>
              <a:rPr lang="ru-RU" sz="3200" b="1" dirty="0" smtClean="0"/>
              <a:t>организации информационной безопасности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0825" y="682676"/>
            <a:ext cx="8075613" cy="561975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Схема организации системы видеонаблюдения </a:t>
            </a:r>
          </a:p>
        </p:txBody>
      </p:sp>
      <p:pic>
        <p:nvPicPr>
          <p:cNvPr id="4100" name="Picture 2" descr="G:\Файлы\Работа\presentation\new\bg-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63663"/>
            <a:ext cx="89296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Прямоугольник 72"/>
          <p:cNvSpPr/>
          <p:nvPr/>
        </p:nvSpPr>
        <p:spPr>
          <a:xfrm rot="10800000">
            <a:off x="260256" y="3318696"/>
            <a:ext cx="8268145" cy="15064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0000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10800000">
            <a:off x="260256" y="1618473"/>
            <a:ext cx="8268145" cy="15064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0000">
                <a:schemeClr val="bg1"/>
              </a:gs>
              <a:gs pos="36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7" name="Заголовок 1"/>
          <p:cNvSpPr txBox="1">
            <a:spLocks/>
          </p:cNvSpPr>
          <p:nvPr/>
        </p:nvSpPr>
        <p:spPr bwMode="auto">
          <a:xfrm>
            <a:off x="1225550" y="1743126"/>
            <a:ext cx="30416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Ситуационный центр мониторинга ЕГЭ</a:t>
            </a:r>
          </a:p>
        </p:txBody>
      </p:sp>
      <p:sp>
        <p:nvSpPr>
          <p:cNvPr id="4108" name="Заголовок 1"/>
          <p:cNvSpPr txBox="1">
            <a:spLocks/>
          </p:cNvSpPr>
          <p:nvPr/>
        </p:nvSpPr>
        <p:spPr bwMode="auto">
          <a:xfrm>
            <a:off x="2730500" y="2314626"/>
            <a:ext cx="20939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Аналитика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Контроль процесса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Диспетчеризация</a:t>
            </a:r>
          </a:p>
        </p:txBody>
      </p:sp>
      <p:sp>
        <p:nvSpPr>
          <p:cNvPr id="4109" name="Заголовок 1"/>
          <p:cNvSpPr txBox="1">
            <a:spLocks/>
          </p:cNvSpPr>
          <p:nvPr/>
        </p:nvSpPr>
        <p:spPr bwMode="auto">
          <a:xfrm>
            <a:off x="1225550" y="3421113"/>
            <a:ext cx="30416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Региональный центр обработки информации</a:t>
            </a:r>
          </a:p>
        </p:txBody>
      </p:sp>
      <p:sp>
        <p:nvSpPr>
          <p:cNvPr id="4110" name="Заголовок 1"/>
          <p:cNvSpPr txBox="1">
            <a:spLocks/>
          </p:cNvSpPr>
          <p:nvPr/>
        </p:nvSpPr>
        <p:spPr bwMode="auto">
          <a:xfrm>
            <a:off x="1225550" y="5140376"/>
            <a:ext cx="21717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Пункты приема экзаменов</a:t>
            </a:r>
          </a:p>
        </p:txBody>
      </p:sp>
      <p:pic>
        <p:nvPicPr>
          <p:cNvPr id="79" name="Picture 2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 r="40763" b="20249"/>
          <a:stretch/>
        </p:blipFill>
        <p:spPr bwMode="auto">
          <a:xfrm>
            <a:off x="-558661" y="5018920"/>
            <a:ext cx="1706525" cy="1506424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0" name="Picture 29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1862" r="17120"/>
          <a:stretch/>
        </p:blipFill>
        <p:spPr bwMode="auto">
          <a:xfrm>
            <a:off x="-558661" y="3346902"/>
            <a:ext cx="1706525" cy="1450012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9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6" b="27250"/>
          <a:stretch/>
        </p:blipFill>
        <p:spPr bwMode="auto">
          <a:xfrm>
            <a:off x="-558660" y="1637758"/>
            <a:ext cx="1706525" cy="1487138"/>
          </a:xfrm>
          <a:prstGeom prst="chord">
            <a:avLst>
              <a:gd name="adj1" fmla="val 15996727"/>
              <a:gd name="adj2" fmla="val 5539773"/>
            </a:avLst>
          </a:prstGeom>
          <a:noFill/>
          <a:ln w="3175">
            <a:solidFill>
              <a:srgbClr val="005696"/>
            </a:solidFill>
          </a:ln>
          <a:effectLst/>
        </p:spPr>
      </p:pic>
      <p:pic>
        <p:nvPicPr>
          <p:cNvPr id="82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5199156" y="2059509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7791749" y="3399280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84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7114" r="9375" b="17218"/>
          <a:stretch/>
        </p:blipFill>
        <p:spPr bwMode="auto">
          <a:xfrm>
            <a:off x="7151442" y="3435485"/>
            <a:ext cx="716209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13017" r="10461" b="6261"/>
          <a:stretch>
            <a:fillRect/>
          </a:stretch>
        </p:blipFill>
        <p:spPr bwMode="auto">
          <a:xfrm>
            <a:off x="8008938" y="1892351"/>
            <a:ext cx="6842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86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22880" r="1696" b="7721"/>
          <a:stretch/>
        </p:blipFill>
        <p:spPr bwMode="auto">
          <a:xfrm>
            <a:off x="6743056" y="2003295"/>
            <a:ext cx="781061" cy="4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5003800" y="2476551"/>
            <a:ext cx="11763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24775" y="3802113"/>
            <a:ext cx="11509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65950" y="3802113"/>
            <a:ext cx="10874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91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4256569" y="5435932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84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7114" r="9375" b="17218"/>
          <a:stretch/>
        </p:blipFill>
        <p:spPr bwMode="auto">
          <a:xfrm>
            <a:off x="3616261" y="5435932"/>
            <a:ext cx="716209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4189413" y="5838876"/>
            <a:ext cx="1236662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430588" y="5838876"/>
            <a:ext cx="10874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95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7943152" y="5438136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84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7114" r="9375" b="17218"/>
          <a:stretch/>
        </p:blipFill>
        <p:spPr bwMode="auto">
          <a:xfrm>
            <a:off x="7302845" y="5438136"/>
            <a:ext cx="716209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7875588" y="5840463"/>
            <a:ext cx="1111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НАБЛЮДАТЕЛИ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16763" y="5840463"/>
            <a:ext cx="1089025" cy="22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КАМЕРЫ</a:t>
            </a:r>
          </a:p>
        </p:txBody>
      </p:sp>
      <p:pic>
        <p:nvPicPr>
          <p:cNvPr id="99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5385196" y="3399280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84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7114" r="9375" b="17218"/>
          <a:stretch/>
        </p:blipFill>
        <p:spPr bwMode="auto">
          <a:xfrm>
            <a:off x="4744888" y="3435485"/>
            <a:ext cx="716209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2" name="TextBox 100"/>
          <p:cNvSpPr txBox="1">
            <a:spLocks noChangeArrowheads="1"/>
          </p:cNvSpPr>
          <p:nvPr/>
        </p:nvSpPr>
        <p:spPr bwMode="auto">
          <a:xfrm>
            <a:off x="5238750" y="3802113"/>
            <a:ext cx="116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E46C0A"/>
                </a:solidFill>
                <a:latin typeface="Arial" pitchFamily="34" charset="0"/>
              </a:rPr>
              <a:t>НАБЛЮДАТЕЛИ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559300" y="3802113"/>
            <a:ext cx="10874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КАМЕРЫ</a:t>
            </a:r>
          </a:p>
        </p:txBody>
      </p:sp>
      <p:pic>
        <p:nvPicPr>
          <p:cNvPr id="103" name="Picture 284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7114" r="9375" b="17218"/>
          <a:stretch/>
        </p:blipFill>
        <p:spPr bwMode="auto">
          <a:xfrm>
            <a:off x="5671580" y="5420615"/>
            <a:ext cx="716209" cy="4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5" name="TextBox 103"/>
          <p:cNvSpPr txBox="1">
            <a:spLocks noChangeArrowheads="1"/>
          </p:cNvSpPr>
          <p:nvPr/>
        </p:nvSpPr>
        <p:spPr bwMode="auto">
          <a:xfrm>
            <a:off x="5484813" y="5823001"/>
            <a:ext cx="10890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215968"/>
                </a:solidFill>
              </a:rPr>
              <a:t>КАМЕРЫ</a:t>
            </a:r>
          </a:p>
        </p:txBody>
      </p:sp>
      <p:sp>
        <p:nvSpPr>
          <p:cNvPr id="4136" name="Заголовок 1"/>
          <p:cNvSpPr txBox="1">
            <a:spLocks/>
          </p:cNvSpPr>
          <p:nvPr/>
        </p:nvSpPr>
        <p:spPr bwMode="auto">
          <a:xfrm>
            <a:off x="4549775" y="4027538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Работа </a:t>
            </a: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экспертов</a:t>
            </a:r>
          </a:p>
        </p:txBody>
      </p:sp>
      <p:sp>
        <p:nvSpPr>
          <p:cNvPr id="4137" name="Заголовок 1"/>
          <p:cNvSpPr txBox="1">
            <a:spLocks/>
          </p:cNvSpPr>
          <p:nvPr/>
        </p:nvSpPr>
        <p:spPr bwMode="auto">
          <a:xfrm>
            <a:off x="7016750" y="4027538"/>
            <a:ext cx="1797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itchFamily="34" charset="0"/>
              </a:rPr>
              <a:t>Работа экспертов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6407150" y="2059038"/>
            <a:ext cx="4763" cy="2849563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Овал 107"/>
          <p:cNvSpPr/>
          <p:nvPr/>
        </p:nvSpPr>
        <p:spPr>
          <a:xfrm>
            <a:off x="6302375" y="1892351"/>
            <a:ext cx="217488" cy="2254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29213" y="3205213"/>
            <a:ext cx="109537" cy="112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753100" y="3217913"/>
            <a:ext cx="109538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8156575" y="3206801"/>
            <a:ext cx="107950" cy="1127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8324850" y="5259438"/>
            <a:ext cx="109538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4638675" y="5259438"/>
            <a:ext cx="109538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4692650" y="4908601"/>
            <a:ext cx="3690938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692650" y="4908601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8383588" y="4908601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6411913" y="4557763"/>
            <a:ext cx="0" cy="35083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5808663" y="2986138"/>
            <a:ext cx="0" cy="2762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8213725" y="2986138"/>
            <a:ext cx="0" cy="26193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808663" y="2986138"/>
            <a:ext cx="241935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6407150" y="2232076"/>
            <a:ext cx="0" cy="261937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Овал 121"/>
          <p:cNvSpPr/>
          <p:nvPr/>
        </p:nvSpPr>
        <p:spPr>
          <a:xfrm>
            <a:off x="7497763" y="3206801"/>
            <a:ext cx="109537" cy="11271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615238" y="5259438"/>
            <a:ext cx="109537" cy="112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3975100" y="5259438"/>
            <a:ext cx="107950" cy="1127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6637338" y="2476551"/>
            <a:ext cx="108902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ВИДЕОСТЕНА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788275" y="2476551"/>
            <a:ext cx="10874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ЖУРНАЛИСТЫ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5183188" y="2873426"/>
            <a:ext cx="2382837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22" idx="0"/>
          </p:cNvCxnSpPr>
          <p:nvPr/>
        </p:nvCxnSpPr>
        <p:spPr>
          <a:xfrm flipH="1" flipV="1">
            <a:off x="7551738" y="2863901"/>
            <a:ext cx="0" cy="3429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5183188" y="2875013"/>
            <a:ext cx="0" cy="3429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4024313" y="4829226"/>
            <a:ext cx="3636962" cy="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124" idx="0"/>
          </p:cNvCxnSpPr>
          <p:nvPr/>
        </p:nvCxnSpPr>
        <p:spPr>
          <a:xfrm flipH="1" flipV="1">
            <a:off x="4024313" y="4829226"/>
            <a:ext cx="4762" cy="430212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 flipV="1">
            <a:off x="7661275" y="4829226"/>
            <a:ext cx="7938" cy="420687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6634163" y="2501951"/>
            <a:ext cx="109537" cy="11271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6684963" y="4392663"/>
            <a:ext cx="7937" cy="4206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6681788" y="2654351"/>
            <a:ext cx="7937" cy="4191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33" idx="0"/>
          </p:cNvCxnSpPr>
          <p:nvPr/>
        </p:nvCxnSpPr>
        <p:spPr>
          <a:xfrm>
            <a:off x="6688138" y="2501951"/>
            <a:ext cx="4762" cy="2311400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>
          <a:xfrm>
            <a:off x="6034088" y="5259438"/>
            <a:ext cx="107950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 flipV="1">
            <a:off x="6088063" y="4908601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6627813" y="5259438"/>
            <a:ext cx="107950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V="1">
            <a:off x="6681788" y="4908601"/>
            <a:ext cx="0" cy="3524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Picture 28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3864" r="14481" b="17938"/>
          <a:stretch/>
        </p:blipFill>
        <p:spPr bwMode="auto">
          <a:xfrm>
            <a:off x="6310671" y="5455146"/>
            <a:ext cx="872872" cy="5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73" name="Заголовок 1"/>
          <p:cNvSpPr txBox="1">
            <a:spLocks/>
          </p:cNvSpPr>
          <p:nvPr/>
        </p:nvSpPr>
        <p:spPr bwMode="auto">
          <a:xfrm>
            <a:off x="3455988" y="6024613"/>
            <a:ext cx="175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Аудитории</a:t>
            </a:r>
          </a:p>
        </p:txBody>
      </p:sp>
      <p:sp>
        <p:nvSpPr>
          <p:cNvPr id="4174" name="Заголовок 1"/>
          <p:cNvSpPr txBox="1">
            <a:spLocks/>
          </p:cNvSpPr>
          <p:nvPr/>
        </p:nvSpPr>
        <p:spPr bwMode="auto">
          <a:xfrm>
            <a:off x="5443538" y="6064301"/>
            <a:ext cx="1752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Аудитории</a:t>
            </a:r>
          </a:p>
        </p:txBody>
      </p:sp>
      <p:sp>
        <p:nvSpPr>
          <p:cNvPr id="4175" name="Заголовок 1"/>
          <p:cNvSpPr txBox="1">
            <a:spLocks/>
          </p:cNvSpPr>
          <p:nvPr/>
        </p:nvSpPr>
        <p:spPr bwMode="auto">
          <a:xfrm>
            <a:off x="7232650" y="6024613"/>
            <a:ext cx="17541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itchFamily="34" charset="0"/>
                <a:ea typeface="MS PGothic" pitchFamily="34" charset="-128"/>
              </a:rPr>
              <a:t>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4219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айлы\Работа\presentation\new\bg-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95288"/>
            <a:ext cx="89058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193675" y="158750"/>
            <a:ext cx="75199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itchFamily="34" charset="0"/>
              </a:rPr>
              <a:t>Портал СМОТРИЕГЭ.РФ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3138" y="819150"/>
            <a:ext cx="14255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558ED5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82638"/>
            <a:ext cx="8124825" cy="4949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556792"/>
            <a:ext cx="9000000" cy="50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КАРТА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37323"/>
            <a:ext cx="9000000" cy="50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КАРТА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0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000000" cy="50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НАРУШЕНИЯ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88640"/>
            <a:ext cx="23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WWW.SMOTRIEGE.RU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4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8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754</Words>
  <Application>Microsoft Office PowerPoint</Application>
  <PresentationFormat>Экран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Cambria</vt:lpstr>
      <vt:lpstr>Century Gothic</vt:lpstr>
      <vt:lpstr>Verdana</vt:lpstr>
      <vt:lpstr>Тема Office</vt:lpstr>
      <vt:lpstr>Единый государственный экзамен 2014</vt:lpstr>
      <vt:lpstr>Работы по  организации информационной безопасности</vt:lpstr>
      <vt:lpstr>Работы по  организации информационной безопасности</vt:lpstr>
      <vt:lpstr>Схема организации системы видеонаблюдения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ВИДЕОТРАНСЛЯЦИИ ПРИ ПРОВЕДЕНИИ ЕДИНОГО ГОСУДАРСТВЕННОГО ЭКЗАМЕНА В 2014 г.</vt:lpstr>
      <vt:lpstr>ОРГАНИЗАЦИЯ ВИДЕОТРАНСЛЯЦИИ ПРИ ПРОВЕДЕНИИ ЕДИНОГО ГОСУДАРСТВЕННОГО ЭКЗАМЕНА В 2014 г.</vt:lpstr>
      <vt:lpstr>ОРГАНИЗАЦИЯ ВИДЕОТРАНСЛЯЦИИ ПРИ ПРОВЕДЕНИИ ЕДИНОГО ГОСУДАРСТВЕННОГО ЭКЗАМЕНА В 2014 г.</vt:lpstr>
      <vt:lpstr>ОРГАНИЗАЦИЯ ВИДЕОТРАНСЛЯЦИИ ПРИ ПРОВЕДЕНИИ ЕДИНОГО ГОСУДАРСТВЕННОГО ЭКЗАМЕНА В 2014 г.</vt:lpstr>
      <vt:lpstr>СБОИ в работе видеорегистрации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Поведение участников во время экзамена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Galina Snezhko</cp:lastModifiedBy>
  <cp:revision>44</cp:revision>
  <dcterms:created xsi:type="dcterms:W3CDTF">2014-04-24T06:14:28Z</dcterms:created>
  <dcterms:modified xsi:type="dcterms:W3CDTF">2014-09-08T05:59:49Z</dcterms:modified>
</cp:coreProperties>
</file>