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3" r:id="rId3"/>
    <p:sldId id="346" r:id="rId4"/>
    <p:sldId id="344" r:id="rId5"/>
    <p:sldId id="352" r:id="rId6"/>
    <p:sldId id="353" r:id="rId7"/>
    <p:sldId id="354" r:id="rId8"/>
    <p:sldId id="356" r:id="rId9"/>
    <p:sldId id="357" r:id="rId10"/>
    <p:sldId id="358" r:id="rId11"/>
    <p:sldId id="364" r:id="rId12"/>
    <p:sldId id="359" r:id="rId13"/>
    <p:sldId id="365" r:id="rId14"/>
    <p:sldId id="351" r:id="rId15"/>
    <p:sldId id="363" r:id="rId16"/>
    <p:sldId id="347" r:id="rId17"/>
    <p:sldId id="348" r:id="rId18"/>
    <p:sldId id="343" r:id="rId19"/>
    <p:sldId id="349" r:id="rId20"/>
    <p:sldId id="350" r:id="rId21"/>
    <p:sldId id="360" r:id="rId22"/>
    <p:sldId id="361" r:id="rId23"/>
    <p:sldId id="362" r:id="rId24"/>
    <p:sldId id="31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1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05" autoAdjust="0"/>
    <p:restoredTop sz="96408" autoAdjust="0"/>
  </p:normalViewPr>
  <p:slideViewPr>
    <p:cSldViewPr snapToGrid="0">
      <p:cViewPr varScale="1">
        <p:scale>
          <a:sx n="66" d="100"/>
          <a:sy n="66" d="100"/>
        </p:scale>
        <p:origin x="-68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89;&#1090;&#1072;&#1090;&#1080;&#1089;&#1090;&#1080;&#1082;&#1072;\!2015_&#1088;&#1077;&#1079;\&#1057;&#1087;&#1088;&#1072;&#1074;&#1082;&#1072;%20&#1087;&#1086;%20&#1056;&#1086;&#1089;&#1090;&#1086;&#1074;&#1089;&#1082;&#1086;&#1081;%20&#1086;&#1073;&#1083;&#1072;&#1089;&#1090;&#1080;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89;&#1090;&#1072;&#1090;&#1080;&#1089;&#1090;&#1080;&#1082;&#1072;\!2015_&#1088;&#1077;&#1079;\&#1057;&#1087;&#1088;&#1072;&#1074;&#1082;&#1072;%20&#1087;&#1086;%20&#1056;&#1086;&#1089;&#1090;&#1086;&#1074;&#1089;&#1082;&#1086;&#1081;%20&#1086;&#1073;&#1083;&#1072;&#1089;&#1090;&#1080;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89;&#1090;&#1072;&#1090;&#1080;&#1089;&#1090;&#1080;&#1082;&#1072;\!2015_&#1088;&#1077;&#1079;\&#1057;&#1087;&#1088;&#1072;&#1074;&#1082;&#1072;%20&#1087;&#1086;%20&#1056;&#1086;&#1089;&#1090;&#1086;&#1074;&#1089;&#1082;&#1086;&#1081;%20&#1086;&#1073;&#1083;&#1072;&#1089;&#1090;&#1080;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89;&#1090;&#1072;&#1090;&#1080;&#1089;&#1090;&#1080;&#1082;&#1072;\!2015_&#1088;&#1077;&#1079;\&#1057;&#1087;&#1088;&#1072;&#1074;&#1082;&#1072;%20&#1087;&#1086;%20&#1056;&#1086;&#1089;&#1090;&#1086;&#1074;&#1089;&#1082;&#1086;&#1081;%20&#1086;&#1073;&#1083;&#1072;&#1089;&#1090;&#1080;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89;&#1090;&#1072;&#1090;&#1080;&#1089;&#1090;&#1080;&#1082;&#1072;\!2015_&#1088;&#1077;&#1079;\&#1057;&#1087;&#1088;&#1072;&#1074;&#1082;&#1072;%20&#1087;&#1086;%20&#1056;&#1086;&#1089;&#1090;&#1086;&#1074;&#1089;&#1082;&#1086;&#1081;%20&#1086;&#1073;&#1083;&#1072;&#1089;&#1090;&#1080;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89;&#1090;&#1072;&#1090;&#1080;&#1089;&#1090;&#1080;&#1082;&#1072;\!2015_&#1088;&#1077;&#1079;\&#1057;&#1087;&#1088;&#1072;&#1074;&#1082;&#1072;%20&#1087;&#1086;%20&#1056;&#1086;&#1089;&#1090;&#1086;&#1074;&#1089;&#1082;&#1086;&#1081;%20&#1086;&#1073;&#1083;&#1072;&#1089;&#1090;&#1080;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30"/>
      <c:perspective val="30"/>
    </c:view3D>
    <c:plotArea>
      <c:layout/>
      <c:pie3DChart>
        <c:varyColors val="1"/>
        <c:dLbls/>
      </c:pie3DChart>
    </c:plotArea>
    <c:legend>
      <c:legendPos val="r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30"/>
      <c:perspective val="30"/>
    </c:view3D>
    <c:plotArea>
      <c:layout/>
      <c:pie3DChart>
        <c:varyColors val="1"/>
        <c:dLbls/>
      </c:pie3DChart>
    </c:plotArea>
    <c:legend>
      <c:legendPos val="r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30"/>
      <c:perspective val="30"/>
    </c:view3D>
    <c:plotArea>
      <c:layout/>
      <c:pie3DChart>
        <c:varyColors val="1"/>
        <c:dLbls/>
      </c:pie3DChart>
    </c:plotArea>
    <c:legend>
      <c:legendPos val="r"/>
      <c:layout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30"/>
      <c:perspective val="30"/>
    </c:view3D>
    <c:plotArea>
      <c:layout/>
      <c:pie3DChart>
        <c:varyColors val="1"/>
        <c:dLbls/>
      </c:pie3DChart>
    </c:plotArea>
    <c:legend>
      <c:legendPos val="r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30"/>
      <c:perspective val="30"/>
    </c:view3D>
    <c:plotArea>
      <c:layout/>
      <c:pie3DChart>
        <c:varyColors val="1"/>
        <c:dLbls/>
      </c:pie3DChart>
    </c:plotArea>
    <c:legend>
      <c:legendPos val="r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30"/>
      <c:perspective val="30"/>
    </c:view3D>
    <c:plotArea>
      <c:layout/>
      <c:pie3DChart>
        <c:varyColors val="1"/>
        <c:dLbls/>
      </c:pie3DChart>
    </c:plotArea>
    <c:legend>
      <c:legendPos val="r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9912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485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47422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7649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9153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82091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339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1013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3725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8658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983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hubarova_lg@rostobr.r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kadach_tg@rostobr.r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adach_tg@rostobr.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058" y="1693586"/>
            <a:ext cx="105840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Формирование и ведение РИС ГИА-11 в 2017 году</a:t>
            </a:r>
            <a:endParaRPr lang="ru-RU" sz="4400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659" y="4180315"/>
            <a:ext cx="10584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Богданов Валерий </a:t>
            </a:r>
            <a:r>
              <a:rPr lang="ru-RU" sz="2400" b="1" i="1" dirty="0" err="1" smtClean="0">
                <a:latin typeface="Cambria" panose="02040503050406030204" pitchFamily="18" charset="0"/>
                <a:ea typeface="Calibri" panose="020F0502020204030204" pitchFamily="34" charset="0"/>
              </a:rPr>
              <a:t>Александровчи</a:t>
            </a:r>
            <a:endParaRPr lang="ru-RU" sz="2400" b="1" i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начальник 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отдела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организационно-технологического </a:t>
            </a:r>
            <a:endParaRPr lang="ru-RU" i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обеспечения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ГИА-11</a:t>
            </a:r>
          </a:p>
          <a:p>
            <a:pPr algn="r"/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471" y="6326156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2800" b="1" i="1">
                <a:latin typeface="Cambria" panose="02040503050406030204" pitchFamily="18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ru-RU" sz="2000" b="0" dirty="0" smtClean="0"/>
              <a:t>27 января 2017 </a:t>
            </a:r>
            <a:r>
              <a:rPr lang="ru-RU" sz="2000" b="0" dirty="0"/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97756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0895" y="615930"/>
            <a:ext cx="10515600" cy="8351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Организационная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схема подачи документов по внесению изменений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в РИС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7808254"/>
              </p:ext>
            </p:extLst>
          </p:nvPr>
        </p:nvGraphicFramePr>
        <p:xfrm>
          <a:off x="109332" y="1299662"/>
          <a:ext cx="12082668" cy="518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694">
                  <a:extLst>
                    <a:ext uri="{9D8B030D-6E8A-4147-A177-3AD203B41FA5}">
                      <a16:colId xmlns:a16="http://schemas.microsoft.com/office/drawing/2014/main" xmlns="" val="635709339"/>
                    </a:ext>
                  </a:extLst>
                </a:gridCol>
                <a:gridCol w="2156791">
                  <a:extLst>
                    <a:ext uri="{9D8B030D-6E8A-4147-A177-3AD203B41FA5}">
                      <a16:colId xmlns:a16="http://schemas.microsoft.com/office/drawing/2014/main" xmlns="" val="2219239098"/>
                    </a:ext>
                  </a:extLst>
                </a:gridCol>
                <a:gridCol w="3925957">
                  <a:extLst>
                    <a:ext uri="{9D8B030D-6E8A-4147-A177-3AD203B41FA5}">
                      <a16:colId xmlns:a16="http://schemas.microsoft.com/office/drawing/2014/main" xmlns="" val="2710794230"/>
                    </a:ext>
                  </a:extLst>
                </a:gridCol>
                <a:gridCol w="3478696">
                  <a:extLst>
                    <a:ext uri="{9D8B030D-6E8A-4147-A177-3AD203B41FA5}">
                      <a16:colId xmlns:a16="http://schemas.microsoft.com/office/drawing/2014/main" xmlns="" val="4213125583"/>
                    </a:ext>
                  </a:extLst>
                </a:gridCol>
                <a:gridCol w="1328530">
                  <a:extLst>
                    <a:ext uri="{9D8B030D-6E8A-4147-A177-3AD203B41FA5}">
                      <a16:colId xmlns:a16="http://schemas.microsoft.com/office/drawing/2014/main" xmlns="" val="3099564859"/>
                    </a:ext>
                  </a:extLst>
                </a:gridCol>
              </a:tblGrid>
              <a:tr h="300677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Вид внесения изменений в РИС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Категории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Документы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Действия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Срок подачи документов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6360823"/>
                  </a:ext>
                </a:extLst>
              </a:tr>
              <a:tr h="2104741">
                <a:tc rowSpan="2"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Получение участником ГИА, ЕГЭ статуса «Участник с ОВЗ» и права на специализированную рассадку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955"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Обучающийся - участник ГИА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(выпускник текущего года)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Участник ЕГЭ (выпускник прошлых лет)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Родители  (законные представители)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Уполномоченное лицо на основании документа, удостоверяющего его личность, и оформленной в установленном порядке доверенности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Заявление участника ГИА и (или) его родителя (законного представителя) о необходимости прохождения ГИА в условиях, учитывающих состояние здоровья участника ГИА, особенности психофизического развития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Заявление участника ЕГЭ и (или) уполномоченного лица на основании документа, удостоверяющего его личность, и оформленной в установленном порядке доверенности о необходимости прохождения ГИА  в условиях, учитывающих состояние здоровья участника ЕГЭ, особенности психофизического развития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Заключение ПМПК  или справка об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инвалидности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Выпускник текущего года подает заявление о необходимости прохождения ГИА  в условиях, учитывающих состояние его здоровья, особенности психофизического развития, и копию заключения ПМПК или оригинал справки об установлении инвалидности в образовательную организацию по месту обучения лицу, ответственному за организацию и проведение ГИА в общеобразовательной организации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Выпускник прошлого года подает заявление о необходимости прохождения ЕГЭ  в условиях, учитывающих состояние его здоровья, особенности психофизического развития, и копию заключения ПМПК или оригинал справки об установлении инвалидности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МОУО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 течение одного рабочего дня после получения подтверждающих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документов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7002614"/>
                  </a:ext>
                </a:extLst>
              </a:tr>
              <a:tr h="2705658">
                <a:tc vMerge="1"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64" marR="28764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Лицо, ответственное за организацию и проведение ГИА в МОУО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Официальное письмо МОУО на имя министра общего и профессионального образования Ростовской области - председателя ГЭК и директора ГБУ РО «РОЦОИСО» с указанием причины внесения изменений  в РИС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Заявление участника ГИА и (или) его родителя (законного представителя) о необходимости прохождения ГИА в условиях, учитывающих состояние здоровья участника ГИА, особенности психофизического развития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Заявление участника ЕГЭ и (или) уполномоченного лица на основании документа, удостоверяющего его личность, и оформленной в установленном порядке доверенности о необходимости прохождения ГИА  в условиях, учитывающих состояние здоровья участника ГИА, особенности психофизического развития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Заключение ПМПК или справка об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инвалидности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Принимает от лица, ответственного за организацию и проведение ГИА в общеобразовательной организации оригиналы документов;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Производит скан-копии документов и направляет в: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минобразование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Ростовской области (отдел оценки качества образования управления непрерывного образования)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по системе электронного документооборота и делопроизводства «Дело» и в электронном виде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 адрес электронной почты: </a:t>
                      </a:r>
                      <a:r>
                        <a:rPr lang="en-US" sz="10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kadach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_</a:t>
                      </a:r>
                      <a:r>
                        <a:rPr lang="en-US" sz="10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tg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@</a:t>
                      </a:r>
                      <a:r>
                        <a:rPr lang="en-US" sz="10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rostobr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.</a:t>
                      </a:r>
                      <a:r>
                        <a:rPr lang="en-US" sz="10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ru</a:t>
                      </a:r>
                      <a:r>
                        <a:rPr lang="ru-RU" sz="1000" u="sng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ГБУ РО «РОЦОИСО»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по защищенной сети передачи данных через деловую почту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 течение одного рабочего дня после получения документов от ответственного за организацию и проведение ГИА в общеобразовательной организации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764" marR="287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7937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3643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0895" y="615930"/>
            <a:ext cx="10515600" cy="8351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Организационная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схема подачи документов по внесению изменений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в РИС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228830"/>
            <a:ext cx="1205883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4196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Документы, подтверждающие необходимость внесения изменений, которые необходимо предоставить в РЦОИ для внесения изменений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файлом-экспортом: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персональных данных участника.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скан-копию документа, удостоверяющего личность участника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документы, подтверждающие необходимость внесения изменений персональных данных участника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серии, номера документа и ФИО участника, то необходимо: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скан-копию нового документа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скан-копию старого документа и (или) скан-копию страницы нового документа, на которой указаны реквизиты старого документа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скан-копию свидетельства о браке или свидетельства о смене ФИО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Удаление участника: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скан-копию приказа об отчислении участника из ОО (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выпускников прошлых лет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скан-копию заявления об отказе от сдачи экзаменов)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 в другую образовательную организацию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Скан-копию приказа об отчислении из ОО, из которого выбывает участник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Скан-копию приказа о зачислении (справки с рекомендацией к зачислению) из ОО, в которое прибывает участник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Добавление участника: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скан-копию приказа об зачислении участника в ОО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участником статуса «Участник с ОВЗ» и права на специализированную рассадку: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Скан-копию документа, подтверждающего наличие у участника ограничения возможностей здоровья или инвалидности.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196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Файл-экспорта и подтверждающие документы на внесение изменений должны направляться в РЦОИ только по ЗСПД ГБУ РО «РОЦОИСО» через деловую почту.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841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0895" y="615930"/>
            <a:ext cx="10515600" cy="7258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Изменение выбора экзаменов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192" y="2173129"/>
            <a:ext cx="11131826" cy="2431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После 01.02.2017 – только по решению ГЭК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  <a:p>
            <a:r>
              <a:rPr lang="ru-RU" sz="3200" dirty="0" smtClean="0"/>
              <a:t>Порядок предоставления сведений будет направлен в МСУ после 05.02.2017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38299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0895" y="615930"/>
            <a:ext cx="10515600" cy="7258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Основные замечания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617" y="1372911"/>
            <a:ext cx="11515401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Несвоевременные сроки предоставления информации (исключение участников, изменение персональных данных и т.д.)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Установка участникам признака специализированной рассадки без отметки параметра «Участник с ОВЗ»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ГВЭ: диктант по русскому языку имеют право писать только обучающиеся </a:t>
            </a:r>
            <a:r>
              <a:rPr lang="ru-RU" sz="3200" dirty="0"/>
              <a:t>с расстройствами аутистического спектра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Указывается некорректный пол участников – 56 человек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191616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010" y="560434"/>
            <a:ext cx="10515600" cy="98659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Сведения о выпускниках не прошедших ГИА.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835" y="3055454"/>
            <a:ext cx="11153775" cy="293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835" y="1351722"/>
            <a:ext cx="10803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Для участников категории «Выпускник общеобразовательной организации, не завершивший среднее общее образование (не прошедший ГИА) необходимо указать наличие действующих результатов по обязательным предметам в предыдущие годы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6041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Назначение ППЭ. Технология проведения экзамена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8289093"/>
              </p:ext>
            </p:extLst>
          </p:nvPr>
        </p:nvGraphicFramePr>
        <p:xfrm>
          <a:off x="64424" y="1932016"/>
          <a:ext cx="119507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4" y="1293804"/>
            <a:ext cx="11822360" cy="50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454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Проверка назначения аудиторий на экзамены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9279661"/>
              </p:ext>
            </p:extLst>
          </p:nvPr>
        </p:nvGraphicFramePr>
        <p:xfrm>
          <a:off x="64424" y="1932016"/>
          <a:ext cx="119507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80" y="1264596"/>
            <a:ext cx="11916383" cy="51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905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Проверка назначения аудиторий на экзамены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8107931"/>
              </p:ext>
            </p:extLst>
          </p:nvPr>
        </p:nvGraphicFramePr>
        <p:xfrm>
          <a:off x="64424" y="1932016"/>
          <a:ext cx="119507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24" y="1303507"/>
            <a:ext cx="12120664" cy="51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08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25685"/>
            <a:ext cx="12192000" cy="526266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60834" y="7153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Проверка назначения аудиторий на экзамены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435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60834" y="7153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Проверка назначения аудиторий на экзамены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7318"/>
            <a:ext cx="12192000" cy="54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9225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451" y="381751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График внесения сведений в РИС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3461474"/>
              </p:ext>
            </p:extLst>
          </p:nvPr>
        </p:nvGraphicFramePr>
        <p:xfrm>
          <a:off x="236451" y="1934326"/>
          <a:ext cx="117094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1363724"/>
              </p:ext>
            </p:extLst>
          </p:nvPr>
        </p:nvGraphicFramePr>
        <p:xfrm>
          <a:off x="139237" y="1318037"/>
          <a:ext cx="11903827" cy="5264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094">
                  <a:extLst>
                    <a:ext uri="{9D8B030D-6E8A-4147-A177-3AD203B41FA5}">
                      <a16:colId xmlns:a16="http://schemas.microsoft.com/office/drawing/2014/main" xmlns="" val="785582739"/>
                    </a:ext>
                  </a:extLst>
                </a:gridCol>
                <a:gridCol w="4769526">
                  <a:extLst>
                    <a:ext uri="{9D8B030D-6E8A-4147-A177-3AD203B41FA5}">
                      <a16:colId xmlns:a16="http://schemas.microsoft.com/office/drawing/2014/main" xmlns="" val="2718451987"/>
                    </a:ext>
                  </a:extLst>
                </a:gridCol>
                <a:gridCol w="1661454">
                  <a:extLst>
                    <a:ext uri="{9D8B030D-6E8A-4147-A177-3AD203B41FA5}">
                      <a16:colId xmlns:a16="http://schemas.microsoft.com/office/drawing/2014/main" xmlns="" val="2557670680"/>
                    </a:ext>
                  </a:extLst>
                </a:gridCol>
                <a:gridCol w="1661454">
                  <a:extLst>
                    <a:ext uri="{9D8B030D-6E8A-4147-A177-3AD203B41FA5}">
                      <a16:colId xmlns:a16="http://schemas.microsoft.com/office/drawing/2014/main" xmlns="" val="2200585931"/>
                    </a:ext>
                  </a:extLst>
                </a:gridCol>
                <a:gridCol w="1661454">
                  <a:extLst>
                    <a:ext uri="{9D8B030D-6E8A-4147-A177-3AD203B41FA5}">
                      <a16:colId xmlns:a16="http://schemas.microsoft.com/office/drawing/2014/main" xmlns="" val="1862340502"/>
                    </a:ext>
                  </a:extLst>
                </a:gridCol>
                <a:gridCol w="1615845">
                  <a:extLst>
                    <a:ext uri="{9D8B030D-6E8A-4147-A177-3AD203B41FA5}">
                      <a16:colId xmlns:a16="http://schemas.microsoft.com/office/drawing/2014/main" xmlns="" val="2403030832"/>
                    </a:ext>
                  </a:extLst>
                </a:gridCol>
              </a:tblGrid>
              <a:tr h="55776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Категория информации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Срок внесения сведений </a:t>
                      </a:r>
                      <a:br>
                        <a:rPr lang="ru-RU" sz="1600" u="none" strike="noStrike">
                          <a:effectLst/>
                        </a:rPr>
                      </a:br>
                      <a:r>
                        <a:rPr lang="ru-RU" sz="1600" u="none" strike="noStrike">
                          <a:effectLst/>
                        </a:rPr>
                        <a:t>в региональную информационную систему (РИС), поставщики информации ОИВ и ОМС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Срок внесения сведений в региональную информационную систему (РИС),  РЦОИ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Срок репликации сведений в федеральную информационную систему (ФИС), РЦОИ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5813919"/>
                  </a:ext>
                </a:extLst>
              </a:tr>
              <a:tr h="21591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Досрочный этап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Основной этап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5441079"/>
                  </a:ext>
                </a:extLst>
              </a:tr>
              <a:tr h="995583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Сбор сведений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Сведения об участниках ГИА всех категорий с указанием перечня общеобразовательных предметов, выбранных для сдачи ГИА, сведения о форме ГИА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информация по состоянию на 12.01.2017, 19.01.2017, окончательно: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01.02.2017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01.02.2017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05.02.2017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05.02.2017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024916"/>
                  </a:ext>
                </a:extLst>
              </a:tr>
              <a:tr h="581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актуализация внесения сведений о ППЭ, участниках ГИА и распределении участников ГИА по ППЭ*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06.02.2017-28.02.2017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06.02.2017-28.02.2017</a:t>
                      </a:r>
                      <a:r>
                        <a:rPr lang="ru-RU" sz="1200" u="none" strike="noStrike" dirty="0">
                          <a:effectLst/>
                        </a:rPr>
                        <a:t>, 10.04.2017-24.04.2017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06.02.2017-28.02.2017,</a:t>
                      </a:r>
                      <a:r>
                        <a:rPr lang="ru-RU" sz="1200" u="none" strike="noStrike" dirty="0">
                          <a:effectLst/>
                        </a:rPr>
                        <a:t> 10.04.2017-24.04.2017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 </a:t>
                      </a:r>
                      <a:r>
                        <a:rPr lang="ru-RU" sz="1200" u="none" strike="noStrike" dirty="0" smtClean="0">
                          <a:effectLst/>
                        </a:rPr>
                        <a:t>течение </a:t>
                      </a:r>
                      <a:r>
                        <a:rPr lang="ru-RU" sz="1200" u="none" strike="noStrike" dirty="0">
                          <a:effectLst/>
                        </a:rPr>
                        <a:t>1 дня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624439"/>
                  </a:ext>
                </a:extLst>
              </a:tr>
              <a:tr h="409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Отнесение участника ГИА к категории лиц с ограниченными возможностями здоровья, детей-инвалидов или инвалидов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течение 1 дня со дня получения сведений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течение 2 дней со дня получения сведений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позднее 1 дня после внесения в РИС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70279"/>
                  </a:ext>
                </a:extLst>
              </a:tr>
              <a:tr h="677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Сведения о работниках ППЭ (руководители, организаторы, ассистенты), реквизиты акта ОИВ для ГИА. Сведения о членах ГЭК, которым не предполагается выдача элетктронных подписей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24.02.2017 (до </a:t>
                      </a:r>
                      <a:r>
                        <a:rPr lang="ru-RU" sz="12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07.02.201</a:t>
                      </a:r>
                      <a:r>
                        <a:rPr lang="en-US" sz="12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для участников досрочного февральского этапа)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28.04.2017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09.03.2017 или 15.05.2017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(в зависимости от этапа)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09.03.2017 или 15.05.2017 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(в зависимости от этапа)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7697988"/>
                  </a:ext>
                </a:extLst>
              </a:tr>
              <a:tr h="539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сведения об общественных наблюдателях, реквизиты акта ОИВ для ГИА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позднее чем за 2 рабочих день до экзамена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позднее чем за один рабочий день до экзамена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8639453"/>
                  </a:ext>
                </a:extLst>
              </a:tr>
              <a:tr h="257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Наличие допуска к прохождению ГИА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 позднее 1 дня после принятия решения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 течение 2 дней со дня принятия решения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позднее 1 дня после внесения в РИС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97" marR="5997" marT="5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2004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8129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60834" y="7153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Проверка назначения аудиторий на экзамены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7318"/>
            <a:ext cx="12192000" cy="52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017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60834" y="715322"/>
            <a:ext cx="10515600" cy="6960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Работа с Деловой почтой. Контроль отправки и получения писем.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12" y="1321904"/>
            <a:ext cx="11915775" cy="51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560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60834" y="715322"/>
            <a:ext cx="10515600" cy="6960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Работа с Деловой почтой. Контроль отправки и получения писем.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12" y="1411358"/>
            <a:ext cx="11915775" cy="50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8285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60834" y="715322"/>
            <a:ext cx="10515600" cy="6960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Работа с Деловой почтой. Контроль отправки и получения писем.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30" y="1411358"/>
            <a:ext cx="11550707" cy="474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9311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2845836"/>
            <a:ext cx="10114384" cy="625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85605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451" y="381751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График внесения сведений в РИС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3461474"/>
              </p:ext>
            </p:extLst>
          </p:nvPr>
        </p:nvGraphicFramePr>
        <p:xfrm>
          <a:off x="236451" y="1934326"/>
          <a:ext cx="117094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8615861"/>
              </p:ext>
            </p:extLst>
          </p:nvPr>
        </p:nvGraphicFramePr>
        <p:xfrm>
          <a:off x="93517" y="1322961"/>
          <a:ext cx="11995267" cy="5077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516">
                  <a:extLst>
                    <a:ext uri="{9D8B030D-6E8A-4147-A177-3AD203B41FA5}">
                      <a16:colId xmlns:a16="http://schemas.microsoft.com/office/drawing/2014/main" xmlns="" val="3315147369"/>
                    </a:ext>
                  </a:extLst>
                </a:gridCol>
                <a:gridCol w="4599129">
                  <a:extLst>
                    <a:ext uri="{9D8B030D-6E8A-4147-A177-3AD203B41FA5}">
                      <a16:colId xmlns:a16="http://schemas.microsoft.com/office/drawing/2014/main" xmlns="" val="756984325"/>
                    </a:ext>
                  </a:extLst>
                </a:gridCol>
                <a:gridCol w="1871933">
                  <a:extLst>
                    <a:ext uri="{9D8B030D-6E8A-4147-A177-3AD203B41FA5}">
                      <a16:colId xmlns:a16="http://schemas.microsoft.com/office/drawing/2014/main" xmlns="" val="251197677"/>
                    </a:ext>
                  </a:extLst>
                </a:gridCol>
                <a:gridCol w="1674216">
                  <a:extLst>
                    <a:ext uri="{9D8B030D-6E8A-4147-A177-3AD203B41FA5}">
                      <a16:colId xmlns:a16="http://schemas.microsoft.com/office/drawing/2014/main" xmlns="" val="3537792068"/>
                    </a:ext>
                  </a:extLst>
                </a:gridCol>
                <a:gridCol w="1674216">
                  <a:extLst>
                    <a:ext uri="{9D8B030D-6E8A-4147-A177-3AD203B41FA5}">
                      <a16:colId xmlns:a16="http://schemas.microsoft.com/office/drawing/2014/main" xmlns="" val="361151702"/>
                    </a:ext>
                  </a:extLst>
                </a:gridCol>
                <a:gridCol w="1628257">
                  <a:extLst>
                    <a:ext uri="{9D8B030D-6E8A-4147-A177-3AD203B41FA5}">
                      <a16:colId xmlns:a16="http://schemas.microsoft.com/office/drawing/2014/main" xmlns="" val="3460712274"/>
                    </a:ext>
                  </a:extLst>
                </a:gridCol>
              </a:tblGrid>
              <a:tr h="52086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Категория информации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Срок внесения сведений </a:t>
                      </a:r>
                      <a:br>
                        <a:rPr lang="ru-RU" sz="1400" u="none" strike="noStrike">
                          <a:effectLst/>
                        </a:rPr>
                      </a:br>
                      <a:r>
                        <a:rPr lang="ru-RU" sz="1400" u="none" strike="noStrike">
                          <a:effectLst/>
                        </a:rPr>
                        <a:t>в региональную информационную систему (РИС), поставщики информации ОИВ и ОМС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Срок внесения сведений в региональную информационную систему (РИС),  РЦОИ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Срок репликации сведений в федеральную информационную систему (ФИС), РЦОИ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0430072"/>
                  </a:ext>
                </a:extLst>
              </a:tr>
              <a:tr h="50160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Досрочный этап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Основной этап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4768076"/>
                  </a:ext>
                </a:extLst>
              </a:tr>
              <a:tr h="406548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Планирование </a:t>
                      </a:r>
                      <a:br>
                        <a:rPr lang="ru-RU" sz="1400" u="none" strike="noStrike">
                          <a:effectLst/>
                        </a:rPr>
                      </a:br>
                      <a:r>
                        <a:rPr lang="ru-RU" sz="1400" u="none" strike="noStrike">
                          <a:effectLst/>
                        </a:rPr>
                        <a:t>ЕГЭ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Сведения о заказе экзаменационных материалов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20.01.2017, </a:t>
                      </a:r>
                      <a:r>
                        <a:rPr lang="ru-RU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10.02.2017 </a:t>
                      </a:r>
                      <a:r>
                        <a:rPr lang="ru-RU" sz="1100" u="none" strike="noStrike" dirty="0">
                          <a:effectLst/>
                        </a:rPr>
                        <a:t>(в зависимости от этапа ГИА)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позднее 1 дня после внесения в РИС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6033078"/>
                  </a:ext>
                </a:extLst>
              </a:tr>
              <a:tr h="834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Распределение участников проведения итогового сочинения (изложения) по ППЭ (образовательные организации или иные организации, определенные ОИВ как места проведения итогового сочинения (изложения)), выделенным для проведения итогового сочинения (изложения)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01.12.2016,  25.01.2017, 26.04.2017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позднее 1 дня после внесения в РИС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8278317"/>
                  </a:ext>
                </a:extLst>
              </a:tr>
              <a:tr h="632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Распределение участников ЕГЭ по ППЭ, выделенным для проведения ЕГЭ. Назначение ППЭ, аудиторий ППЭ на ЕГЭ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20.01.2017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10.02.2017 (</a:t>
                      </a:r>
                      <a:r>
                        <a:rPr lang="ru-RU" sz="14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до</a:t>
                      </a:r>
                      <a:r>
                        <a:rPr lang="ru-RU" sz="1400" b="1" u="sng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03.02.2017!!! ОИВ – схема распределения!)</a:t>
                      </a:r>
                      <a:endParaRPr lang="ru-RU" sz="1400" b="1" i="0" u="sng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09.03.2017, 15.05.2017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позднее 1 дня после внесения в РИС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7213139"/>
                  </a:ext>
                </a:extLst>
              </a:tr>
              <a:tr h="65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Распределение участников ГВЭ по ППЭ, выделенным для проведения ГВЭ. Назначение ППЭ, аудиторий ППЭ на ГВЭ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24.02.2017 (</a:t>
                      </a:r>
                      <a:r>
                        <a:rPr lang="ru-RU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до </a:t>
                      </a:r>
                      <a:r>
                        <a:rPr lang="ru-RU" sz="11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07.02.201</a:t>
                      </a:r>
                      <a:r>
                        <a:rPr lang="en-US" sz="11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ru-RU" sz="11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для участников досрочного </a:t>
                      </a:r>
                      <a:r>
                        <a:rPr lang="ru-RU" sz="11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февральского </a:t>
                      </a:r>
                      <a:r>
                        <a:rPr lang="ru-RU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этапа</a:t>
                      </a:r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28.04.2017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09.03.2017, 15.05.2017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9716769"/>
                  </a:ext>
                </a:extLst>
              </a:tr>
              <a:tr h="719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Распределение работников по ППЭ, выделенным для проведения ГИА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24.02.2017</a:t>
                      </a:r>
                      <a:r>
                        <a:rPr lang="ru-RU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 (до </a:t>
                      </a:r>
                      <a:r>
                        <a:rPr lang="ru-RU" sz="11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07.02.201</a:t>
                      </a:r>
                      <a:r>
                        <a:rPr lang="en-US" sz="11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ru-RU" sz="11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для участников досрочного </a:t>
                      </a:r>
                      <a:r>
                        <a:rPr lang="ru-RU" sz="1100" b="1" u="sng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февральского </a:t>
                      </a:r>
                      <a:r>
                        <a:rPr lang="ru-RU" sz="11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этапа)</a:t>
                      </a:r>
                      <a:endParaRPr lang="ru-RU" sz="1100" b="1" i="0" u="sng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28.04.2017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ранее чем за 1 неделю, не позднее чем за 3 дня до экзамена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позднее 1 дня после внесения в РИС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4944162"/>
                  </a:ext>
                </a:extLst>
              </a:tr>
              <a:tr h="322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Распределение общественных наблюдателей по ППЭ, выделенным для проведения ГИА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позднее 3-х рабочих дней до экзамена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не позднее 1 дня до экзамена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75" marR="5475" marT="54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803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5815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Регистрация участников на ЕГЭ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8289093"/>
              </p:ext>
            </p:extLst>
          </p:nvPr>
        </p:nvGraphicFramePr>
        <p:xfrm>
          <a:off x="64424" y="1932016"/>
          <a:ext cx="119507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1001213"/>
              </p:ext>
            </p:extLst>
          </p:nvPr>
        </p:nvGraphicFramePr>
        <p:xfrm>
          <a:off x="432262" y="1504603"/>
          <a:ext cx="11022676" cy="4386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9527">
                  <a:extLst>
                    <a:ext uri="{9D8B030D-6E8A-4147-A177-3AD203B41FA5}">
                      <a16:colId xmlns:a16="http://schemas.microsoft.com/office/drawing/2014/main" xmlns="" val="339784258"/>
                    </a:ext>
                  </a:extLst>
                </a:gridCol>
                <a:gridCol w="5453149">
                  <a:extLst>
                    <a:ext uri="{9D8B030D-6E8A-4147-A177-3AD203B41FA5}">
                      <a16:colId xmlns:a16="http://schemas.microsoft.com/office/drawing/2014/main" xmlns="" val="2336490104"/>
                    </a:ext>
                  </a:extLst>
                </a:gridCol>
              </a:tblGrid>
              <a:tr h="534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Выпускники прошлых лет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>
                          <a:effectLst/>
                        </a:rPr>
                        <a:t>Остальные категории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3057952"/>
                  </a:ext>
                </a:extLst>
              </a:tr>
              <a:tr h="1068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>
                          <a:effectLst/>
                        </a:rPr>
                        <a:t>В досрочные сроки проведения или в резервные дни основного этапа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>
                          <a:effectLst/>
                        </a:rPr>
                        <a:t>Сроки выбираются участником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5677671"/>
                  </a:ext>
                </a:extLst>
              </a:tr>
              <a:tr h="1068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>
                          <a:effectLst/>
                        </a:rPr>
                        <a:t>В основные дни основного этапа  - только по решению ГЭК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>
                          <a:effectLst/>
                        </a:rPr>
                        <a:t>Выпускники текущего года - в досрочные сроки по решению ГЭК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82085499"/>
                  </a:ext>
                </a:extLst>
              </a:tr>
              <a:tr h="1602278"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 u="none" strike="noStrike" dirty="0">
                          <a:effectLst/>
                        </a:rPr>
                        <a:t>Резервные дни - только при совпадении сроков проведения экзаменов или по уважительной причине по решению ГЭК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8248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0112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60834" y="7153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Сроки предоставления информации в РЦОИ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10" y="1209137"/>
            <a:ext cx="117480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01.02.2107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файл-экспорт из ПО «Планирование ГИА (ЕГЭ)» с уровня МСУ для РЦОИ с окончательным выбором экзаменов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Присылают все районы вне зависимости от того были изменения или нет.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03.02.2017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файл-экспорт из ПО «Планирование ГИА (ЕГЭ)» с уровня МСУ для РЦОИ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планированием (назначение ППЭ, аудиторий ППЭ и распределение участников по ППЭ) и форму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в формате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93763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экзамены в форме ЕГЭ в основные сроки на основные дни проведения.</a:t>
            </a:r>
          </a:p>
          <a:p>
            <a:pPr marL="893763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в форме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ГВЭ на все этапы проведения</a:t>
            </a:r>
          </a:p>
          <a:p>
            <a:pPr marL="550863" algn="just"/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Присылают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районы вне зависимости от того были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нет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50863" algn="just"/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07.02.2017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файл-экспорт из ПО «Планирование ГИА (ЕГЭ)» с уровня МСУ для РЦОИ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 ППЭ и назначением работников ППЭ на экзамены в форме ГВЭ в досрочные февральские сроки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4467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60834" y="71532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Сроки предоставления информации из РЦОИ в МСУ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332" y="1884998"/>
            <a:ext cx="117480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30-31.01.2107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В МСУ по деловой почте будет направлена информация с выявленными некорректными данными в РИС. Необходимо до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01.02.2017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устранить ошибки или дать пояснения по ним (регистрация на экзамены ВПЛ в основные сроки, регистрация иных категорий на экзамены только в резервные дни)  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13-17.02.2017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файл-экспорт из ПО «Планирование ГИА (ЕГЭ)» с уровня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РЦОИ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выполненным межмуниципальным планированием (назначение ППЭ, аудиторий ППЭ и распределение участников по ППЭ) на все экзамены основного этапа проведения ЕГЭ.</a:t>
            </a:r>
          </a:p>
          <a:p>
            <a:pPr marL="550863" algn="just"/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3311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60834" y="715321"/>
            <a:ext cx="10515600" cy="8351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Организационная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схема подачи документов по внесению изменений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в РИС (22.12.2016)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6642510"/>
              </p:ext>
            </p:extLst>
          </p:nvPr>
        </p:nvGraphicFramePr>
        <p:xfrm>
          <a:off x="89452" y="1408615"/>
          <a:ext cx="11996530" cy="465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8601">
                  <a:extLst>
                    <a:ext uri="{9D8B030D-6E8A-4147-A177-3AD203B41FA5}">
                      <a16:colId xmlns:a16="http://schemas.microsoft.com/office/drawing/2014/main" xmlns="" val="2593915995"/>
                    </a:ext>
                  </a:extLst>
                </a:gridCol>
                <a:gridCol w="2349182">
                  <a:extLst>
                    <a:ext uri="{9D8B030D-6E8A-4147-A177-3AD203B41FA5}">
                      <a16:colId xmlns:a16="http://schemas.microsoft.com/office/drawing/2014/main" xmlns="" val="1429435262"/>
                    </a:ext>
                  </a:extLst>
                </a:gridCol>
                <a:gridCol w="3530571">
                  <a:extLst>
                    <a:ext uri="{9D8B030D-6E8A-4147-A177-3AD203B41FA5}">
                      <a16:colId xmlns:a16="http://schemas.microsoft.com/office/drawing/2014/main" xmlns="" val="2520313158"/>
                    </a:ext>
                  </a:extLst>
                </a:gridCol>
                <a:gridCol w="3440763">
                  <a:extLst>
                    <a:ext uri="{9D8B030D-6E8A-4147-A177-3AD203B41FA5}">
                      <a16:colId xmlns:a16="http://schemas.microsoft.com/office/drawing/2014/main" xmlns="" val="377959511"/>
                    </a:ext>
                  </a:extLst>
                </a:gridCol>
                <a:gridCol w="1397413">
                  <a:extLst>
                    <a:ext uri="{9D8B030D-6E8A-4147-A177-3AD203B41FA5}">
                      <a16:colId xmlns:a16="http://schemas.microsoft.com/office/drawing/2014/main" xmlns="" val="69160771"/>
                    </a:ext>
                  </a:extLst>
                </a:gridCol>
              </a:tblGrid>
              <a:tr h="344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Вид внесения изменений в РИС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Категория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Документы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Действия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Срок подачи документов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2778603"/>
                  </a:ext>
                </a:extLst>
              </a:tr>
              <a:tr h="2226635">
                <a:tc rowSpan="2"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Коррекция персональных данных участника ГИА, ЕГЭ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955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Обучающийся - участник ГИА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(выпускник текущего года)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Участник ЕГЭ (выпускник прошлых лет)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Родители  (законные представители)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955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Уполномоченное лицо на основании документа, удостоверяющего его личность, и оформленной в установленном порядке доверенности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Заявление участника ГИА и (или) его родителя (законного представителя) с указанием причины внесения изменений в РИС (образец прилагается)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Заявление участника ЕГЭ и (или) уполномоченного лица на основании документа, удостоверяющего его личность, и оформленной в установленном порядке доверенности  с указанием причины внесения изменений в РИС (образец прилагается)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Документ, подтверждающий  необходимость  изменений сведений в РИС (например, копии документа, удостоверяющего личность, свидетельств о браке, перемене фамилии (имени, отчества  и др.)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Подает заявление с указанием причины внесения изменений в РИС на имя руководителя образовательной организации и оригинал документов, подтверждающих необходимость изменений сведений в РИС,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 образовательную организацию по месту обучения  лицу, ответственному за организацию и проведение ГИА в общеобразовательной организации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Не позднее чем за две недели до даты проведения экзаменов в соответствии с утвержденным расписанием ГИА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9303998"/>
                  </a:ext>
                </a:extLst>
              </a:tr>
              <a:tr h="178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Лицо, ответственное за организацию и проведение ГИА в муниципальном органе управления образования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 (далее – МОУО) 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Официальное письмо МОУО на имя директора ГБУ РО «РОЦОИСО» с указанием причины внесения изменений  в РИС 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Заявление участника ГИА с указанием причины внесения изменений в РИС (образец прилагается)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Документ, подтверждающий  необходимость изменений сведений в РИС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Принимает от лица, ответственного за организацию и проведение ГИА в общеобразовательной организации, оригиналы документов;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Производит скан-копии документов и направляет в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ГБУ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РО  «РОЦОИСО»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по защищенной сети передачи данных через деловую 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почту</a:t>
                      </a:r>
                      <a:endParaRPr lang="ru-RU" sz="105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 течение двух рабочих дней после получения документов от ответственного за организацию и проведение ГИА в общеобразовательной организации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945" marR="469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9854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0004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0895" y="615930"/>
            <a:ext cx="10515600" cy="8351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Организационная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схема подачи документов по внесению изменений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в РИС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9547559"/>
              </p:ext>
            </p:extLst>
          </p:nvPr>
        </p:nvGraphicFramePr>
        <p:xfrm>
          <a:off x="119270" y="1297366"/>
          <a:ext cx="12072731" cy="5103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512">
                  <a:extLst>
                    <a:ext uri="{9D8B030D-6E8A-4147-A177-3AD203B41FA5}">
                      <a16:colId xmlns:a16="http://schemas.microsoft.com/office/drawing/2014/main" xmlns="" val="3902943246"/>
                    </a:ext>
                  </a:extLst>
                </a:gridCol>
                <a:gridCol w="1130696">
                  <a:extLst>
                    <a:ext uri="{9D8B030D-6E8A-4147-A177-3AD203B41FA5}">
                      <a16:colId xmlns:a16="http://schemas.microsoft.com/office/drawing/2014/main" xmlns="" val="943979862"/>
                    </a:ext>
                  </a:extLst>
                </a:gridCol>
                <a:gridCol w="4779754">
                  <a:extLst>
                    <a:ext uri="{9D8B030D-6E8A-4147-A177-3AD203B41FA5}">
                      <a16:colId xmlns:a16="http://schemas.microsoft.com/office/drawing/2014/main" xmlns="" val="2090830431"/>
                    </a:ext>
                  </a:extLst>
                </a:gridCol>
                <a:gridCol w="3330577">
                  <a:extLst>
                    <a:ext uri="{9D8B030D-6E8A-4147-A177-3AD203B41FA5}">
                      <a16:colId xmlns:a16="http://schemas.microsoft.com/office/drawing/2014/main" xmlns="" val="3055205938"/>
                    </a:ext>
                  </a:extLst>
                </a:gridCol>
                <a:gridCol w="1547192">
                  <a:extLst>
                    <a:ext uri="{9D8B030D-6E8A-4147-A177-3AD203B41FA5}">
                      <a16:colId xmlns:a16="http://schemas.microsoft.com/office/drawing/2014/main" xmlns="" val="3073879749"/>
                    </a:ext>
                  </a:extLst>
                </a:gridCol>
              </a:tblGrid>
              <a:tr h="446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Вид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внесения изменений в РИС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Категория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Документы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Действия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Срок подачи документов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4996629"/>
                  </a:ext>
                </a:extLst>
              </a:tr>
              <a:tr h="1928403">
                <a:tc rowSpan="2"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Удаление участника ГИА, ЕГЭ из РИС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Руководитель образовательной организации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Официальное письмо образовательной организации на имя руководителя МОУО с указанием причины внесения изменений  в РИС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Заявление участника ГИА  и (или) его родителя (законного представителя) на имя руководителя образовательной организации с указанием причины внесения изменений в РИС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Документ, подтверждающий  необходимость изменений сведений в РИС (например, заверенная копия приказа о выбытии/отчислении обучающегося – участника ГИА из образовательной организации)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Производит скан-копии документов, заверяет их в установленном порядке  и подает в МОУО по защищенной сети передачи данных через деловую почту 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В течение одного рабочего дня после получения документов от участника ГИА или его родителей (законных представителей) 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8179603"/>
                  </a:ext>
                </a:extLst>
              </a:tr>
              <a:tr h="2638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Лицо, ответственное за организацию и проведение ГИА в МОУО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Официальное письмо МОУО на имя министра общего и профессионального образования Ростовской области - председателя ГЭК и директора ГБУ РО «РОЦОИСО» с указанием причины внесения изменений  в РИС 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Заявление участника ЕГЭ и (или) уполномоченного лица на основании документа, удостоверяющего его личность, и оформленной в установленном порядке доверенности  на имя руководителя МОУО с указанием причины внесения изменений в РИС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Документ, подтверждающий  необходимость изменений сведений в РИС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012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Принимает от лица, ответственного за организацию и проведение ГИА в общеобразовательной организации оригиналы документов;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Производит скан-копии документов и направляет в: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минобразование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Ростовской области (отдел оценки качества образования управления непрерывного образования)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 системе электронного документооборота и делопроизводства «Дело» и в электронном виде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на адрес электронной почты: </a:t>
                      </a:r>
                      <a:r>
                        <a:rPr lang="en-US" sz="11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kadach</a:t>
                      </a:r>
                      <a:r>
                        <a:rPr lang="ru-RU" sz="11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_</a:t>
                      </a:r>
                      <a:r>
                        <a:rPr lang="en-US" sz="11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tg</a:t>
                      </a:r>
                      <a:r>
                        <a:rPr lang="ru-RU" sz="11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@</a:t>
                      </a:r>
                      <a:r>
                        <a:rPr lang="en-US" sz="11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rostobr</a:t>
                      </a:r>
                      <a:r>
                        <a:rPr lang="ru-RU" sz="11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.</a:t>
                      </a:r>
                      <a:r>
                        <a:rPr lang="en-US" sz="11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ru</a:t>
                      </a:r>
                      <a:r>
                        <a:rPr lang="ru-RU" sz="1100" u="sng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ГБУ РО «РОЦОИСО» 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</a:rPr>
                        <a:t>- по защищенной сети передачи данных через деловую почту</a:t>
                      </a:r>
                      <a:endParaRPr lang="ru-RU" sz="105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 течение двух рабочих дней после получения документов от ответственного за организацию и проведение ГИА в общеобразовательной организации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255" marR="422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0066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2685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50895" y="615930"/>
            <a:ext cx="10515600" cy="8351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Организационная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схема подачи документов по внесению изменений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в РИС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7553711"/>
              </p:ext>
            </p:extLst>
          </p:nvPr>
        </p:nvGraphicFramePr>
        <p:xfrm>
          <a:off x="131473" y="1296024"/>
          <a:ext cx="11904814" cy="4953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993">
                  <a:extLst>
                    <a:ext uri="{9D8B030D-6E8A-4147-A177-3AD203B41FA5}">
                      <a16:colId xmlns:a16="http://schemas.microsoft.com/office/drawing/2014/main" xmlns="" val="3446396204"/>
                    </a:ext>
                  </a:extLst>
                </a:gridCol>
                <a:gridCol w="1552262">
                  <a:extLst>
                    <a:ext uri="{9D8B030D-6E8A-4147-A177-3AD203B41FA5}">
                      <a16:colId xmlns:a16="http://schemas.microsoft.com/office/drawing/2014/main" xmlns="" val="1016119501"/>
                    </a:ext>
                  </a:extLst>
                </a:gridCol>
                <a:gridCol w="3223707">
                  <a:extLst>
                    <a:ext uri="{9D8B030D-6E8A-4147-A177-3AD203B41FA5}">
                      <a16:colId xmlns:a16="http://schemas.microsoft.com/office/drawing/2014/main" xmlns="" val="561020341"/>
                    </a:ext>
                  </a:extLst>
                </a:gridCol>
                <a:gridCol w="3922101">
                  <a:extLst>
                    <a:ext uri="{9D8B030D-6E8A-4147-A177-3AD203B41FA5}">
                      <a16:colId xmlns:a16="http://schemas.microsoft.com/office/drawing/2014/main" xmlns="" val="3043845629"/>
                    </a:ext>
                  </a:extLst>
                </a:gridCol>
                <a:gridCol w="1653751">
                  <a:extLst>
                    <a:ext uri="{9D8B030D-6E8A-4147-A177-3AD203B41FA5}">
                      <a16:colId xmlns:a16="http://schemas.microsoft.com/office/drawing/2014/main" xmlns="" val="2932340040"/>
                    </a:ext>
                  </a:extLst>
                </a:gridCol>
              </a:tblGrid>
              <a:tr h="186101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Вид внесения изменений в РИС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Категории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Документы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Действия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Срок подачи документов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7303765"/>
                  </a:ext>
                </a:extLst>
              </a:tr>
              <a:tr h="2260172">
                <a:tc rowSpan="2"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Внесение сведений об участнике ГИА, ранее не включенного в РИС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Руководитель образовательной организации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Официальное письмо образовательной организации на имя руководителя МОУО с указанием причины внесения изменений  в РИС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Заявление участника ГИА  и (или) его родителя (законного представителя) на имя руководителя образовательной организации на прохождение ГИА, в том числе в порядке экстерната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Документ, подтверждающий  необходимость изменений сведений в РИС (например, заверенная копия приказа о зачислении, в том числе в порядке перевода,  обучающегося – участника ГИА в образовательную организацию) </a:t>
                      </a:r>
                    </a:p>
                    <a:p>
                      <a:pPr marL="2012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590"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Производит скан-копии документов, заверяет их в установленном порядке  и подает в МОУО по защищенной сети передачи данных через деловую почту  </a:t>
                      </a:r>
                    </a:p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В течение одного рабочего дня после получения документов от участника ГИА или его родителей (законных представителей) </a:t>
                      </a: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4041948"/>
                  </a:ext>
                </a:extLst>
              </a:tr>
              <a:tr h="1905065">
                <a:tc vMerge="1"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66" marR="38066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Лицо, ответственное за организацию и проведение ГИА в МОУО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Официальное письмо МОУО на имя министра общего и профессионального образования Ростовской области - председателя ГЭК и директора ГБУ РО «РОЦОИСО» с указанием причины внесения изменений  в РИС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Заявление участника ГИА и (или) его родителя (законного представителя) на имя руководителя образовательной организации на прохождение ГИА, в том числе в порядке экстерната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Документ, подтверждающий  необходимость изменений сведений в РИС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Принимает от лица, ответственного за организацию и проведение ГИА в общеобразовательной организации оригиналы документов;</a:t>
                      </a:r>
                    </a:p>
                    <a:p>
                      <a:pPr marL="21590"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Производит скан-копии документов и направляет в:</a:t>
                      </a:r>
                    </a:p>
                    <a:p>
                      <a:pPr marL="21590"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1590" algn="ctr"/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минобразование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Ростовской области (отдел оценки качества образования управления непрерывного образования)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по системе электронного документооборота и делопроизводства «Дело» и в электронном виде</a:t>
                      </a:r>
                    </a:p>
                    <a:p>
                      <a:pPr marL="21590"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на адрес электронной почты:</a:t>
                      </a:r>
                      <a:r>
                        <a:rPr lang="en-US" sz="105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kadach</a:t>
                      </a:r>
                      <a:r>
                        <a:rPr lang="ru-RU" sz="105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_</a:t>
                      </a:r>
                      <a:r>
                        <a:rPr lang="en-US" sz="105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tg</a:t>
                      </a:r>
                      <a:r>
                        <a:rPr lang="ru-RU" sz="105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@</a:t>
                      </a:r>
                      <a:r>
                        <a:rPr lang="en-US" sz="105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rostobr</a:t>
                      </a:r>
                      <a:r>
                        <a:rPr lang="ru-RU" sz="105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.</a:t>
                      </a:r>
                      <a:r>
                        <a:rPr lang="en-US" sz="105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ru</a:t>
                      </a:r>
                      <a:r>
                        <a:rPr lang="ru-RU" sz="1050" u="sng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1590" algn="ctr"/>
                      <a:r>
                        <a:rPr lang="ru-RU" sz="105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ГБУ РО «РОЦОИСО» </a:t>
                      </a:r>
                      <a:r>
                        <a:rPr lang="ru-RU" sz="1050" b="1" dirty="0">
                          <a:solidFill>
                            <a:srgbClr val="FF0000"/>
                          </a:solidFill>
                          <a:effectLst/>
                        </a:rPr>
                        <a:t>- по защищенной сети передачи данных через деловую почту</a:t>
                      </a:r>
                    </a:p>
                    <a:p>
                      <a:pPr algn="ctr"/>
                      <a:r>
                        <a:rPr lang="ru-RU" sz="105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В течение двух рабочих дней после получения документов от ответственного за организацию и проведение ГИА в общеобразовательной организации</a:t>
                      </a:r>
                    </a:p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066" marR="380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2137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3510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2295</Words>
  <Application>Microsoft Office PowerPoint</Application>
  <PresentationFormat>Произвольный</PresentationFormat>
  <Paragraphs>280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График внесения сведений в РИС</vt:lpstr>
      <vt:lpstr>График внесения сведений в РИС</vt:lpstr>
      <vt:lpstr>Регистрация участников на ЕГЭ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Сведения о выпускниках не прошедших ГИА. </vt:lpstr>
      <vt:lpstr>Назначение ППЭ. Технология проведения экзамена</vt:lpstr>
      <vt:lpstr>Проверка назначения аудиторий на экзамены</vt:lpstr>
      <vt:lpstr>Проверка назначения аудиторий на экзамены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Евгений Назаренко</cp:lastModifiedBy>
  <cp:revision>89</cp:revision>
  <dcterms:created xsi:type="dcterms:W3CDTF">2014-10-23T19:43:19Z</dcterms:created>
  <dcterms:modified xsi:type="dcterms:W3CDTF">2017-01-27T16:02:15Z</dcterms:modified>
</cp:coreProperties>
</file>