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6" r:id="rId1"/>
  </p:sldMasterIdLst>
  <p:notesMasterIdLst>
    <p:notesMasterId r:id="rId24"/>
  </p:notesMasterIdLst>
  <p:sldIdLst>
    <p:sldId id="333" r:id="rId2"/>
    <p:sldId id="435" r:id="rId3"/>
    <p:sldId id="423" r:id="rId4"/>
    <p:sldId id="451" r:id="rId5"/>
    <p:sldId id="414" r:id="rId6"/>
    <p:sldId id="455" r:id="rId7"/>
    <p:sldId id="457" r:id="rId8"/>
    <p:sldId id="459" r:id="rId9"/>
    <p:sldId id="463" r:id="rId10"/>
    <p:sldId id="465" r:id="rId11"/>
    <p:sldId id="439" r:id="rId12"/>
    <p:sldId id="469" r:id="rId13"/>
    <p:sldId id="472" r:id="rId14"/>
    <p:sldId id="468" r:id="rId15"/>
    <p:sldId id="473" r:id="rId16"/>
    <p:sldId id="446" r:id="rId17"/>
    <p:sldId id="448" r:id="rId18"/>
    <p:sldId id="476" r:id="rId19"/>
    <p:sldId id="475" r:id="rId20"/>
    <p:sldId id="419" r:id="rId21"/>
    <p:sldId id="447" r:id="rId22"/>
    <p:sldId id="477" r:id="rId23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2F3"/>
    <a:srgbClr val="FF3300"/>
    <a:srgbClr val="FFFFCC"/>
    <a:srgbClr val="0033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0" autoAdjust="0"/>
    <p:restoredTop sz="87571" autoAdjust="0"/>
  </p:normalViewPr>
  <p:slideViewPr>
    <p:cSldViewPr>
      <p:cViewPr>
        <p:scale>
          <a:sx n="80" d="100"/>
          <a:sy n="80" d="100"/>
        </p:scale>
        <p:origin x="-1806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34"/>
    </p:cViewPr>
  </p:outlineViewPr>
  <p:notesTextViewPr>
    <p:cViewPr>
      <p:scale>
        <a:sx n="66" d="100"/>
        <a:sy n="66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318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111%20&#1054;&#1088;&#1075;&#1082;&#1086;&#1084;&#1080;&#1090;&#1077;&#1090;%2006.12.2016\&#1057;&#1083;&#1072;&#1081;&#1076;%20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40;&#1085;&#1072;&#1083;&#1080;&#1079;%20&#1056;&#1069;%20&#1042;&#1089;&#1054;&#1064;\&#1072;&#1085;&#1072;&#1083;&#1080;&#1090;&#1080;&#1082;&#1072;%20&#1056;&#1069;%202017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77;&#1090;&#1088;\Desktop\&#1040;&#1085;&#1072;&#1083;&#1080;&#1079;%20&#1056;&#1069;%20&#1042;&#1089;&#1054;&#1064;\&#1050;&#1086;&#1087;&#1080;&#1103;%20&#1072;&#1085;&#1072;&#1083;&#1080;&#1090;&#1080;&#1082;&#1072;%20&#1056;&#1069;%202017%201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rbuzova_le\AppData\Roaming\Microsoft\Excel\&#1050;&#1086;&#1087;&#1080;&#1103;%20&#1072;&#1085;&#1072;&#1083;&#1080;&#1090;&#1080;&#1082;&#1072;%20&#1056;&#1069;%202017%201%20(version%201).xlsb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40;&#1085;&#1072;&#1083;&#1080;&#1079;%20&#1056;&#1069;%20&#1042;&#1089;&#1054;&#1064;\&#1072;&#1085;&#1072;&#1083;&#1080;&#1090;&#1080;&#1082;&#1072;%20&#1056;&#1069;%202017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&#1040;&#1085;&#1072;&#1083;&#1080;&#1079;%20&#1056;&#1069;%20&#1042;&#1089;&#1054;&#1064;\&#1050;&#1085;&#1080;&#1075;&#1072;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77;&#1090;&#1088;\Desktop\&#1057;&#1074;&#1086;&#1076;&#1085;&#1099;&#1081;%20&#1086;&#1087;&#1088;&#1086;&#1089;%20&#1087;&#1086;%20&#1087;&#1088;&#1086;&#1074;&#1086;&#1076;&#1080;&#1084;&#1099;&#1084;%20&#1087;&#1088;&#1077;&#1076;&#1084;&#1077;&#1090;&#1072;&#1084;%20&#1086;&#1083;&#1080;&#1084;&#1087;&#1080;&#1072;&#1076;&#1099;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418285214348209"/>
          <c:y val="5.0925925925925965E-2"/>
          <c:w val="0.56041579177602618"/>
          <c:h val="0.8330941965587651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'[Диаграмма в Microsoft Office PowerPoint]Лист1'!$C$1</c:f>
              <c:strCache>
                <c:ptCount val="1"/>
                <c:pt idx="0">
                  <c:v>2014-2015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Office PowerPoint]Лист1'!$A$2:$A$5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'[Диаграмма в Microsoft Office PowerPoint]Лист1'!$C$2:$C$5</c:f>
              <c:numCache>
                <c:formatCode>General</c:formatCode>
                <c:ptCount val="4"/>
                <c:pt idx="0">
                  <c:v>138300</c:v>
                </c:pt>
                <c:pt idx="1">
                  <c:v>27191</c:v>
                </c:pt>
                <c:pt idx="2">
                  <c:v>1891</c:v>
                </c:pt>
                <c:pt idx="3">
                  <c:v>50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PowerPoint]Лист1'!$D$1</c:f>
              <c:strCache>
                <c:ptCount val="1"/>
                <c:pt idx="0">
                  <c:v>2015-2016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Office PowerPoint]Лист1'!$A$2:$A$5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'[Диаграмма в Microsoft Office PowerPoint]Лист1'!$D$2:$D$5</c:f>
              <c:numCache>
                <c:formatCode>General</c:formatCode>
                <c:ptCount val="4"/>
                <c:pt idx="0">
                  <c:v>164855</c:v>
                </c:pt>
                <c:pt idx="1">
                  <c:v>25082</c:v>
                </c:pt>
                <c:pt idx="2">
                  <c:v>1913</c:v>
                </c:pt>
                <c:pt idx="3">
                  <c:v>50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PowerPoint]Лист1'!$E$1</c:f>
              <c:strCache>
                <c:ptCount val="1"/>
                <c:pt idx="0">
                  <c:v>2016-2017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Office PowerPoint]Лист1'!$A$2:$A$5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'[Диаграмма в Microsoft Office PowerPoint]Лист1'!$E$2:$E$5</c:f>
              <c:numCache>
                <c:formatCode>General</c:formatCode>
                <c:ptCount val="4"/>
                <c:pt idx="0">
                  <c:v>116573</c:v>
                </c:pt>
                <c:pt idx="1">
                  <c:v>25512</c:v>
                </c:pt>
                <c:pt idx="2">
                  <c:v>2121</c:v>
                </c:pt>
                <c:pt idx="3">
                  <c:v>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0968448"/>
        <c:axId val="90969984"/>
      </c:barChart>
      <c:catAx>
        <c:axId val="9096844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ru-RU"/>
          </a:p>
        </c:txPr>
        <c:crossAx val="90969984"/>
        <c:crosses val="autoZero"/>
        <c:auto val="1"/>
        <c:lblAlgn val="ctr"/>
        <c:lblOffset val="100"/>
        <c:noMultiLvlLbl val="0"/>
      </c:catAx>
      <c:valAx>
        <c:axId val="90969984"/>
        <c:scaling>
          <c:logBase val="10"/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0968448"/>
        <c:crosses val="autoZero"/>
        <c:crossBetween val="between"/>
        <c:minorUnit val="10"/>
      </c:valAx>
    </c:plotArea>
    <c:legend>
      <c:legendPos val="r"/>
      <c:layout>
        <c:manualLayout>
          <c:xMode val="edge"/>
          <c:yMode val="edge"/>
          <c:x val="0.83787587578194023"/>
          <c:y val="0.39959983078803207"/>
          <c:w val="0.13120506001441271"/>
          <c:h val="0.20622708587934696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983875608421672"/>
          <c:y val="3.1141656766966928E-2"/>
          <c:w val="0.53668921173282635"/>
          <c:h val="0.88924223181779649"/>
        </c:manualLayout>
      </c:layout>
      <c:barChart>
        <c:barDir val="bar"/>
        <c:grouping val="clustered"/>
        <c:varyColors val="0"/>
        <c:ser>
          <c:idx val="0"/>
          <c:order val="0"/>
          <c:tx>
            <c:v>Участники</c:v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(Лист1!$A$2,Лист1!$C$2,Лист1!$E$2,Лист1!$G$2)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(Лист1!$A$3,Лист1!$C$3,Лист1!$E$3,Лист1!$G$3)</c:f>
              <c:numCache>
                <c:formatCode>General</c:formatCode>
                <c:ptCount val="4"/>
                <c:pt idx="0">
                  <c:v>116573</c:v>
                </c:pt>
                <c:pt idx="1">
                  <c:v>25512</c:v>
                </c:pt>
                <c:pt idx="2">
                  <c:v>2121</c:v>
                </c:pt>
                <c:pt idx="3">
                  <c:v>67</c:v>
                </c:pt>
              </c:numCache>
            </c:numRef>
          </c:val>
        </c:ser>
        <c:ser>
          <c:idx val="1"/>
          <c:order val="1"/>
          <c:tx>
            <c:v>Призеры и победители</c:v>
          </c:tx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7125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(Лист1!$A$2,Лист1!$C$2,Лист1!$E$2,Лист1!$G$2)</c:f>
              <c:strCache>
                <c:ptCount val="4"/>
                <c:pt idx="0">
                  <c:v>Школьный</c:v>
                </c:pt>
                <c:pt idx="1">
                  <c:v>Муниципальный</c:v>
                </c:pt>
                <c:pt idx="2">
                  <c:v>Региональный</c:v>
                </c:pt>
                <c:pt idx="3">
                  <c:v>Заключительный</c:v>
                </c:pt>
              </c:strCache>
            </c:strRef>
          </c:cat>
          <c:val>
            <c:numRef>
              <c:f>(Лист1!$B$3,Лист1!$D$3,Лист1!$F$3,Лист1!$H$3)</c:f>
              <c:numCache>
                <c:formatCode>General</c:formatCode>
                <c:ptCount val="4"/>
                <c:pt idx="0">
                  <c:v>63212</c:v>
                </c:pt>
                <c:pt idx="1">
                  <c:v>7250</c:v>
                </c:pt>
                <c:pt idx="2">
                  <c:v>375</c:v>
                </c:pt>
                <c:pt idx="3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005312"/>
        <c:axId val="91006848"/>
      </c:barChart>
      <c:catAx>
        <c:axId val="910053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ru-RU"/>
          </a:p>
        </c:txPr>
        <c:crossAx val="91006848"/>
        <c:crosses val="autoZero"/>
        <c:auto val="1"/>
        <c:lblAlgn val="ctr"/>
        <c:lblOffset val="100"/>
        <c:noMultiLvlLbl val="0"/>
      </c:catAx>
      <c:valAx>
        <c:axId val="91006848"/>
        <c:scaling>
          <c:logBase val="10"/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910053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36129914565109"/>
          <c:y val="0.31524716668086888"/>
          <c:w val="0.22843869416232127"/>
          <c:h val="0.41184630653480447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'общая статистика по предметам'!$A$3</c:f>
              <c:strCache>
                <c:ptCount val="1"/>
                <c:pt idx="0">
                  <c:v>количество участников регионального этапа (фактическое)</c:v>
                </c:pt>
              </c:strCache>
            </c:strRef>
          </c:tx>
          <c:invertIfNegative val="0"/>
          <c:cat>
            <c:strRef>
              <c:f>'общая статистика по предметам'!$B$1:$W$1</c:f>
              <c:strCache>
                <c:ptCount val="22"/>
                <c:pt idx="0">
                  <c:v>английский язык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искусство</c:v>
                </c:pt>
                <c:pt idx="6">
                  <c:v>испанский</c:v>
                </c:pt>
                <c:pt idx="7">
                  <c:v>история</c:v>
                </c:pt>
                <c:pt idx="8">
                  <c:v>литература</c:v>
                </c:pt>
                <c:pt idx="9">
                  <c:v>математика</c:v>
                </c:pt>
                <c:pt idx="10">
                  <c:v>немецкий язык</c:v>
                </c:pt>
                <c:pt idx="11">
                  <c:v>ОБЖ</c:v>
                </c:pt>
                <c:pt idx="12">
                  <c:v>обществознание</c:v>
                </c:pt>
                <c:pt idx="13">
                  <c:v>право</c:v>
                </c:pt>
                <c:pt idx="14">
                  <c:v>русский язык</c:v>
                </c:pt>
                <c:pt idx="15">
                  <c:v>технология</c:v>
                </c:pt>
                <c:pt idx="16">
                  <c:v>физика</c:v>
                </c:pt>
                <c:pt idx="17">
                  <c:v>физическая культура</c:v>
                </c:pt>
                <c:pt idx="18">
                  <c:v>французский язык</c:v>
                </c:pt>
                <c:pt idx="19">
                  <c:v>химия</c:v>
                </c:pt>
                <c:pt idx="20">
                  <c:v>экология</c:v>
                </c:pt>
                <c:pt idx="21">
                  <c:v>экономика</c:v>
                </c:pt>
              </c:strCache>
            </c:strRef>
          </c:cat>
          <c:val>
            <c:numRef>
              <c:f>'общая статистика по предметам'!$B$3:$W$3</c:f>
              <c:numCache>
                <c:formatCode>General</c:formatCode>
                <c:ptCount val="22"/>
                <c:pt idx="0">
                  <c:v>131</c:v>
                </c:pt>
                <c:pt idx="1">
                  <c:v>14</c:v>
                </c:pt>
                <c:pt idx="2">
                  <c:v>85</c:v>
                </c:pt>
                <c:pt idx="3">
                  <c:v>112</c:v>
                </c:pt>
                <c:pt idx="4">
                  <c:v>87</c:v>
                </c:pt>
                <c:pt idx="5">
                  <c:v>111</c:v>
                </c:pt>
                <c:pt idx="6">
                  <c:v>6</c:v>
                </c:pt>
                <c:pt idx="7">
                  <c:v>132</c:v>
                </c:pt>
                <c:pt idx="8">
                  <c:v>125</c:v>
                </c:pt>
                <c:pt idx="9">
                  <c:v>140</c:v>
                </c:pt>
                <c:pt idx="10">
                  <c:v>51</c:v>
                </c:pt>
                <c:pt idx="11">
                  <c:v>121</c:v>
                </c:pt>
                <c:pt idx="12">
                  <c:v>133</c:v>
                </c:pt>
                <c:pt idx="13">
                  <c:v>100</c:v>
                </c:pt>
                <c:pt idx="14">
                  <c:v>198</c:v>
                </c:pt>
                <c:pt idx="15">
                  <c:v>108</c:v>
                </c:pt>
                <c:pt idx="16">
                  <c:v>102</c:v>
                </c:pt>
                <c:pt idx="17">
                  <c:v>96</c:v>
                </c:pt>
                <c:pt idx="18">
                  <c:v>52</c:v>
                </c:pt>
                <c:pt idx="19">
                  <c:v>87</c:v>
                </c:pt>
                <c:pt idx="20">
                  <c:v>88</c:v>
                </c:pt>
                <c:pt idx="21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480448"/>
        <c:axId val="91481984"/>
      </c:barChart>
      <c:catAx>
        <c:axId val="91480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91481984"/>
        <c:crosses val="autoZero"/>
        <c:auto val="1"/>
        <c:lblAlgn val="ctr"/>
        <c:lblOffset val="100"/>
        <c:noMultiLvlLbl val="0"/>
      </c:catAx>
      <c:valAx>
        <c:axId val="91481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914804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Лист3!$B$2:$B$34</c:f>
              <c:strCache>
                <c:ptCount val="33"/>
                <c:pt idx="0">
                  <c:v>Куйбышевский</c:v>
                </c:pt>
                <c:pt idx="1">
                  <c:v>Кагальницкий</c:v>
                </c:pt>
                <c:pt idx="2">
                  <c:v>Азовский</c:v>
                </c:pt>
                <c:pt idx="3">
                  <c:v>Ростов-на-Дону</c:v>
                </c:pt>
                <c:pt idx="4">
                  <c:v>Новочеркасск</c:v>
                </c:pt>
                <c:pt idx="5">
                  <c:v>Миллеровский</c:v>
                </c:pt>
                <c:pt idx="6">
                  <c:v>Таганрог</c:v>
                </c:pt>
                <c:pt idx="7">
                  <c:v>Азов</c:v>
                </c:pt>
                <c:pt idx="8">
                  <c:v>Гуково</c:v>
                </c:pt>
                <c:pt idx="9">
                  <c:v>Каменск-Шахтинский</c:v>
                </c:pt>
                <c:pt idx="10">
                  <c:v>Белокалитвинский</c:v>
                </c:pt>
                <c:pt idx="11">
                  <c:v>Новошахтинск</c:v>
                </c:pt>
                <c:pt idx="12">
                  <c:v>Волгодонск</c:v>
                </c:pt>
                <c:pt idx="13">
                  <c:v>Сальский</c:v>
                </c:pt>
                <c:pt idx="14">
                  <c:v>Зерноградский</c:v>
                </c:pt>
                <c:pt idx="15">
                  <c:v>Шахты</c:v>
                </c:pt>
                <c:pt idx="16">
                  <c:v>Багаевский</c:v>
                </c:pt>
                <c:pt idx="17">
                  <c:v>Мартыновский</c:v>
                </c:pt>
                <c:pt idx="18">
                  <c:v>Милютинский</c:v>
                </c:pt>
                <c:pt idx="19">
                  <c:v>Мясниковский</c:v>
                </c:pt>
                <c:pt idx="20">
                  <c:v>Константиновский</c:v>
                </c:pt>
                <c:pt idx="21">
                  <c:v>Веселовский</c:v>
                </c:pt>
                <c:pt idx="22">
                  <c:v>Донецк</c:v>
                </c:pt>
                <c:pt idx="23">
                  <c:v>Батайск</c:v>
                </c:pt>
                <c:pt idx="24">
                  <c:v>Пролетарский(с)</c:v>
                </c:pt>
                <c:pt idx="25">
                  <c:v>Родионово-Несветайский</c:v>
                </c:pt>
                <c:pt idx="26">
                  <c:v>Семикаракорский</c:v>
                </c:pt>
                <c:pt idx="27">
                  <c:v>Песчанокопский</c:v>
                </c:pt>
                <c:pt idx="28">
                  <c:v>Целинский</c:v>
                </c:pt>
                <c:pt idx="29">
                  <c:v>Аксайский</c:v>
                </c:pt>
                <c:pt idx="30">
                  <c:v>Цимлянский</c:v>
                </c:pt>
                <c:pt idx="31">
                  <c:v>Октябрьский(с)</c:v>
                </c:pt>
                <c:pt idx="32">
                  <c:v>Зверево</c:v>
                </c:pt>
              </c:strCache>
            </c:strRef>
          </c:cat>
          <c:val>
            <c:numRef>
              <c:f>Лист3!$E$2:$E$34</c:f>
              <c:numCache>
                <c:formatCode>0%</c:formatCode>
                <c:ptCount val="33"/>
                <c:pt idx="0">
                  <c:v>0.5</c:v>
                </c:pt>
                <c:pt idx="1">
                  <c:v>0.37500000000000011</c:v>
                </c:pt>
                <c:pt idx="2">
                  <c:v>0.3600000000000001</c:v>
                </c:pt>
                <c:pt idx="3">
                  <c:v>0.34174311926605505</c:v>
                </c:pt>
                <c:pt idx="4">
                  <c:v>0.27868852459016391</c:v>
                </c:pt>
                <c:pt idx="5">
                  <c:v>0.27777777777777796</c:v>
                </c:pt>
                <c:pt idx="6">
                  <c:v>0.21081081081081088</c:v>
                </c:pt>
                <c:pt idx="7">
                  <c:v>0.18181818181818193</c:v>
                </c:pt>
                <c:pt idx="8">
                  <c:v>0.18181818181818193</c:v>
                </c:pt>
                <c:pt idx="9">
                  <c:v>0.17647058823529418</c:v>
                </c:pt>
                <c:pt idx="10">
                  <c:v>0.17500000000000004</c:v>
                </c:pt>
                <c:pt idx="11">
                  <c:v>0.16666666666666666</c:v>
                </c:pt>
                <c:pt idx="12">
                  <c:v>0.15625000000000006</c:v>
                </c:pt>
                <c:pt idx="13">
                  <c:v>0.15315315315315314</c:v>
                </c:pt>
                <c:pt idx="14">
                  <c:v>0.14457831325301199</c:v>
                </c:pt>
                <c:pt idx="15">
                  <c:v>0.13793103448275873</c:v>
                </c:pt>
                <c:pt idx="16">
                  <c:v>0.125</c:v>
                </c:pt>
                <c:pt idx="17">
                  <c:v>0.125</c:v>
                </c:pt>
                <c:pt idx="18">
                  <c:v>0.125</c:v>
                </c:pt>
                <c:pt idx="19">
                  <c:v>0.12121212121212124</c:v>
                </c:pt>
                <c:pt idx="20">
                  <c:v>0.12000000000000002</c:v>
                </c:pt>
                <c:pt idx="21">
                  <c:v>0.11764705882352942</c:v>
                </c:pt>
                <c:pt idx="22">
                  <c:v>0.11764705882352942</c:v>
                </c:pt>
                <c:pt idx="23">
                  <c:v>9.1954022988505746E-2</c:v>
                </c:pt>
                <c:pt idx="24">
                  <c:v>9.0909090909090981E-2</c:v>
                </c:pt>
                <c:pt idx="25">
                  <c:v>8.6956521739130474E-2</c:v>
                </c:pt>
                <c:pt idx="26">
                  <c:v>7.6923076923076927E-2</c:v>
                </c:pt>
                <c:pt idx="27">
                  <c:v>6.9767441860465143E-2</c:v>
                </c:pt>
                <c:pt idx="28">
                  <c:v>5.8823529411764705E-2</c:v>
                </c:pt>
                <c:pt idx="29">
                  <c:v>4.3478260869565223E-2</c:v>
                </c:pt>
                <c:pt idx="30">
                  <c:v>4.3478260869565223E-2</c:v>
                </c:pt>
                <c:pt idx="31">
                  <c:v>2.6315789473684216E-2</c:v>
                </c:pt>
                <c:pt idx="32">
                  <c:v>1.6129032258064523E-2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573632"/>
        <c:axId val="91600000"/>
      </c:barChart>
      <c:catAx>
        <c:axId val="91573632"/>
        <c:scaling>
          <c:orientation val="minMax"/>
        </c:scaling>
        <c:delete val="0"/>
        <c:axPos val="b"/>
        <c:majorTickMark val="out"/>
        <c:minorTickMark val="none"/>
        <c:tickLblPos val="nextTo"/>
        <c:crossAx val="91600000"/>
        <c:crosses val="autoZero"/>
        <c:auto val="1"/>
        <c:lblAlgn val="ctr"/>
        <c:lblOffset val="100"/>
        <c:noMultiLvlLbl val="0"/>
      </c:catAx>
      <c:valAx>
        <c:axId val="916000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1573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139982502187222E-2"/>
          <c:y val="1.30271226097948E-2"/>
          <c:w val="0.6869107611548555"/>
          <c:h val="0.66474531371863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Лист3!$B$2</c:f>
              <c:strCache>
                <c:ptCount val="1"/>
                <c:pt idx="0">
                  <c:v>Процент неявки</c:v>
                </c:pt>
              </c:strCache>
            </c:strRef>
          </c:tx>
          <c:invertIfNegative val="0"/>
          <c:cat>
            <c:strRef>
              <c:f>Лист3!$A$3:$A$28</c:f>
              <c:strCache>
                <c:ptCount val="26"/>
                <c:pt idx="0">
                  <c:v>Шолоховский</c:v>
                </c:pt>
                <c:pt idx="1">
                  <c:v>Кашарский</c:v>
                </c:pt>
                <c:pt idx="2">
                  <c:v>Милютинский</c:v>
                </c:pt>
                <c:pt idx="3">
                  <c:v>Ремонтненский</c:v>
                </c:pt>
                <c:pt idx="4">
                  <c:v>Зимовниковский</c:v>
                </c:pt>
                <c:pt idx="5">
                  <c:v>Гуково</c:v>
                </c:pt>
                <c:pt idx="6">
                  <c:v>Верхнедонской</c:v>
                </c:pt>
                <c:pt idx="7">
                  <c:v>Тарасовский</c:v>
                </c:pt>
                <c:pt idx="8">
                  <c:v>Чертковский</c:v>
                </c:pt>
                <c:pt idx="9">
                  <c:v>Каменск-Шахтинский</c:v>
                </c:pt>
                <c:pt idx="10">
                  <c:v>Миллеровский</c:v>
                </c:pt>
                <c:pt idx="11">
                  <c:v>Зверево</c:v>
                </c:pt>
                <c:pt idx="12">
                  <c:v>Мартыновский</c:v>
                </c:pt>
                <c:pt idx="13">
                  <c:v>Константиновский</c:v>
                </c:pt>
                <c:pt idx="14">
                  <c:v>Пролетарский(с)</c:v>
                </c:pt>
                <c:pt idx="15">
                  <c:v>Тацинский</c:v>
                </c:pt>
                <c:pt idx="16">
                  <c:v>Октябрьский(с)</c:v>
                </c:pt>
                <c:pt idx="17">
                  <c:v>Песчанокопский</c:v>
                </c:pt>
                <c:pt idx="18">
                  <c:v>Целинский</c:v>
                </c:pt>
                <c:pt idx="19">
                  <c:v>Сальский</c:v>
                </c:pt>
                <c:pt idx="20">
                  <c:v>Советский(с)</c:v>
                </c:pt>
                <c:pt idx="21">
                  <c:v>Неклиновский</c:v>
                </c:pt>
                <c:pt idx="22">
                  <c:v>Багаевский</c:v>
                </c:pt>
                <c:pt idx="23">
                  <c:v>Веселовский</c:v>
                </c:pt>
                <c:pt idx="24">
                  <c:v>Боковский</c:v>
                </c:pt>
                <c:pt idx="25">
                  <c:v>Матвеево-Курганский</c:v>
                </c:pt>
              </c:strCache>
            </c:strRef>
          </c:cat>
          <c:val>
            <c:numRef>
              <c:f>Лист3!$B$3:$B$28</c:f>
              <c:numCache>
                <c:formatCode>0.00</c:formatCode>
                <c:ptCount val="26"/>
                <c:pt idx="0">
                  <c:v>86.666666666666671</c:v>
                </c:pt>
                <c:pt idx="1">
                  <c:v>86.206896551724057</c:v>
                </c:pt>
                <c:pt idx="2">
                  <c:v>73.333333333333258</c:v>
                </c:pt>
                <c:pt idx="3">
                  <c:v>68.421052631578945</c:v>
                </c:pt>
                <c:pt idx="4">
                  <c:v>66.666666666666671</c:v>
                </c:pt>
                <c:pt idx="5">
                  <c:v>43.589743589743492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  <c:pt idx="9">
                  <c:v>37.61467889908252</c:v>
                </c:pt>
                <c:pt idx="10">
                  <c:v>35.714285714285715</c:v>
                </c:pt>
                <c:pt idx="11">
                  <c:v>33.333333333333336</c:v>
                </c:pt>
                <c:pt idx="12">
                  <c:v>33.333333333333336</c:v>
                </c:pt>
                <c:pt idx="13">
                  <c:v>32.432432432432435</c:v>
                </c:pt>
                <c:pt idx="14">
                  <c:v>31.25</c:v>
                </c:pt>
                <c:pt idx="15">
                  <c:v>30.76923076923077</c:v>
                </c:pt>
                <c:pt idx="16">
                  <c:v>29.629629629629626</c:v>
                </c:pt>
                <c:pt idx="17">
                  <c:v>29.508196721311474</c:v>
                </c:pt>
                <c:pt idx="18">
                  <c:v>29.166666666666668</c:v>
                </c:pt>
                <c:pt idx="19">
                  <c:v>28.846153846153829</c:v>
                </c:pt>
                <c:pt idx="20">
                  <c:v>28.571428571428573</c:v>
                </c:pt>
                <c:pt idx="21">
                  <c:v>27.777777777777779</c:v>
                </c:pt>
                <c:pt idx="22">
                  <c:v>27.272727272727206</c:v>
                </c:pt>
                <c:pt idx="23">
                  <c:v>26.086956521739129</c:v>
                </c:pt>
                <c:pt idx="24">
                  <c:v>25</c:v>
                </c:pt>
                <c:pt idx="25">
                  <c:v>23.529411764705884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778432"/>
        <c:axId val="94041216"/>
      </c:barChart>
      <c:catAx>
        <c:axId val="91778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94041216"/>
        <c:crosses val="autoZero"/>
        <c:auto val="1"/>
        <c:lblAlgn val="ctr"/>
        <c:lblOffset val="100"/>
        <c:noMultiLvlLbl val="0"/>
      </c:catAx>
      <c:valAx>
        <c:axId val="9404121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91778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557240771201551"/>
          <c:y val="0.39254478481369964"/>
          <c:w val="0.22599512023244422"/>
          <c:h val="0.14340917825947277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Средний балл  регионального этапа по предметам 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 процентах от максимального)</a:t>
            </a:r>
          </a:p>
        </c:rich>
      </c:tx>
      <c:layout>
        <c:manualLayout>
          <c:xMode val="edge"/>
          <c:yMode val="edge"/>
          <c:x val="0.17811111111111114"/>
          <c:y val="2.20461615376069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'общая статистика по предметам'!$A$7</c:f>
              <c:strCache>
                <c:ptCount val="1"/>
                <c:pt idx="0">
                  <c:v>средний балл (в процентах от максимального)</c:v>
                </c:pt>
              </c:strCache>
            </c:strRef>
          </c:tx>
          <c:invertIfNegative val="0"/>
          <c:cat>
            <c:strRef>
              <c:f>'общая статистика по предметам'!$B$1:$W$1</c:f>
              <c:strCache>
                <c:ptCount val="22"/>
                <c:pt idx="0">
                  <c:v>английский язык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</c:v>
                </c:pt>
                <c:pt idx="5">
                  <c:v>искусство</c:v>
                </c:pt>
                <c:pt idx="6">
                  <c:v>испанский</c:v>
                </c:pt>
                <c:pt idx="7">
                  <c:v>история</c:v>
                </c:pt>
                <c:pt idx="8">
                  <c:v>литература</c:v>
                </c:pt>
                <c:pt idx="9">
                  <c:v>математика</c:v>
                </c:pt>
                <c:pt idx="10">
                  <c:v>немецкий язык</c:v>
                </c:pt>
                <c:pt idx="11">
                  <c:v>ОБЖ</c:v>
                </c:pt>
                <c:pt idx="12">
                  <c:v>обществознание</c:v>
                </c:pt>
                <c:pt idx="13">
                  <c:v>право</c:v>
                </c:pt>
                <c:pt idx="14">
                  <c:v>русский язык</c:v>
                </c:pt>
                <c:pt idx="15">
                  <c:v>технология</c:v>
                </c:pt>
                <c:pt idx="16">
                  <c:v>физика</c:v>
                </c:pt>
                <c:pt idx="17">
                  <c:v>физическая культура</c:v>
                </c:pt>
                <c:pt idx="18">
                  <c:v>французский язык</c:v>
                </c:pt>
                <c:pt idx="19">
                  <c:v>химия</c:v>
                </c:pt>
                <c:pt idx="20">
                  <c:v>экология</c:v>
                </c:pt>
                <c:pt idx="21">
                  <c:v>экономика</c:v>
                </c:pt>
              </c:strCache>
            </c:strRef>
          </c:cat>
          <c:val>
            <c:numRef>
              <c:f>'общая статистика по предметам'!$B$7:$W$7</c:f>
              <c:numCache>
                <c:formatCode>0.00</c:formatCode>
                <c:ptCount val="22"/>
                <c:pt idx="0">
                  <c:v>56.011450381679396</c:v>
                </c:pt>
                <c:pt idx="1">
                  <c:v>21.577380952380953</c:v>
                </c:pt>
                <c:pt idx="2">
                  <c:v>47.351534704389252</c:v>
                </c:pt>
                <c:pt idx="3">
                  <c:v>27.46294642857141</c:v>
                </c:pt>
                <c:pt idx="4">
                  <c:v>11.007183908045977</c:v>
                </c:pt>
                <c:pt idx="5">
                  <c:v>31.917917917917915</c:v>
                </c:pt>
                <c:pt idx="6">
                  <c:v>40</c:v>
                </c:pt>
                <c:pt idx="7">
                  <c:v>25.23484848484852</c:v>
                </c:pt>
                <c:pt idx="8">
                  <c:v>49.067692307692283</c:v>
                </c:pt>
                <c:pt idx="9">
                  <c:v>12.589285714285722</c:v>
                </c:pt>
                <c:pt idx="10">
                  <c:v>38.316993464052217</c:v>
                </c:pt>
                <c:pt idx="11">
                  <c:v>63.570247933884296</c:v>
                </c:pt>
                <c:pt idx="12">
                  <c:v>32.898496240601503</c:v>
                </c:pt>
                <c:pt idx="13">
                  <c:v>31.52</c:v>
                </c:pt>
                <c:pt idx="14">
                  <c:v>32.587119937752554</c:v>
                </c:pt>
                <c:pt idx="15">
                  <c:v>61.15555555555553</c:v>
                </c:pt>
                <c:pt idx="16">
                  <c:v>15.649509803921569</c:v>
                </c:pt>
                <c:pt idx="17">
                  <c:v>68.018854166666614</c:v>
                </c:pt>
                <c:pt idx="18">
                  <c:v>57.093088071348944</c:v>
                </c:pt>
                <c:pt idx="19">
                  <c:v>24.271883289124663</c:v>
                </c:pt>
                <c:pt idx="20">
                  <c:v>39.535070637997016</c:v>
                </c:pt>
                <c:pt idx="21">
                  <c:v>17.63095238095239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550336"/>
        <c:axId val="101842944"/>
      </c:barChart>
      <c:catAx>
        <c:axId val="101550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101842944"/>
        <c:crosses val="autoZero"/>
        <c:auto val="1"/>
        <c:lblAlgn val="ctr"/>
        <c:lblOffset val="100"/>
        <c:noMultiLvlLbl val="0"/>
      </c:catAx>
      <c:valAx>
        <c:axId val="10184294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01550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 algn="ctr">
        <a:defRPr lang="ru-RU" sz="1400" b="0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4086240474285"/>
          <c:y val="4.0526614925221895E-2"/>
          <c:w val="0.87492828805352063"/>
          <c:h val="0.72333018107391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Лист2!$B$1:$B$21</c:f>
              <c:strCache>
                <c:ptCount val="21"/>
                <c:pt idx="0">
                  <c:v>Усть-Донецкий</c:v>
                </c:pt>
                <c:pt idx="1">
                  <c:v>Милютинский</c:v>
                </c:pt>
                <c:pt idx="2">
                  <c:v>Тарасовский</c:v>
                </c:pt>
                <c:pt idx="3">
                  <c:v>Зверево</c:v>
                </c:pt>
                <c:pt idx="4">
                  <c:v>Целинский</c:v>
                </c:pt>
                <c:pt idx="5">
                  <c:v>Каменский</c:v>
                </c:pt>
                <c:pt idx="6">
                  <c:v>Волгодонской</c:v>
                </c:pt>
                <c:pt idx="7">
                  <c:v>Егорлыкский</c:v>
                </c:pt>
                <c:pt idx="8">
                  <c:v>Октябрьский(с)</c:v>
                </c:pt>
                <c:pt idx="9">
                  <c:v>Багаевский</c:v>
                </c:pt>
                <c:pt idx="10">
                  <c:v>Новочеркасск</c:v>
                </c:pt>
                <c:pt idx="11">
                  <c:v>Гуково</c:v>
                </c:pt>
                <c:pt idx="12">
                  <c:v>Родионово-Несветайский</c:v>
                </c:pt>
                <c:pt idx="13">
                  <c:v>Сальский</c:v>
                </c:pt>
                <c:pt idx="14">
                  <c:v>Шахты</c:v>
                </c:pt>
                <c:pt idx="15">
                  <c:v>Каменск-Шахтинский</c:v>
                </c:pt>
                <c:pt idx="16">
                  <c:v>Песчанокопский</c:v>
                </c:pt>
                <c:pt idx="17">
                  <c:v>Батайск</c:v>
                </c:pt>
                <c:pt idx="18">
                  <c:v>Таганрог</c:v>
                </c:pt>
                <c:pt idx="19">
                  <c:v>Волгодонск</c:v>
                </c:pt>
                <c:pt idx="20">
                  <c:v>Ростов-на-Дону</c:v>
                </c:pt>
              </c:strCache>
            </c:strRef>
          </c:cat>
          <c:val>
            <c:numRef>
              <c:f>Лист2!$C$1:$C$21</c:f>
              <c:numCache>
                <c:formatCode>0.00</c:formatCode>
                <c:ptCount val="21"/>
                <c:pt idx="0">
                  <c:v>50</c:v>
                </c:pt>
                <c:pt idx="1">
                  <c:v>25</c:v>
                </c:pt>
                <c:pt idx="2">
                  <c:v>16.666666666666668</c:v>
                </c:pt>
                <c:pt idx="3">
                  <c:v>12.903225806451612</c:v>
                </c:pt>
                <c:pt idx="4">
                  <c:v>8.8235294117647065</c:v>
                </c:pt>
                <c:pt idx="5">
                  <c:v>8.3333333333333357</c:v>
                </c:pt>
                <c:pt idx="6">
                  <c:v>7.6923076923076925</c:v>
                </c:pt>
                <c:pt idx="7">
                  <c:v>6.666666666666667</c:v>
                </c:pt>
                <c:pt idx="8">
                  <c:v>5.2631578947368425</c:v>
                </c:pt>
                <c:pt idx="9">
                  <c:v>5</c:v>
                </c:pt>
                <c:pt idx="10">
                  <c:v>4.918032786885246</c:v>
                </c:pt>
                <c:pt idx="11">
                  <c:v>4.5454545454545459</c:v>
                </c:pt>
                <c:pt idx="12">
                  <c:v>4.3478260869565215</c:v>
                </c:pt>
                <c:pt idx="13">
                  <c:v>3.6036036036036037</c:v>
                </c:pt>
                <c:pt idx="14">
                  <c:v>3.4482758620689653</c:v>
                </c:pt>
                <c:pt idx="15">
                  <c:v>2.9411764705882337</c:v>
                </c:pt>
                <c:pt idx="16">
                  <c:v>2.3255813953488373</c:v>
                </c:pt>
                <c:pt idx="17">
                  <c:v>2.2988505747126435</c:v>
                </c:pt>
                <c:pt idx="18">
                  <c:v>2.1621621621621632</c:v>
                </c:pt>
                <c:pt idx="19">
                  <c:v>2.0833333333333366</c:v>
                </c:pt>
                <c:pt idx="20">
                  <c:v>0.45871559633027531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265600"/>
        <c:axId val="102267136"/>
      </c:barChart>
      <c:catAx>
        <c:axId val="1022656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2267136"/>
        <c:crosses val="autoZero"/>
        <c:auto val="1"/>
        <c:lblAlgn val="ctr"/>
        <c:lblOffset val="100"/>
        <c:noMultiLvlLbl val="0"/>
      </c:catAx>
      <c:valAx>
        <c:axId val="102267136"/>
        <c:scaling>
          <c:orientation val="minMax"/>
          <c:max val="50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2265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484058655989464E-2"/>
          <c:y val="4.6900954094531502E-2"/>
          <c:w val="0.89189263295256049"/>
          <c:h val="0.733101422864166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numFmt formatCode="#,##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Лист1!$B$4:$W$4</c:f>
              <c:strCache>
                <c:ptCount val="22"/>
                <c:pt idx="0">
                  <c:v>Английский язык</c:v>
                </c:pt>
                <c:pt idx="1">
                  <c:v>Астрономия</c:v>
                </c:pt>
                <c:pt idx="2">
                  <c:v>Биология</c:v>
                </c:pt>
                <c:pt idx="3">
                  <c:v>География</c:v>
                </c:pt>
                <c:pt idx="4">
                  <c:v>Информатика и ИКТ</c:v>
                </c:pt>
                <c:pt idx="5">
                  <c:v>Искусство (МХК)</c:v>
                </c:pt>
                <c:pt idx="6">
                  <c:v>Испанский язык</c:v>
                </c:pt>
                <c:pt idx="7">
                  <c:v>История</c:v>
                </c:pt>
                <c:pt idx="8">
                  <c:v>Литература</c:v>
                </c:pt>
                <c:pt idx="9">
                  <c:v>Математика</c:v>
                </c:pt>
                <c:pt idx="10">
                  <c:v>Немецкий язык</c:v>
                </c:pt>
                <c:pt idx="11">
                  <c:v>ОБЖ</c:v>
                </c:pt>
                <c:pt idx="12">
                  <c:v>Обществознание</c:v>
                </c:pt>
                <c:pt idx="13">
                  <c:v>Право</c:v>
                </c:pt>
                <c:pt idx="14">
                  <c:v>Русский язык</c:v>
                </c:pt>
                <c:pt idx="15">
                  <c:v>Технология</c:v>
                </c:pt>
                <c:pt idx="16">
                  <c:v>Физика</c:v>
                </c:pt>
                <c:pt idx="17">
                  <c:v>Физическая культура</c:v>
                </c:pt>
                <c:pt idx="18">
                  <c:v>Французский язык</c:v>
                </c:pt>
                <c:pt idx="19">
                  <c:v>Химия</c:v>
                </c:pt>
                <c:pt idx="20">
                  <c:v>Экология</c:v>
                </c:pt>
                <c:pt idx="21">
                  <c:v>Экономика</c:v>
                </c:pt>
              </c:strCache>
            </c:strRef>
          </c:cat>
          <c:val>
            <c:numRef>
              <c:f>Лист1!$B$3:$W$3</c:f>
              <c:numCache>
                <c:formatCode>0.0</c:formatCode>
                <c:ptCount val="22"/>
                <c:pt idx="0">
                  <c:v>100</c:v>
                </c:pt>
                <c:pt idx="1">
                  <c:v>10.909090909090912</c:v>
                </c:pt>
                <c:pt idx="2">
                  <c:v>100</c:v>
                </c:pt>
                <c:pt idx="3">
                  <c:v>100</c:v>
                </c:pt>
                <c:pt idx="4">
                  <c:v>89.090909090909093</c:v>
                </c:pt>
                <c:pt idx="5">
                  <c:v>74.545454545454518</c:v>
                </c:pt>
                <c:pt idx="6">
                  <c:v>3.6363636363636354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76.363636363636331</c:v>
                </c:pt>
                <c:pt idx="11">
                  <c:v>89.090909090909093</c:v>
                </c:pt>
                <c:pt idx="12">
                  <c:v>100</c:v>
                </c:pt>
                <c:pt idx="13">
                  <c:v>72.727272727272734</c:v>
                </c:pt>
                <c:pt idx="14">
                  <c:v>100</c:v>
                </c:pt>
                <c:pt idx="15">
                  <c:v>74.545454545454518</c:v>
                </c:pt>
                <c:pt idx="16">
                  <c:v>100</c:v>
                </c:pt>
                <c:pt idx="17">
                  <c:v>90.909090909090907</c:v>
                </c:pt>
                <c:pt idx="18">
                  <c:v>20</c:v>
                </c:pt>
                <c:pt idx="19">
                  <c:v>100</c:v>
                </c:pt>
                <c:pt idx="20">
                  <c:v>58.181818181818166</c:v>
                </c:pt>
                <c:pt idx="21">
                  <c:v>58.181818181818166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597760"/>
        <c:axId val="102599296"/>
      </c:barChart>
      <c:catAx>
        <c:axId val="102597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02599296"/>
        <c:crosses val="autoZero"/>
        <c:auto val="1"/>
        <c:lblAlgn val="ctr"/>
        <c:lblOffset val="100"/>
        <c:noMultiLvlLbl val="0"/>
      </c:catAx>
      <c:valAx>
        <c:axId val="102599296"/>
        <c:scaling>
          <c:orientation val="minMax"/>
          <c:max val="10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25977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'[Диаграмма в Microsoft Office PowerPoint]Лист1'!$B$4</c:f>
              <c:strCache>
                <c:ptCount val="1"/>
                <c:pt idx="0">
                  <c:v>Победителей и призеров заключительного этапа , чел.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Office PowerPoint]Лист1'!$A$5:$A$8</c:f>
              <c:strCache>
                <c:ptCount val="4"/>
                <c:pt idx="0">
                  <c:v>2013/14 уч. год </c:v>
                </c:pt>
                <c:pt idx="1">
                  <c:v>2014/15 уч. год </c:v>
                </c:pt>
                <c:pt idx="2">
                  <c:v>2015/16 уч. год </c:v>
                </c:pt>
                <c:pt idx="3">
                  <c:v>2016/17 уч.год</c:v>
                </c:pt>
              </c:strCache>
            </c:strRef>
          </c:cat>
          <c:val>
            <c:numRef>
              <c:f>'[Диаграмма в Microsoft Office PowerPoint]Лист1'!$B$5:$B$8</c:f>
              <c:numCache>
                <c:formatCode>General</c:formatCode>
                <c:ptCount val="4"/>
                <c:pt idx="0">
                  <c:v>10</c:v>
                </c:pt>
                <c:pt idx="1">
                  <c:v>12</c:v>
                </c:pt>
                <c:pt idx="2">
                  <c:v>18</c:v>
                </c:pt>
                <c:pt idx="3">
                  <c:v>19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PowerPoint]Лист1'!$C$4</c:f>
              <c:strCache>
                <c:ptCount val="1"/>
                <c:pt idx="0">
                  <c:v>Предметов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Office PowerPoint]Лист1'!$A$5:$A$8</c:f>
              <c:strCache>
                <c:ptCount val="4"/>
                <c:pt idx="0">
                  <c:v>2013/14 уч. год </c:v>
                </c:pt>
                <c:pt idx="1">
                  <c:v>2014/15 уч. год </c:v>
                </c:pt>
                <c:pt idx="2">
                  <c:v>2015/16 уч. год </c:v>
                </c:pt>
                <c:pt idx="3">
                  <c:v>2016/17 уч.год</c:v>
                </c:pt>
              </c:strCache>
            </c:strRef>
          </c:cat>
          <c:val>
            <c:numRef>
              <c:f>'[Диаграмма в Microsoft Office PowerPoint]Лист1'!$C$5:$C$8</c:f>
              <c:numCache>
                <c:formatCode>General</c:formatCode>
                <c:ptCount val="4"/>
                <c:pt idx="0">
                  <c:v>7</c:v>
                </c:pt>
                <c:pt idx="1">
                  <c:v>9</c:v>
                </c:pt>
                <c:pt idx="2">
                  <c:v>10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542976"/>
        <c:axId val="104544512"/>
      </c:barChart>
      <c:catAx>
        <c:axId val="104542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4544512"/>
        <c:crosses val="autoZero"/>
        <c:auto val="1"/>
        <c:lblAlgn val="ctr"/>
        <c:lblOffset val="100"/>
        <c:noMultiLvlLbl val="0"/>
      </c:catAx>
      <c:valAx>
        <c:axId val="104544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45429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C2EB4A-3603-4D32-9CA4-2507E6A4C9AF}" type="doc">
      <dgm:prSet loTypeId="urn:microsoft.com/office/officeart/2005/8/layout/vList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ED24156-C080-49B2-BB14-3D3D4D3EA39B}">
      <dgm:prSet custT="1"/>
      <dgm:spPr/>
      <dgm:t>
        <a:bodyPr/>
        <a:lstStyle/>
        <a:p>
          <a:pPr rtl="0"/>
          <a:r>
            <a:rPr lang="ru-RU" sz="1800" b="1" dirty="0" smtClean="0"/>
            <a:t>проведение муниципального этапа </a:t>
          </a:r>
          <a:r>
            <a:rPr lang="ru-RU" sz="1800" b="1" dirty="0" err="1" smtClean="0"/>
            <a:t>ВсОШ</a:t>
          </a:r>
          <a:r>
            <a:rPr lang="ru-RU" sz="1800" b="1" dirty="0" smtClean="0"/>
            <a:t>  в строгом соответствии с нормативными документами, по всем изучаемым предметам, в том числе разбора заданий по каждому предмету, апелляций с </a:t>
          </a:r>
          <a:r>
            <a:rPr lang="ru-RU" sz="1800" b="1" dirty="0" err="1" smtClean="0"/>
            <a:t>видеофиксацией</a:t>
          </a:r>
          <a:endParaRPr lang="ru-RU" sz="1800" dirty="0"/>
        </a:p>
      </dgm:t>
    </dgm:pt>
    <dgm:pt modelId="{43B30C86-1C42-4794-9C60-F0ED79DACA9B}" type="parTrans" cxnId="{A11601F9-065C-4A8A-9849-A5F6C603F441}">
      <dgm:prSet/>
      <dgm:spPr/>
      <dgm:t>
        <a:bodyPr/>
        <a:lstStyle/>
        <a:p>
          <a:endParaRPr lang="ru-RU"/>
        </a:p>
      </dgm:t>
    </dgm:pt>
    <dgm:pt modelId="{DBD9484B-2803-49A4-9C2E-E237179A9BF4}" type="sibTrans" cxnId="{A11601F9-065C-4A8A-9849-A5F6C603F441}">
      <dgm:prSet/>
      <dgm:spPr/>
      <dgm:t>
        <a:bodyPr/>
        <a:lstStyle/>
        <a:p>
          <a:endParaRPr lang="ru-RU"/>
        </a:p>
      </dgm:t>
    </dgm:pt>
    <dgm:pt modelId="{B476A07A-F75A-441A-A7B2-EF64AE8009A3}">
      <dgm:prSet custT="1"/>
      <dgm:spPr/>
      <dgm:t>
        <a:bodyPr/>
        <a:lstStyle/>
        <a:p>
          <a:pPr rtl="0"/>
          <a:r>
            <a:rPr lang="ru-RU" sz="1800" b="1" dirty="0" smtClean="0"/>
            <a:t>соблюдение мер конфиденциальности при тиражировании и доставке заданий</a:t>
          </a:r>
          <a:endParaRPr lang="ru-RU" sz="1800" dirty="0"/>
        </a:p>
      </dgm:t>
    </dgm:pt>
    <dgm:pt modelId="{436AA3D7-F54A-4553-BCAE-62341F87F6E6}" type="parTrans" cxnId="{FA841848-7E8F-4C8C-B0EE-105AC574B0D7}">
      <dgm:prSet/>
      <dgm:spPr/>
      <dgm:t>
        <a:bodyPr/>
        <a:lstStyle/>
        <a:p>
          <a:endParaRPr lang="ru-RU"/>
        </a:p>
      </dgm:t>
    </dgm:pt>
    <dgm:pt modelId="{E9C35018-559E-4D89-B6C1-544E73C390E7}" type="sibTrans" cxnId="{FA841848-7E8F-4C8C-B0EE-105AC574B0D7}">
      <dgm:prSet/>
      <dgm:spPr/>
      <dgm:t>
        <a:bodyPr/>
        <a:lstStyle/>
        <a:p>
          <a:endParaRPr lang="ru-RU"/>
        </a:p>
      </dgm:t>
    </dgm:pt>
    <dgm:pt modelId="{00402E23-1299-4C7F-AE7B-9934A7AF9C92}">
      <dgm:prSet custT="1"/>
      <dgm:spPr/>
      <dgm:t>
        <a:bodyPr/>
        <a:lstStyle/>
        <a:p>
          <a:pPr rtl="0"/>
          <a:r>
            <a:rPr lang="ru-RU" sz="1800" b="1" dirty="0" smtClean="0"/>
            <a:t>объективность при оценивании олимпиадных работ, строгое следование критериям оценивания</a:t>
          </a:r>
          <a:endParaRPr lang="ru-RU" sz="1800" dirty="0"/>
        </a:p>
      </dgm:t>
    </dgm:pt>
    <dgm:pt modelId="{B66F75E9-79E7-41C3-8F8B-E171A74003A3}" type="parTrans" cxnId="{0304D93D-0B14-4F59-8169-39C7B98E355D}">
      <dgm:prSet/>
      <dgm:spPr/>
      <dgm:t>
        <a:bodyPr/>
        <a:lstStyle/>
        <a:p>
          <a:endParaRPr lang="ru-RU"/>
        </a:p>
      </dgm:t>
    </dgm:pt>
    <dgm:pt modelId="{C9CA8632-B944-41D2-8DA7-283BF854FCBE}" type="sibTrans" cxnId="{0304D93D-0B14-4F59-8169-39C7B98E355D}">
      <dgm:prSet/>
      <dgm:spPr/>
      <dgm:t>
        <a:bodyPr/>
        <a:lstStyle/>
        <a:p>
          <a:endParaRPr lang="ru-RU"/>
        </a:p>
      </dgm:t>
    </dgm:pt>
    <dgm:pt modelId="{484B71EA-E4B7-4BB1-A3EC-D5CEF0EE40F7}">
      <dgm:prSet custT="1"/>
      <dgm:spPr/>
      <dgm:t>
        <a:bodyPr/>
        <a:lstStyle/>
        <a:p>
          <a:pPr rtl="0"/>
          <a:r>
            <a:rPr lang="ru-RU" sz="1800" b="1" dirty="0" smtClean="0"/>
            <a:t>соблюдение рекомендаций региональных предметно-методических комиссий, в том числе  использование при проведении  ШЭ и МЭ материалов </a:t>
          </a:r>
          <a:r>
            <a:rPr lang="ru-RU" sz="1800" b="1" dirty="0" err="1" smtClean="0"/>
            <a:t>вебинаров</a:t>
          </a:r>
          <a:r>
            <a:rPr lang="ru-RU" sz="1800" b="1" dirty="0" smtClean="0"/>
            <a:t> ЦПМК</a:t>
          </a:r>
          <a:endParaRPr lang="ru-RU" sz="1800" dirty="0"/>
        </a:p>
      </dgm:t>
    </dgm:pt>
    <dgm:pt modelId="{02317C66-D656-4B9A-A5DB-50DBCDF05856}" type="parTrans" cxnId="{F0049AC0-57B2-4C2E-8B6B-91EFDF692917}">
      <dgm:prSet/>
      <dgm:spPr/>
      <dgm:t>
        <a:bodyPr/>
        <a:lstStyle/>
        <a:p>
          <a:endParaRPr lang="ru-RU"/>
        </a:p>
      </dgm:t>
    </dgm:pt>
    <dgm:pt modelId="{F3E04BE0-79E9-4F2C-8458-57615B9335AB}" type="sibTrans" cxnId="{F0049AC0-57B2-4C2E-8B6B-91EFDF692917}">
      <dgm:prSet/>
      <dgm:spPr/>
      <dgm:t>
        <a:bodyPr/>
        <a:lstStyle/>
        <a:p>
          <a:endParaRPr lang="ru-RU"/>
        </a:p>
      </dgm:t>
    </dgm:pt>
    <dgm:pt modelId="{3F37B0D2-7B84-47B6-9D25-DA1B98BF39A1}">
      <dgm:prSet custT="1"/>
      <dgm:spPr/>
      <dgm:t>
        <a:bodyPr/>
        <a:lstStyle/>
        <a:p>
          <a:r>
            <a:rPr lang="ru-RU" sz="1800" b="1" dirty="0" smtClean="0"/>
            <a:t>проведение олимпиадной (групповой и индивидуальной) подготовки учащихся, показавших высокие результаты на региональном и муниципальном этапах </a:t>
          </a:r>
        </a:p>
      </dgm:t>
    </dgm:pt>
    <dgm:pt modelId="{7728AA6A-6FAE-4EC1-BA29-4AFA0842C458}" type="parTrans" cxnId="{D7E9FF5A-0064-4141-AFBF-C6C9E90D6B25}">
      <dgm:prSet/>
      <dgm:spPr/>
      <dgm:t>
        <a:bodyPr/>
        <a:lstStyle/>
        <a:p>
          <a:endParaRPr lang="ru-RU"/>
        </a:p>
      </dgm:t>
    </dgm:pt>
    <dgm:pt modelId="{58809299-8301-4A50-B6AF-042B2CE79BC9}" type="sibTrans" cxnId="{D7E9FF5A-0064-4141-AFBF-C6C9E90D6B25}">
      <dgm:prSet/>
      <dgm:spPr/>
      <dgm:t>
        <a:bodyPr/>
        <a:lstStyle/>
        <a:p>
          <a:endParaRPr lang="ru-RU"/>
        </a:p>
      </dgm:t>
    </dgm:pt>
    <dgm:pt modelId="{5FD0C337-B6CD-464E-8141-A92C5EB2F0A6}">
      <dgm:prSet custT="1"/>
      <dgm:spPr/>
      <dgm:t>
        <a:bodyPr/>
        <a:lstStyle/>
        <a:p>
          <a:r>
            <a:rPr lang="ru-RU" sz="1800" b="1" dirty="0" smtClean="0"/>
            <a:t>обеспечение участия  в региональном этапе учащихся, набравших  «проходной» балл на муниципальном этапе</a:t>
          </a:r>
        </a:p>
      </dgm:t>
    </dgm:pt>
    <dgm:pt modelId="{5EF71150-BA71-4482-9537-CB231842A536}" type="parTrans" cxnId="{A717BBC5-7FAE-40B9-B7FA-333BC7A2B0F6}">
      <dgm:prSet/>
      <dgm:spPr/>
      <dgm:t>
        <a:bodyPr/>
        <a:lstStyle/>
        <a:p>
          <a:endParaRPr lang="ru-RU"/>
        </a:p>
      </dgm:t>
    </dgm:pt>
    <dgm:pt modelId="{250E42B2-46D2-469F-AF45-916C4937F998}" type="sibTrans" cxnId="{A717BBC5-7FAE-40B9-B7FA-333BC7A2B0F6}">
      <dgm:prSet/>
      <dgm:spPr/>
      <dgm:t>
        <a:bodyPr/>
        <a:lstStyle/>
        <a:p>
          <a:endParaRPr lang="ru-RU"/>
        </a:p>
      </dgm:t>
    </dgm:pt>
    <dgm:pt modelId="{778A990B-03B4-424D-A85C-1171D33CFDEF}">
      <dgm:prSet custT="1"/>
      <dgm:spPr/>
      <dgm:t>
        <a:bodyPr/>
        <a:lstStyle/>
        <a:p>
          <a:pPr rtl="0"/>
          <a:r>
            <a:rPr lang="ru-RU" sz="1800" b="1" dirty="0" smtClean="0"/>
            <a:t>изменение состава жюри  не менее чем на пятую часть не реже одного раза в пять лет</a:t>
          </a:r>
          <a:endParaRPr lang="ru-RU" sz="1800" dirty="0"/>
        </a:p>
      </dgm:t>
    </dgm:pt>
    <dgm:pt modelId="{6153BBF0-6271-4160-80A3-C4B64E3BA6E9}" type="sibTrans" cxnId="{A264A49E-DEEE-481D-B484-652E5635E9E2}">
      <dgm:prSet/>
      <dgm:spPr/>
      <dgm:t>
        <a:bodyPr/>
        <a:lstStyle/>
        <a:p>
          <a:endParaRPr lang="ru-RU"/>
        </a:p>
      </dgm:t>
    </dgm:pt>
    <dgm:pt modelId="{0BC53309-13C2-4647-A673-E3918DE1CD5D}" type="parTrans" cxnId="{A264A49E-DEEE-481D-B484-652E5635E9E2}">
      <dgm:prSet/>
      <dgm:spPr/>
      <dgm:t>
        <a:bodyPr/>
        <a:lstStyle/>
        <a:p>
          <a:endParaRPr lang="ru-RU"/>
        </a:p>
      </dgm:t>
    </dgm:pt>
    <dgm:pt modelId="{4AE0795C-803E-4D62-8E50-B49A324519EF}" type="pres">
      <dgm:prSet presAssocID="{91C2EB4A-3603-4D32-9CA4-2507E6A4C9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748E8D-2293-4CC4-8D93-9208D390BA5F}" type="pres">
      <dgm:prSet presAssocID="{7ED24156-C080-49B2-BB14-3D3D4D3EA39B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2E434-472B-4F24-B2B6-32C76D37ED25}" type="pres">
      <dgm:prSet presAssocID="{DBD9484B-2803-49A4-9C2E-E237179A9BF4}" presName="spacer" presStyleCnt="0"/>
      <dgm:spPr/>
    </dgm:pt>
    <dgm:pt modelId="{6E87BF8F-7B6B-4033-BAC9-5EF443A75D65}" type="pres">
      <dgm:prSet presAssocID="{B476A07A-F75A-441A-A7B2-EF64AE8009A3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6A2074-BB4E-48A6-BBFD-FEA9DAFE3D4E}" type="pres">
      <dgm:prSet presAssocID="{E9C35018-559E-4D89-B6C1-544E73C390E7}" presName="spacer" presStyleCnt="0"/>
      <dgm:spPr/>
    </dgm:pt>
    <dgm:pt modelId="{5725DFB8-EC05-4EA7-A489-EFE677DC42FF}" type="pres">
      <dgm:prSet presAssocID="{00402E23-1299-4C7F-AE7B-9934A7AF9C92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E2C37-9DDF-4B80-B41A-2C2CFD1E9602}" type="pres">
      <dgm:prSet presAssocID="{C9CA8632-B944-41D2-8DA7-283BF854FCBE}" presName="spacer" presStyleCnt="0"/>
      <dgm:spPr/>
    </dgm:pt>
    <dgm:pt modelId="{1B7CAEBF-8F9C-409B-97EA-44DA28252915}" type="pres">
      <dgm:prSet presAssocID="{3F37B0D2-7B84-47B6-9D25-DA1B98BF39A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EDDA4-5F85-4679-8697-8D1F0414500D}" type="pres">
      <dgm:prSet presAssocID="{58809299-8301-4A50-B6AF-042B2CE79BC9}" presName="spacer" presStyleCnt="0"/>
      <dgm:spPr/>
    </dgm:pt>
    <dgm:pt modelId="{A5D7C591-1588-485E-A6A9-AEA2FC71280C}" type="pres">
      <dgm:prSet presAssocID="{5FD0C337-B6CD-464E-8141-A92C5EB2F0A6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79171B-19C2-405F-95CD-3462F853E2F1}" type="pres">
      <dgm:prSet presAssocID="{250E42B2-46D2-469F-AF45-916C4937F998}" presName="spacer" presStyleCnt="0"/>
      <dgm:spPr/>
    </dgm:pt>
    <dgm:pt modelId="{B59494F7-5FD0-4584-8D48-41A2B15B48F0}" type="pres">
      <dgm:prSet presAssocID="{484B71EA-E4B7-4BB1-A3EC-D5CEF0EE40F7}" presName="parentText" presStyleLbl="node1" presStyleIdx="5" presStyleCnt="7" custLinFactY="-392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0C1BEE-C189-4628-AACA-8D10D66679D2}" type="pres">
      <dgm:prSet presAssocID="{F3E04BE0-79E9-4F2C-8458-57615B9335AB}" presName="spacer" presStyleCnt="0"/>
      <dgm:spPr/>
    </dgm:pt>
    <dgm:pt modelId="{95A8FD96-D4F3-46F8-9B9B-97955E5E4264}" type="pres">
      <dgm:prSet presAssocID="{778A990B-03B4-424D-A85C-1171D33CFDEF}" presName="parentText" presStyleLbl="node1" presStyleIdx="6" presStyleCnt="7" custLinFactY="4989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EAFF73-E25E-4B11-9A4B-C6EA0AED093B}" type="presOf" srcId="{3F37B0D2-7B84-47B6-9D25-DA1B98BF39A1}" destId="{1B7CAEBF-8F9C-409B-97EA-44DA28252915}" srcOrd="0" destOrd="0" presId="urn:microsoft.com/office/officeart/2005/8/layout/vList2"/>
    <dgm:cxn modelId="{A717BBC5-7FAE-40B9-B7FA-333BC7A2B0F6}" srcId="{91C2EB4A-3603-4D32-9CA4-2507E6A4C9AF}" destId="{5FD0C337-B6CD-464E-8141-A92C5EB2F0A6}" srcOrd="4" destOrd="0" parTransId="{5EF71150-BA71-4482-9537-CB231842A536}" sibTransId="{250E42B2-46D2-469F-AF45-916C4937F998}"/>
    <dgm:cxn modelId="{0304D93D-0B14-4F59-8169-39C7B98E355D}" srcId="{91C2EB4A-3603-4D32-9CA4-2507E6A4C9AF}" destId="{00402E23-1299-4C7F-AE7B-9934A7AF9C92}" srcOrd="2" destOrd="0" parTransId="{B66F75E9-79E7-41C3-8F8B-E171A74003A3}" sibTransId="{C9CA8632-B944-41D2-8DA7-283BF854FCBE}"/>
    <dgm:cxn modelId="{D7E9FF5A-0064-4141-AFBF-C6C9E90D6B25}" srcId="{91C2EB4A-3603-4D32-9CA4-2507E6A4C9AF}" destId="{3F37B0D2-7B84-47B6-9D25-DA1B98BF39A1}" srcOrd="3" destOrd="0" parTransId="{7728AA6A-6FAE-4EC1-BA29-4AFA0842C458}" sibTransId="{58809299-8301-4A50-B6AF-042B2CE79BC9}"/>
    <dgm:cxn modelId="{1861FBC5-F8F5-414C-A850-0585DE2DA5CB}" type="presOf" srcId="{5FD0C337-B6CD-464E-8141-A92C5EB2F0A6}" destId="{A5D7C591-1588-485E-A6A9-AEA2FC71280C}" srcOrd="0" destOrd="0" presId="urn:microsoft.com/office/officeart/2005/8/layout/vList2"/>
    <dgm:cxn modelId="{0FCAC082-07BB-48C4-B2BF-E8902C90BAE7}" type="presOf" srcId="{91C2EB4A-3603-4D32-9CA4-2507E6A4C9AF}" destId="{4AE0795C-803E-4D62-8E50-B49A324519EF}" srcOrd="0" destOrd="0" presId="urn:microsoft.com/office/officeart/2005/8/layout/vList2"/>
    <dgm:cxn modelId="{A6FE7E60-B5DE-4E78-99E4-9BA9B5CE2BB9}" type="presOf" srcId="{484B71EA-E4B7-4BB1-A3EC-D5CEF0EE40F7}" destId="{B59494F7-5FD0-4584-8D48-41A2B15B48F0}" srcOrd="0" destOrd="0" presId="urn:microsoft.com/office/officeart/2005/8/layout/vList2"/>
    <dgm:cxn modelId="{FA841848-7E8F-4C8C-B0EE-105AC574B0D7}" srcId="{91C2EB4A-3603-4D32-9CA4-2507E6A4C9AF}" destId="{B476A07A-F75A-441A-A7B2-EF64AE8009A3}" srcOrd="1" destOrd="0" parTransId="{436AA3D7-F54A-4553-BCAE-62341F87F6E6}" sibTransId="{E9C35018-559E-4D89-B6C1-544E73C390E7}"/>
    <dgm:cxn modelId="{F0049AC0-57B2-4C2E-8B6B-91EFDF692917}" srcId="{91C2EB4A-3603-4D32-9CA4-2507E6A4C9AF}" destId="{484B71EA-E4B7-4BB1-A3EC-D5CEF0EE40F7}" srcOrd="5" destOrd="0" parTransId="{02317C66-D656-4B9A-A5DB-50DBCDF05856}" sibTransId="{F3E04BE0-79E9-4F2C-8458-57615B9335AB}"/>
    <dgm:cxn modelId="{B8AA67DB-7DEB-4CF0-8EF7-0BE546ED90FC}" type="presOf" srcId="{7ED24156-C080-49B2-BB14-3D3D4D3EA39B}" destId="{8D748E8D-2293-4CC4-8D93-9208D390BA5F}" srcOrd="0" destOrd="0" presId="urn:microsoft.com/office/officeart/2005/8/layout/vList2"/>
    <dgm:cxn modelId="{A11601F9-065C-4A8A-9849-A5F6C603F441}" srcId="{91C2EB4A-3603-4D32-9CA4-2507E6A4C9AF}" destId="{7ED24156-C080-49B2-BB14-3D3D4D3EA39B}" srcOrd="0" destOrd="0" parTransId="{43B30C86-1C42-4794-9C60-F0ED79DACA9B}" sibTransId="{DBD9484B-2803-49A4-9C2E-E237179A9BF4}"/>
    <dgm:cxn modelId="{A264A49E-DEEE-481D-B484-652E5635E9E2}" srcId="{91C2EB4A-3603-4D32-9CA4-2507E6A4C9AF}" destId="{778A990B-03B4-424D-A85C-1171D33CFDEF}" srcOrd="6" destOrd="0" parTransId="{0BC53309-13C2-4647-A673-E3918DE1CD5D}" sibTransId="{6153BBF0-6271-4160-80A3-C4B64E3BA6E9}"/>
    <dgm:cxn modelId="{F56D6BB0-ED39-4C4C-8243-E3E1B8ED3DDA}" type="presOf" srcId="{00402E23-1299-4C7F-AE7B-9934A7AF9C92}" destId="{5725DFB8-EC05-4EA7-A489-EFE677DC42FF}" srcOrd="0" destOrd="0" presId="urn:microsoft.com/office/officeart/2005/8/layout/vList2"/>
    <dgm:cxn modelId="{9FA5FBE7-9BE3-4EE0-A1F3-75A28C4FDC43}" type="presOf" srcId="{B476A07A-F75A-441A-A7B2-EF64AE8009A3}" destId="{6E87BF8F-7B6B-4033-BAC9-5EF443A75D65}" srcOrd="0" destOrd="0" presId="urn:microsoft.com/office/officeart/2005/8/layout/vList2"/>
    <dgm:cxn modelId="{DDFC6876-BBC6-4FEC-8810-703C87C50A44}" type="presOf" srcId="{778A990B-03B4-424D-A85C-1171D33CFDEF}" destId="{95A8FD96-D4F3-46F8-9B9B-97955E5E4264}" srcOrd="0" destOrd="0" presId="urn:microsoft.com/office/officeart/2005/8/layout/vList2"/>
    <dgm:cxn modelId="{26682822-3451-4D6A-814F-D51EF8201539}" type="presParOf" srcId="{4AE0795C-803E-4D62-8E50-B49A324519EF}" destId="{8D748E8D-2293-4CC4-8D93-9208D390BA5F}" srcOrd="0" destOrd="0" presId="urn:microsoft.com/office/officeart/2005/8/layout/vList2"/>
    <dgm:cxn modelId="{73BFD8BF-98D6-4CC3-ADBB-5775110656BC}" type="presParOf" srcId="{4AE0795C-803E-4D62-8E50-B49A324519EF}" destId="{28A2E434-472B-4F24-B2B6-32C76D37ED25}" srcOrd="1" destOrd="0" presId="urn:microsoft.com/office/officeart/2005/8/layout/vList2"/>
    <dgm:cxn modelId="{997DB273-AF88-416F-9C25-2B106B38765D}" type="presParOf" srcId="{4AE0795C-803E-4D62-8E50-B49A324519EF}" destId="{6E87BF8F-7B6B-4033-BAC9-5EF443A75D65}" srcOrd="2" destOrd="0" presId="urn:microsoft.com/office/officeart/2005/8/layout/vList2"/>
    <dgm:cxn modelId="{CCC6C019-553E-4CC7-9BCE-8DFA6A86421B}" type="presParOf" srcId="{4AE0795C-803E-4D62-8E50-B49A324519EF}" destId="{D26A2074-BB4E-48A6-BBFD-FEA9DAFE3D4E}" srcOrd="3" destOrd="0" presId="urn:microsoft.com/office/officeart/2005/8/layout/vList2"/>
    <dgm:cxn modelId="{AF8B89E5-8E6B-442B-835E-28C689C47AA1}" type="presParOf" srcId="{4AE0795C-803E-4D62-8E50-B49A324519EF}" destId="{5725DFB8-EC05-4EA7-A489-EFE677DC42FF}" srcOrd="4" destOrd="0" presId="urn:microsoft.com/office/officeart/2005/8/layout/vList2"/>
    <dgm:cxn modelId="{790F89B8-2140-4364-9E01-2458FFB704CC}" type="presParOf" srcId="{4AE0795C-803E-4D62-8E50-B49A324519EF}" destId="{B21E2C37-9DDF-4B80-B41A-2C2CFD1E9602}" srcOrd="5" destOrd="0" presId="urn:microsoft.com/office/officeart/2005/8/layout/vList2"/>
    <dgm:cxn modelId="{740B4CED-A332-45FA-A5B0-46FBDCF5C968}" type="presParOf" srcId="{4AE0795C-803E-4D62-8E50-B49A324519EF}" destId="{1B7CAEBF-8F9C-409B-97EA-44DA28252915}" srcOrd="6" destOrd="0" presId="urn:microsoft.com/office/officeart/2005/8/layout/vList2"/>
    <dgm:cxn modelId="{F26E0F6F-8439-41EC-A33A-BAA2A8289306}" type="presParOf" srcId="{4AE0795C-803E-4D62-8E50-B49A324519EF}" destId="{2F4EDDA4-5F85-4679-8697-8D1F0414500D}" srcOrd="7" destOrd="0" presId="urn:microsoft.com/office/officeart/2005/8/layout/vList2"/>
    <dgm:cxn modelId="{D095A494-FFB5-4F88-98AE-FA9D0D37D81F}" type="presParOf" srcId="{4AE0795C-803E-4D62-8E50-B49A324519EF}" destId="{A5D7C591-1588-485E-A6A9-AEA2FC71280C}" srcOrd="8" destOrd="0" presId="urn:microsoft.com/office/officeart/2005/8/layout/vList2"/>
    <dgm:cxn modelId="{3B007239-F03A-4235-B6D5-15EDF7D28C6F}" type="presParOf" srcId="{4AE0795C-803E-4D62-8E50-B49A324519EF}" destId="{E479171B-19C2-405F-95CD-3462F853E2F1}" srcOrd="9" destOrd="0" presId="urn:microsoft.com/office/officeart/2005/8/layout/vList2"/>
    <dgm:cxn modelId="{ECB4E14F-42E9-4909-88D2-878FBE3029C4}" type="presParOf" srcId="{4AE0795C-803E-4D62-8E50-B49A324519EF}" destId="{B59494F7-5FD0-4584-8D48-41A2B15B48F0}" srcOrd="10" destOrd="0" presId="urn:microsoft.com/office/officeart/2005/8/layout/vList2"/>
    <dgm:cxn modelId="{50A511DE-3355-411C-B46D-C14E03FF4FFA}" type="presParOf" srcId="{4AE0795C-803E-4D62-8E50-B49A324519EF}" destId="{3A0C1BEE-C189-4628-AACA-8D10D66679D2}" srcOrd="11" destOrd="0" presId="urn:microsoft.com/office/officeart/2005/8/layout/vList2"/>
    <dgm:cxn modelId="{AC45DB51-F246-48D1-89C4-600681C8C427}" type="presParOf" srcId="{4AE0795C-803E-4D62-8E50-B49A324519EF}" destId="{95A8FD96-D4F3-46F8-9B9B-97955E5E426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48E8D-2293-4CC4-8D93-9208D390BA5F}">
      <dsp:nvSpPr>
        <dsp:cNvPr id="0" name=""/>
        <dsp:cNvSpPr/>
      </dsp:nvSpPr>
      <dsp:spPr>
        <a:xfrm>
          <a:off x="0" y="2165"/>
          <a:ext cx="8640959" cy="7310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проведение муниципального этапа </a:t>
          </a:r>
          <a:r>
            <a:rPr lang="ru-RU" sz="1800" b="1" kern="1200" dirty="0" err="1" smtClean="0"/>
            <a:t>ВсОШ</a:t>
          </a:r>
          <a:r>
            <a:rPr lang="ru-RU" sz="1800" b="1" kern="1200" dirty="0" smtClean="0"/>
            <a:t>  в строгом соответствии с нормативными документами, по всем изучаемым предметам, в том числе разбора заданий по каждому предмету, апелляций с </a:t>
          </a:r>
          <a:r>
            <a:rPr lang="ru-RU" sz="1800" b="1" kern="1200" dirty="0" err="1" smtClean="0"/>
            <a:t>видеофиксацией</a:t>
          </a:r>
          <a:endParaRPr lang="ru-RU" sz="1800" kern="1200" dirty="0"/>
        </a:p>
      </dsp:txBody>
      <dsp:txXfrm>
        <a:off x="35688" y="37853"/>
        <a:ext cx="8569583" cy="659691"/>
      </dsp:txXfrm>
    </dsp:sp>
    <dsp:sp modelId="{6E87BF8F-7B6B-4033-BAC9-5EF443A75D65}">
      <dsp:nvSpPr>
        <dsp:cNvPr id="0" name=""/>
        <dsp:cNvSpPr/>
      </dsp:nvSpPr>
      <dsp:spPr>
        <a:xfrm>
          <a:off x="0" y="743695"/>
          <a:ext cx="8640959" cy="7310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соблюдение мер конфиденциальности при тиражировании и доставке заданий</a:t>
          </a:r>
          <a:endParaRPr lang="ru-RU" sz="1800" kern="1200" dirty="0"/>
        </a:p>
      </dsp:txBody>
      <dsp:txXfrm>
        <a:off x="35688" y="779383"/>
        <a:ext cx="8569583" cy="659691"/>
      </dsp:txXfrm>
    </dsp:sp>
    <dsp:sp modelId="{5725DFB8-EC05-4EA7-A489-EFE677DC42FF}">
      <dsp:nvSpPr>
        <dsp:cNvPr id="0" name=""/>
        <dsp:cNvSpPr/>
      </dsp:nvSpPr>
      <dsp:spPr>
        <a:xfrm>
          <a:off x="0" y="1485224"/>
          <a:ext cx="8640959" cy="73106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объективность при оценивании олимпиадных работ, строгое следование критериям оценивания</a:t>
          </a:r>
          <a:endParaRPr lang="ru-RU" sz="1800" kern="1200" dirty="0"/>
        </a:p>
      </dsp:txBody>
      <dsp:txXfrm>
        <a:off x="35688" y="1520912"/>
        <a:ext cx="8569583" cy="659691"/>
      </dsp:txXfrm>
    </dsp:sp>
    <dsp:sp modelId="{1B7CAEBF-8F9C-409B-97EA-44DA28252915}">
      <dsp:nvSpPr>
        <dsp:cNvPr id="0" name=""/>
        <dsp:cNvSpPr/>
      </dsp:nvSpPr>
      <dsp:spPr>
        <a:xfrm>
          <a:off x="0" y="2226754"/>
          <a:ext cx="8640959" cy="7310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проведение олимпиадной (групповой и индивидуальной) подготовки учащихся, показавших высокие результаты на региональном и муниципальном этапах </a:t>
          </a:r>
        </a:p>
      </dsp:txBody>
      <dsp:txXfrm>
        <a:off x="35688" y="2262442"/>
        <a:ext cx="8569583" cy="659691"/>
      </dsp:txXfrm>
    </dsp:sp>
    <dsp:sp modelId="{A5D7C591-1588-485E-A6A9-AEA2FC71280C}">
      <dsp:nvSpPr>
        <dsp:cNvPr id="0" name=""/>
        <dsp:cNvSpPr/>
      </dsp:nvSpPr>
      <dsp:spPr>
        <a:xfrm>
          <a:off x="0" y="2968284"/>
          <a:ext cx="8640959" cy="73106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обеспечение участия  в региональном этапе учащихся, набравших  «проходной» балл на муниципальном этапе</a:t>
          </a:r>
        </a:p>
      </dsp:txBody>
      <dsp:txXfrm>
        <a:off x="35688" y="3003972"/>
        <a:ext cx="8569583" cy="659691"/>
      </dsp:txXfrm>
    </dsp:sp>
    <dsp:sp modelId="{B59494F7-5FD0-4584-8D48-41A2B15B48F0}">
      <dsp:nvSpPr>
        <dsp:cNvPr id="0" name=""/>
        <dsp:cNvSpPr/>
      </dsp:nvSpPr>
      <dsp:spPr>
        <a:xfrm>
          <a:off x="0" y="3670634"/>
          <a:ext cx="8640959" cy="7310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соблюдение рекомендаций региональных предметно-методических комиссий, в том числе  использование при проведении  ШЭ и МЭ материалов </a:t>
          </a:r>
          <a:r>
            <a:rPr lang="ru-RU" sz="1800" b="1" kern="1200" dirty="0" err="1" smtClean="0"/>
            <a:t>вебинаров</a:t>
          </a:r>
          <a:r>
            <a:rPr lang="ru-RU" sz="1800" b="1" kern="1200" dirty="0" smtClean="0"/>
            <a:t> ЦПМК</a:t>
          </a:r>
          <a:endParaRPr lang="ru-RU" sz="1800" kern="1200" dirty="0"/>
        </a:p>
      </dsp:txBody>
      <dsp:txXfrm>
        <a:off x="35688" y="3706322"/>
        <a:ext cx="8569583" cy="659691"/>
      </dsp:txXfrm>
    </dsp:sp>
    <dsp:sp modelId="{95A8FD96-D4F3-46F8-9B9B-97955E5E4264}">
      <dsp:nvSpPr>
        <dsp:cNvPr id="0" name=""/>
        <dsp:cNvSpPr/>
      </dsp:nvSpPr>
      <dsp:spPr>
        <a:xfrm>
          <a:off x="0" y="4453508"/>
          <a:ext cx="8640959" cy="7310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изменение состава жюри  не менее чем на пятую часть не реже одного раза в пять лет</a:t>
          </a:r>
          <a:endParaRPr lang="ru-RU" sz="1800" kern="1200" dirty="0"/>
        </a:p>
      </dsp:txBody>
      <dsp:txXfrm>
        <a:off x="35688" y="4489196"/>
        <a:ext cx="8569583" cy="659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0.14167</cdr:x>
      <cdr:y>0.04672</cdr:y>
    </cdr:from>
    <cdr:to>
      <cdr:x>0.24749</cdr:x>
      <cdr:y>0.19503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24136" y="2880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9D7E3C-487D-4128-B24A-D67516734B35}" type="datetimeFigureOut">
              <a:rPr lang="ru-RU"/>
              <a:pPr>
                <a:defRPr/>
              </a:pPr>
              <a:t>25.10.2017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7761D4C-FBCB-4630-BAB1-9FEE8ECB8E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27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региональном этапе число победителей и призеров могло быть 478 (это 25 % участников), но всего 306 из-за недостаточной подготовки участников. Мы не имеем призеров по экономике,  практически не имеем по информатике, неполный комплект по русскому языку, праву, химии, математике.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15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 8 районов в этом году 7 – новые. В прошлом году максимальный процент работ с такими расхождениями в общем количестве составил 25 %, в этом году – 33,3 % (это 1 участник из 3 участников Чертковского района). Более показательно посмотреть на территориях</a:t>
            </a:r>
            <a:r>
              <a:rPr lang="ru-RU" baseline="0" dirty="0" smtClean="0"/>
              <a:t> с большим количеством участников.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248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54 муниципалитета</a:t>
            </a:r>
            <a:r>
              <a:rPr lang="ru-RU" baseline="0" dirty="0" smtClean="0"/>
              <a:t> приняли участие, кроме Дубовского района.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Наибольшее количество победителей и призеров подготовлено в г. Ростове-на-Дону (122), Таганроге (47), Новочеркасске 20, по 13 – в г. Азове и Гуково, Батайске  - 11, Сальском районе 12, 7 - в г. Каменск-Шахтинский. При сравнении данных с прошлым годом видно, что группа территорий-лидеров осталась прежней (приложение № 3). Из нее ушел г.Шахты, г. Каменск-Шахтинский улучшил свои позиции (8 призовых мест по отношению к 5 прошлого года).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Наилучшие показатели: Ростов, Таганрог,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Родионово-Несвет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Новочеркасск, Азовский. Самые низкие – Зверево и Шахты.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dirty="0" smtClean="0"/>
              <a:t>25 территорий не имеют ни одного победителя или призера, это более 45 </a:t>
            </a:r>
            <a:r>
              <a:rPr lang="ru-RU" altLang="ru-RU" baseline="0" dirty="0" smtClean="0"/>
              <a:t> %.</a:t>
            </a: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526F1064-1EA4-484C-B537-82D3F27C4C70}" type="slidenum">
              <a:rPr lang="ru-RU" altLang="ru-RU" smtClean="0"/>
              <a:pPr eaLnBrk="1" hangingPunct="1"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dirty="0" smtClean="0"/>
              <a:t>В прошлом году таких</a:t>
            </a:r>
            <a:r>
              <a:rPr lang="ru-RU" altLang="ru-RU" baseline="0" dirty="0" smtClean="0"/>
              <a:t> территорий было _. </a:t>
            </a:r>
            <a:endParaRPr lang="ru-RU" altLang="ru-RU" dirty="0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B817BE-B1C8-49ED-9570-DE9D06F349C5}" type="slidenum">
              <a:rPr lang="ru-RU" altLang="ru-RU" smtClean="0">
                <a:latin typeface="Garamond" pitchFamily="18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ru-RU" altLang="ru-RU" smtClean="0">
              <a:latin typeface="Garamond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 сожалению, часть детей на региональном этапе показывает нулевой результат. Так, в работах по математике в 10-11 классах почти 50 %,  в 11 классе по физике, в 9 классе – по информатике.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30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761D4C-FBCB-4630-BAB1-9FEE8ECB8E5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494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E576B0-D894-4AF9-9350-1CC2D922EF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444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1E2A63-828B-477B-AE4F-FA93753860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9331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1A0C1-AB89-4E96-9CA6-57C7490445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8546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33DA40-FA53-4932-AE03-8EC9A11110D9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6473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0297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A282D-3AA9-491D-BEAB-50BAF4BD4C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273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055CD-5146-43A5-9C42-F52DF50E68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8899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5C7C4-19F0-4264-8A1A-B942540465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904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B9D78-50F1-4730-A095-58A0B7A4C29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7125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7033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C2C8E-02C7-4911-8420-81F9924300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48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2B128E-363A-4571-B361-744F850A6D4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9001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AD9C76-5314-40F7-8B80-EA4207276B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74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7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ransition spd="slow">
    <p:cover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389" y="332657"/>
            <a:ext cx="8424862" cy="3096344"/>
          </a:xfrm>
        </p:spPr>
        <p:txBody>
          <a:bodyPr anchor="t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Всероссийская олимпиада школьников в Ростовской области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2016-2017 учебного года</a:t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2017-2018 учебный год</a:t>
            </a:r>
            <a:b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Арбузова Л.Е., ведущий специалист минобразования Ростовской области</a:t>
            </a:r>
            <a:endParaRPr lang="ru-RU" sz="18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9B829-48EF-4799-855B-7ED7FF636C9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pic>
        <p:nvPicPr>
          <p:cNvPr id="7171" name="Picture 20" descr="http://www.bestteach.ru/content/images/kids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768850"/>
            <a:ext cx="302418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" descr="http://danko-rostov.ru/images/usr/text/about/about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68850"/>
            <a:ext cx="2808288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768850"/>
            <a:ext cx="2592387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5416"/>
            <a:ext cx="8892480" cy="136815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неявки участников на РЭ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области  в среднем – 21, 91 %)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512445"/>
              </p:ext>
            </p:extLst>
          </p:nvPr>
        </p:nvGraphicFramePr>
        <p:xfrm>
          <a:off x="0" y="908720"/>
          <a:ext cx="91440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25412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87106629"/>
              </p:ext>
            </p:extLst>
          </p:nvPr>
        </p:nvGraphicFramePr>
        <p:xfrm>
          <a:off x="0" y="188640"/>
          <a:ext cx="914400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57679" cy="693291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«нулевых» работ регионального этапа по отдельным предметам</a:t>
            </a: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252576"/>
              </p:ext>
            </p:extLst>
          </p:nvPr>
        </p:nvGraphicFramePr>
        <p:xfrm>
          <a:off x="395536" y="1268763"/>
          <a:ext cx="8280921" cy="5008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306"/>
                <a:gridCol w="737544"/>
                <a:gridCol w="921930"/>
                <a:gridCol w="829737"/>
                <a:gridCol w="975601"/>
                <a:gridCol w="975601"/>
                <a:gridCol w="975601"/>
                <a:gridCol w="975601"/>
              </a:tblGrid>
              <a:tr h="70200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нулевых работ,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шт.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нулевых работ, % от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числа участников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20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класс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966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2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70,73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30,19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21,74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2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3,33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35,29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2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5,88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2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35,00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36,52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26,57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22,15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5" y="1484784"/>
          <a:ext cx="8640959" cy="3888432"/>
        </p:xfrm>
        <a:graphic>
          <a:graphicData uri="http://schemas.openxmlformats.org/drawingml/2006/table">
            <a:tbl>
              <a:tblPr/>
              <a:tblGrid>
                <a:gridCol w="3476247"/>
                <a:gridCol w="2295262"/>
                <a:gridCol w="2869450"/>
              </a:tblGrid>
              <a:tr h="768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МОУО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участников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Процент нулевых работ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Морозовский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Чертковский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66,67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Шолоховский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Боковский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Орловский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33,33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Обливский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Усть-Донецкий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0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Волгодонской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23,08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51520" y="188640"/>
            <a:ext cx="8712968" cy="12289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Доля «нулевых» работ на региональном этапе по математике, информатике,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физике и химии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33DA40-FA53-4932-AE03-8EC9A11110D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0" y="836712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95536" y="0"/>
            <a:ext cx="8457679" cy="693291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-171399"/>
            <a:ext cx="835292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участников регионального этапа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расхождения в результатах которых на МЭ и РЭ  более 75 %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70856"/>
              </p:ext>
            </p:extLst>
          </p:nvPr>
        </p:nvGraphicFramePr>
        <p:xfrm>
          <a:off x="327934" y="692696"/>
          <a:ext cx="8099891" cy="6012472"/>
        </p:xfrm>
        <a:graphic>
          <a:graphicData uri="http://schemas.openxmlformats.org/drawingml/2006/table">
            <a:tbl>
              <a:tblPr/>
              <a:tblGrid>
                <a:gridCol w="1885337"/>
                <a:gridCol w="2071518"/>
                <a:gridCol w="2071518"/>
                <a:gridCol w="2071518"/>
              </a:tblGrid>
              <a:tr h="4764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Муниципальный район, городской округ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Спортивные игры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Гимнастика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Легкая атлетика (2000м)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Азовский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не проводили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Багаевский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прыжки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Боковский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Егорлыкский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прыжки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Зерноградский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челн.бег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62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latin typeface="+mj-lt"/>
                          <a:cs typeface="Arial" pitchFamily="34" charset="0"/>
                        </a:rPr>
                        <a:t>Миллеровский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челн.бег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latin typeface="+mj-lt"/>
                          <a:cs typeface="Arial" pitchFamily="34" charset="0"/>
                        </a:rPr>
                        <a:t>Милютинский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Морозовский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7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Неклиновский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Новочеркасск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замена, прыжки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Новошахтинск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замена, ОФП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Орловский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замена, </a:t>
                      </a:r>
                      <a:r>
                        <a:rPr lang="ru-RU" sz="1600" b="0" i="0" u="none" strike="noStrike" dirty="0" err="1">
                          <a:latin typeface="+mj-lt"/>
                          <a:cs typeface="Arial" pitchFamily="34" charset="0"/>
                        </a:rPr>
                        <a:t>челн.бег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Пролетарский (с)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замена, прыжки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Ростов-на-Дону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прыжки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4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Семикаракорский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замена, прыжки, челн.бег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Советский (с)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не проводили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43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Чертковский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</a:t>
                      </a:r>
                      <a:r>
                        <a:rPr lang="ru-RU" sz="1600" b="0" i="0" u="none" strike="noStrike" dirty="0" smtClean="0">
                          <a:latin typeface="+mj-lt"/>
                          <a:cs typeface="Arial" pitchFamily="34" charset="0"/>
                        </a:rPr>
                        <a:t>проводилась</a:t>
                      </a:r>
                      <a:endParaRPr lang="ru-RU" sz="1600" b="0" i="0" u="none" strike="noStrike" dirty="0">
                        <a:latin typeface="+mj-lt"/>
                        <a:cs typeface="Arial" pitchFamily="34" charset="0"/>
                      </a:endParaRP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Шолоховский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latin typeface="+mj-lt"/>
                          <a:cs typeface="Arial" pitchFamily="34" charset="0"/>
                        </a:rPr>
                        <a:t>+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latin typeface="+mj-lt"/>
                          <a:cs typeface="Arial" pitchFamily="34" charset="0"/>
                        </a:rPr>
                        <a:t>не проводили</a:t>
                      </a:r>
                    </a:p>
                  </a:txBody>
                  <a:tcPr marL="7443" marR="7443" marT="74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88640"/>
            <a:ext cx="8507288" cy="12289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Проведение муниципального этапа ВСОШ по физкультуре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79512" y="953344"/>
          <a:ext cx="8640959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7544" y="0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Анализ проведения олимпиад по предметам в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муниицпальных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образованиях (доля определена из расчета 22 олимпиады)</a:t>
            </a:r>
            <a:endParaRPr lang="ru-RU" sz="2000" dirty="0"/>
          </a:p>
        </p:txBody>
      </p:sp>
    </p:spTree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88708"/>
          <a:ext cx="8964488" cy="6769292"/>
        </p:xfrm>
        <a:graphic>
          <a:graphicData uri="http://schemas.openxmlformats.org/drawingml/2006/table">
            <a:tbl>
              <a:tblPr/>
              <a:tblGrid>
                <a:gridCol w="3816424"/>
                <a:gridCol w="2880320"/>
                <a:gridCol w="2267744"/>
              </a:tblGrid>
              <a:tr h="2695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Муниципальный район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Количество предметов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Процент проведения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Боковский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50,00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Милютинский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50,00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Морозовский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11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50,00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Волгодонской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54,55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Кагальницкий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12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54,55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Неклиновский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59,09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Зимовниковский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63,64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Красносулинский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63,64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Тацинский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63,64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Верхнедонской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68,18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Каменский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68,18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Мартыновский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68,18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Миллеровский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68,18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Обливский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15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68,18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Заветинский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Куйбышевский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Октябрьский (с)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Родионово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 - </a:t>
                      </a:r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Несветайский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Советский (с)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Тарасовский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Чертковский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16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72,73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5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+mj-lt"/>
                        </a:rPr>
                        <a:t>Ремонтненский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17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77,27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51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Семикаракорский</a:t>
                      </a:r>
                    </a:p>
                  </a:txBody>
                  <a:tcPr marL="5366" marR="5366" marT="536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17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77,27</a:t>
                      </a:r>
                    </a:p>
                  </a:txBody>
                  <a:tcPr marL="5366" marR="5366" marT="53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315416"/>
            <a:ext cx="8352928" cy="175183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победителей и призеров заключительного этапа ВСОШ 2010-2017 годы</a:t>
            </a:r>
            <a:r>
              <a:rPr lang="ru-RU" sz="2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2"/>
                </a:solidFill>
              </a:rPr>
              <a:t/>
            </a:r>
            <a:br>
              <a:rPr lang="ru-RU" sz="2700" dirty="0" smtClean="0">
                <a:solidFill>
                  <a:schemeClr val="accent2"/>
                </a:solidFill>
              </a:rPr>
            </a:br>
            <a:endParaRPr lang="ru-RU" sz="27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353682"/>
              </p:ext>
            </p:extLst>
          </p:nvPr>
        </p:nvGraphicFramePr>
        <p:xfrm>
          <a:off x="1" y="764704"/>
          <a:ext cx="9143999" cy="6299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805"/>
                <a:gridCol w="2007219"/>
                <a:gridCol w="5872975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год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победителей и призеров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Муниципальные образования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7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2010-2011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  Таганрог- 3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Шахты – 2                  </a:t>
                      </a: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 –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Азов – 1                      Новочеркасск – 2    </a:t>
                      </a: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74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2011-2012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 (18)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   Новочеркасск – 2    Таганрог- 8(6)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Азов -1                         Орловский -1 </a:t>
                      </a: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2012-2013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7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район – 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2013-2014</a:t>
                      </a:r>
                      <a:endParaRPr lang="ru-RU" sz="180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      Гуково – 1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2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2014-2015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(11)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9 (8)  Новочеркасск - 1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Сальский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район –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       Азов – 1   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3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2015-2016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Ростов-на-Дону – 12  Новочеркасск - 3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Багаевский район – 1    Азов – 1   Таганрог</a:t>
                      </a:r>
                      <a:r>
                        <a:rPr lang="ru-RU" sz="1800" baseline="0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- 1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7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2016-2017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 (18)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Ростов-на-Дону -11 Новочеркасск -  3 (2)  Багаевский - 1          Таганрог -1               Волгодонск – 1        </a:t>
                      </a:r>
                      <a:r>
                        <a:rPr lang="ru-RU" sz="1800" dirty="0" err="1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Белокалитвинский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 1    Азовский -1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8" marR="68578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52315-A27F-445B-8085-B9BAC001983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67544" y="1340768"/>
          <a:ext cx="83529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251520" y="188640"/>
            <a:ext cx="8712968" cy="10801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Динамика результативности участия Ростовской области в заключительном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этапе </a:t>
            </a:r>
            <a:r>
              <a:rPr kumimoji="0" lang="ru-RU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ВсОШ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2795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07504" y="1268760"/>
          <a:ext cx="903649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496888" y="260350"/>
            <a:ext cx="8064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ru-RU" altLang="ru-RU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Статистика участия в олимпиаде, чел.</a:t>
            </a:r>
            <a:endParaRPr lang="ru-RU" alt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7060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2642244"/>
              </p:ext>
            </p:extLst>
          </p:nvPr>
        </p:nvGraphicFramePr>
        <p:xfrm>
          <a:off x="179512" y="548681"/>
          <a:ext cx="8820472" cy="6001369"/>
        </p:xfrm>
        <a:graphic>
          <a:graphicData uri="http://schemas.openxmlformats.org/drawingml/2006/table">
            <a:tbl>
              <a:tblPr firstRow="1" firstCol="1" bandRow="1"/>
              <a:tblGrid>
                <a:gridCol w="3888432"/>
                <a:gridCol w="4932040"/>
              </a:tblGrid>
              <a:tr h="648071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Предмет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Дата проведения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9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988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Астрономия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, искусство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(МХК)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10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Физическая культура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11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9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История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, испанский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язык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14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065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Основы безопасности жизнедеятельности,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экономика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15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Экология,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французский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язык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16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Литература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17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39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Информатика и ИКТ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, право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18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Английский язык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21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22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Биология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23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2992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Технология, немецкий язык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</a:rPr>
                        <a:t>24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60984">
                <a:tc>
                  <a:txBody>
                    <a:bodyPr/>
                    <a:lstStyle/>
                    <a:p>
                      <a:pPr indent="3175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Химия,</a:t>
                      </a:r>
                    </a:p>
                    <a:p>
                      <a:pPr indent="3175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немецкий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язык (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конкурс устной речи)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25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065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Математика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28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065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География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29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1065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</a:rPr>
                        <a:t>Физика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30 ноября 2017 года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-387424"/>
            <a:ext cx="11441802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Сроки  проведения муниципального этапа всероссийской олимпиады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школьников по общеобразовательным предметам в 2017/18</a:t>
            </a:r>
            <a:r>
              <a:rPr kumimoji="0" lang="ru-RU" altLang="ru-RU" sz="2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уч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году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4600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по повышению эффективности при подготовке и проведении ВСОШ</a:t>
            </a:r>
            <a: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389927"/>
              </p:ext>
            </p:extLst>
          </p:nvPr>
        </p:nvGraphicFramePr>
        <p:xfrm>
          <a:off x="251520" y="1196752"/>
          <a:ext cx="8640959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60D75-C8C1-48FA-94C2-B81B9BBDC4BC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7948364" cy="4825008"/>
          </a:xfrm>
        </p:spPr>
        <p:txBody>
          <a:bodyPr/>
          <a:lstStyle/>
          <a:p>
            <a:pPr algn="ctr"/>
            <a:endParaRPr lang="ru-RU" altLang="ru-RU" sz="40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altLang="ru-RU" sz="4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alt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12ECB-46E7-4E4B-A61D-B6F4BC1CD45F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88640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lang="ru-RU" altLang="ru-RU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201</a:t>
            </a:r>
            <a:r>
              <a:rPr lang="en-US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-201</a:t>
            </a:r>
            <a:r>
              <a:rPr lang="en-US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alt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учебного года, чел.</a:t>
            </a:r>
            <a:endParaRPr lang="ru-RU" alt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417997009"/>
              </p:ext>
            </p:extLst>
          </p:nvPr>
        </p:nvGraphicFramePr>
        <p:xfrm>
          <a:off x="107504" y="980728"/>
          <a:ext cx="9036496" cy="4788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38602015"/>
              </p:ext>
            </p:extLst>
          </p:nvPr>
        </p:nvGraphicFramePr>
        <p:xfrm>
          <a:off x="323528" y="1070739"/>
          <a:ext cx="8496944" cy="5688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116632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Количество участников регионального этапа по предметам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</a:t>
            </a: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РЕГИОНАЛЬНОГО ЭТАПА  в разрезе МОУО</a:t>
            </a:r>
            <a:endParaRPr lang="ru-RU" sz="31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496943" cy="45365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Самые многочисленные команды</a:t>
            </a:r>
            <a:r>
              <a:rPr lang="ru-RU" sz="2000" b="1" i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городские округа - г. Ростов-на-Дону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436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участников), г. Таганрог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Волгодонск (96), ),  г. Гуково (88),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 Шахты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г. Батайск (87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Каменск-Шахтинский (68),  Зверево (62), Новочеркасск (61)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районы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Сальский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Зерноградский (83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Песчанокопский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(43)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ru-RU" sz="2000" b="1" dirty="0" smtClean="0"/>
          </a:p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Самые малочисленные</a:t>
            </a:r>
            <a:r>
              <a:rPr lang="ru-RU" sz="2000" b="1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районы: </a:t>
            </a:r>
          </a:p>
          <a:p>
            <a:pPr marL="0" indent="0"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Морозовский,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Зимовниковский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 1 участнику, Шолоховский – 2,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Чертковский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Заветинский - по 3</a:t>
            </a:r>
          </a:p>
          <a:p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sz="18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5886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1"/>
            <a:ext cx="8424935" cy="725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РЕЙТИНГ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ПО КОЛИЧЕСТВУ ПОБЕДИТЕЛЕЙ И ПРИЗЕРОВ РЕГИОНАЛЬНОГО ЭТАПА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44132"/>
              </p:ext>
            </p:extLst>
          </p:nvPr>
        </p:nvGraphicFramePr>
        <p:xfrm>
          <a:off x="0" y="1196752"/>
          <a:ext cx="9144000" cy="624600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706716"/>
                <a:gridCol w="2950884"/>
                <a:gridCol w="1828800"/>
                <a:gridCol w="1828800"/>
                <a:gridCol w="182880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№ п/п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2014/15 уч. год</a:t>
                      </a:r>
                    </a:p>
                  </a:txBody>
                  <a:tcPr marL="0" marR="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2015/16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уч. год</a:t>
                      </a:r>
                    </a:p>
                  </a:txBody>
                  <a:tcPr marL="0" marR="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уч. год</a:t>
                      </a:r>
                    </a:p>
                    <a:p>
                      <a:pPr marL="1682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174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Ростов- на- Дону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7968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Таганрог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603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Новочеркасск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Сальский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Гуково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Волгодонск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43930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Азов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1611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Зерноградский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8086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Каменск-Шахтинский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4718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Шахты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8299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Азовский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30372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Батайск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  <a:tr h="40445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Белокалитвинский</a:t>
                      </a: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83C9-5359-4743-8BE6-883DF91248F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040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7F4DF-E904-45BA-97DC-801ADBF4385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764704"/>
          <a:ext cx="914400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323528" y="1"/>
            <a:ext cx="8568952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itchFamily="18" charset="0"/>
              </a:rPr>
              <a:t>Доля победителей и призеров в общем количестве участников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itchFamily="18" charset="0"/>
              </a:rPr>
              <a:t> РЕГИОНАЛЬНОГО ЭТАПА </a:t>
            </a:r>
            <a:r>
              <a:rPr kumimoji="0" lang="ru-RU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itchFamily="18" charset="0"/>
              </a:rPr>
              <a:t>ВсОШ</a:t>
            </a: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2341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002467"/>
              </p:ext>
            </p:extLst>
          </p:nvPr>
        </p:nvGraphicFramePr>
        <p:xfrm>
          <a:off x="107504" y="1268760"/>
          <a:ext cx="8713091" cy="5583966"/>
        </p:xfrm>
        <a:graphic>
          <a:graphicData uri="http://schemas.openxmlformats.org/drawingml/2006/table">
            <a:tbl>
              <a:tblPr/>
              <a:tblGrid>
                <a:gridCol w="2905194"/>
                <a:gridCol w="2976547"/>
                <a:gridCol w="2831350"/>
              </a:tblGrid>
              <a:tr h="10410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Участники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Победители и призеры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Боковский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Верхнедонской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Волгодонской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Егорлыкский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Заветинский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Зимовниковский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Кашарский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Красносулинский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3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Матвеево-Курганский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109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Морозовский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 fontAlgn="t"/>
                      <a:endParaRPr lang="ru-RU" sz="1800" b="0" i="0" u="none" strike="noStrike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object 5"/>
          <p:cNvSpPr txBox="1"/>
          <p:nvPr/>
        </p:nvSpPr>
        <p:spPr>
          <a:xfrm>
            <a:off x="762000" y="115888"/>
            <a:ext cx="8382000" cy="8617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algn="ctr">
              <a:defRPr/>
            </a:pPr>
            <a:r>
              <a:rPr lang="ru-RU" sz="28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Территории, не имеющие победителей и </a:t>
            </a:r>
            <a:r>
              <a:rPr lang="ru-RU" sz="2800" b="1" i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призеров регионального этапа </a:t>
            </a:r>
            <a:r>
              <a:rPr lang="ru-RU" sz="2800" b="1" i="1" spc="-2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ВсОШ</a:t>
            </a:r>
            <a:r>
              <a:rPr lang="ru-RU" sz="2800" b="1" i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sz="28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BFD94-62C9-414F-9BE1-45087E0394BC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07779"/>
              </p:ext>
            </p:extLst>
          </p:nvPr>
        </p:nvGraphicFramePr>
        <p:xfrm>
          <a:off x="251520" y="1124743"/>
          <a:ext cx="8587680" cy="4328390"/>
        </p:xfrm>
        <a:graphic>
          <a:graphicData uri="http://schemas.openxmlformats.org/drawingml/2006/table">
            <a:tbl>
              <a:tblPr/>
              <a:tblGrid>
                <a:gridCol w="3321268"/>
                <a:gridCol w="2633205"/>
                <a:gridCol w="2633207"/>
              </a:tblGrid>
              <a:tr h="47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район, городской округ</a:t>
                      </a:r>
                      <a:endParaRPr lang="ru-RU" sz="18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Участники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Победители и призеры регионального этапа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Неклиновский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Обливский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Орловский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Ремонтненский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Советский (с)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Тарасовский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Тацинский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Усть-Донецкий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Чертковский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97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Шолоховский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b="0" i="0" u="none" strike="noStrike" baseline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object 5"/>
          <p:cNvSpPr txBox="1"/>
          <p:nvPr/>
        </p:nvSpPr>
        <p:spPr>
          <a:xfrm>
            <a:off x="1219200" y="260350"/>
            <a:ext cx="7385050" cy="36933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algn="ctr">
              <a:defRPr/>
            </a:pPr>
            <a:r>
              <a:rPr lang="ru-RU" sz="2400" b="1" i="1" spc="-20" dirty="0">
                <a:solidFill>
                  <a:srgbClr val="FF0000"/>
                </a:solidFill>
                <a:latin typeface="Times New Roman"/>
                <a:cs typeface="Times New Roman"/>
              </a:rPr>
              <a:t>Территории, не имеющие победителей и призеров </a:t>
            </a:r>
            <a:r>
              <a:rPr lang="ru-RU" sz="2400" b="1" i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(22)</a:t>
            </a:r>
            <a:endParaRPr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12447E-1576-4534-AC2B-EEC1E6260850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440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6838</TotalTime>
  <Words>1456</Words>
  <Application>Microsoft Office PowerPoint</Application>
  <PresentationFormat>Экран (4:3)</PresentationFormat>
  <Paragraphs>522</Paragraphs>
  <Slides>22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Всероссийская олимпиада школьников в Ростовской области   Итоги 2016-2017 учебного года Задачи на 2017-2018 учебный год    Арбузова Л.Е., ведущий специалист минобразования Ростовской области</vt:lpstr>
      <vt:lpstr>Презентация PowerPoint</vt:lpstr>
      <vt:lpstr>Презентация PowerPoint</vt:lpstr>
      <vt:lpstr>Презентация PowerPoint</vt:lpstr>
      <vt:lpstr>     Количество участников РЕГИОНАЛЬНОГО ЭТАПА  в разрезе МОУО</vt:lpstr>
      <vt:lpstr>РЕЙТИНГ  ПО КОЛИЧЕСТВУ ПОБЕДИТЕЛЕЙ И ПРИЗЕРОВ РЕГИОНАЛЬНОГО ЭТАПА</vt:lpstr>
      <vt:lpstr>Презентация PowerPoint</vt:lpstr>
      <vt:lpstr>Презентация PowerPoint</vt:lpstr>
      <vt:lpstr>Презентация PowerPoint</vt:lpstr>
      <vt:lpstr>Доля неявки участников на РЭ ВсОШ  (по области  в среднем – 21, 91 %)</vt:lpstr>
      <vt:lpstr>Презентация PowerPoint</vt:lpstr>
      <vt:lpstr>Статистика «нулевых» работ регионального этапа по отдельным предметам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Количество победителей и призеров заключительного этапа ВСОШ 2010-2017 годы  </vt:lpstr>
      <vt:lpstr>Презентация PowerPoint</vt:lpstr>
      <vt:lpstr>Презентация PowerPoint</vt:lpstr>
      <vt:lpstr>Задачи по повышению эффективности при подготовке и проведении ВСОШ </vt:lpstr>
      <vt:lpstr>Презентация PowerPoint</vt:lpstr>
    </vt:vector>
  </TitlesOfParts>
  <Company>www.usde.ru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комплексного учебного курса  «Основы религиозных культур  и светской этики»  в образовательных учреждениях Ростовской области в   2012-2013 учебном году</dc:title>
  <dc:creator>admin</dc:creator>
  <cp:lastModifiedBy>Арбузова Лариса Евгеньевна</cp:lastModifiedBy>
  <cp:revision>877</cp:revision>
  <cp:lastPrinted>2016-10-18T06:20:10Z</cp:lastPrinted>
  <dcterms:created xsi:type="dcterms:W3CDTF">2013-02-10T16:50:00Z</dcterms:created>
  <dcterms:modified xsi:type="dcterms:W3CDTF">2017-10-25T06:42:49Z</dcterms:modified>
</cp:coreProperties>
</file>