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321" r:id="rId3"/>
    <p:sldId id="316" r:id="rId4"/>
    <p:sldId id="324" r:id="rId5"/>
    <p:sldId id="325" r:id="rId6"/>
    <p:sldId id="326" r:id="rId7"/>
    <p:sldId id="329" r:id="rId8"/>
    <p:sldId id="327" r:id="rId9"/>
    <p:sldId id="328" r:id="rId10"/>
    <p:sldId id="320" r:id="rId11"/>
    <p:sldId id="293" r:id="rId12"/>
    <p:sldId id="354" r:id="rId13"/>
    <p:sldId id="294" r:id="rId14"/>
    <p:sldId id="330" r:id="rId15"/>
    <p:sldId id="331" r:id="rId16"/>
    <p:sldId id="333" r:id="rId17"/>
    <p:sldId id="349" r:id="rId18"/>
    <p:sldId id="350" r:id="rId19"/>
    <p:sldId id="351" r:id="rId20"/>
    <p:sldId id="352" r:id="rId21"/>
    <p:sldId id="353" r:id="rId22"/>
    <p:sldId id="334" r:id="rId23"/>
    <p:sldId id="335" r:id="rId24"/>
    <p:sldId id="336" r:id="rId25"/>
    <p:sldId id="337" r:id="rId26"/>
    <p:sldId id="339" r:id="rId27"/>
    <p:sldId id="345" r:id="rId28"/>
    <p:sldId id="340" r:id="rId29"/>
    <p:sldId id="341" r:id="rId30"/>
    <p:sldId id="342" r:id="rId31"/>
    <p:sldId id="343" r:id="rId32"/>
    <p:sldId id="344" r:id="rId33"/>
    <p:sldId id="346" r:id="rId34"/>
    <p:sldId id="347" r:id="rId35"/>
    <p:sldId id="348" r:id="rId36"/>
    <p:sldId id="322" r:id="rId37"/>
    <p:sldId id="313" r:id="rId38"/>
    <p:sldId id="268" r:id="rId39"/>
    <p:sldId id="283" r:id="rId40"/>
    <p:sldId id="285" r:id="rId41"/>
    <p:sldId id="286" r:id="rId42"/>
  </p:sldIdLst>
  <p:sldSz cx="9144000" cy="5143500" type="screen16x9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50" y="4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C8B3B-283E-49F2-AD39-1BE2CB7434C2}" type="doc">
      <dgm:prSet loTypeId="urn:microsoft.com/office/officeart/2005/8/layout/vProcess5" loCatId="process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B5A23BE-C680-4689-B604-3488EB3B3AC3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Подготовка</a:t>
          </a:r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ППЭ к проведению экзамена</a:t>
          </a:r>
        </a:p>
        <a:p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за </a:t>
          </a:r>
          <a:r>
            <a:rPr lang="ru-RU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2-5 рабочих дней </a:t>
          </a:r>
          <a:r>
            <a: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до экзамена</a:t>
          </a:r>
          <a:endParaRPr lang="ru-RU" sz="20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7D0DC8A6-4CE9-4A3D-954A-FBACB4DE7DB3}" type="parTrans" cxnId="{70D54BBF-8EB0-4423-884D-9CD16C3F77A3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CCFBD72B-DC03-45C9-9265-15CAA7547502}" type="sibTrans" cxnId="{70D54BBF-8EB0-4423-884D-9CD16C3F77A3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1023EC32-6B61-4DD3-A858-D3E4AF61E9AC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Контроль технической готовности ППЭ</a:t>
          </a:r>
        </a:p>
        <a:p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за </a:t>
          </a:r>
          <a:r>
            <a:rPr lang="ru-RU" sz="2400" b="1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1 рабочий день </a:t>
          </a:r>
          <a:r>
            <a:rPr lang="ru-RU" sz="24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до экзамена</a:t>
          </a:r>
          <a:endParaRPr lang="ru-RU" sz="2000" b="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F1164BA4-37B7-43C3-B4F1-DDD2F9B09B56}" type="parTrans" cxnId="{EC6A557A-01A7-4844-BFB8-36F5A4A3A12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2104547-21D0-445F-B03D-A0DAE0C8FCB1}" type="sibTrans" cxnId="{EC6A557A-01A7-4844-BFB8-36F5A4A3A126}">
      <dgm:prSet custT="1"/>
      <dgm:spPr/>
      <dgm:t>
        <a:bodyPr/>
        <a:lstStyle/>
        <a:p>
          <a:endParaRPr lang="ru-RU" sz="28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3A5D3118-4F7F-456E-8227-CCD1086BA787}">
      <dgm:prSet phldrT="[Текст]" custT="1"/>
      <dgm:spPr/>
      <dgm:t>
        <a:bodyPr/>
        <a:lstStyle/>
        <a:p>
          <a:r>
            <a:rPr lang="ru-RU" sz="2400" b="1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Подготовка к экзамену</a:t>
          </a:r>
        </a:p>
        <a:p>
          <a:r>
            <a:rPr lang="ru-RU" sz="2400" b="0" i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день экзамена</a:t>
          </a:r>
        </a:p>
      </dgm:t>
    </dgm:pt>
    <dgm:pt modelId="{E15AB79D-FCAC-43EE-BD31-7C0E5855DE7F}" type="parTrans" cxnId="{A4614B0E-632A-4271-B919-0D3C84C3770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6D71155C-AA0E-4531-952E-EAD3A283DD83}" type="sibTrans" cxnId="{A4614B0E-632A-4271-B919-0D3C84C37706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96701637-7C02-4DB7-8488-0B69F46CDADC}" type="pres">
      <dgm:prSet presAssocID="{3B4C8B3B-283E-49F2-AD39-1BE2CB7434C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783477-604A-4EEF-A23A-9EDBD39D45F1}" type="pres">
      <dgm:prSet presAssocID="{3B4C8B3B-283E-49F2-AD39-1BE2CB7434C2}" presName="dummyMaxCanvas" presStyleCnt="0">
        <dgm:presLayoutVars/>
      </dgm:prSet>
      <dgm:spPr/>
    </dgm:pt>
    <dgm:pt modelId="{C457D3D7-D343-4994-A457-8B09ADCD7796}" type="pres">
      <dgm:prSet presAssocID="{3B4C8B3B-283E-49F2-AD39-1BE2CB7434C2}" presName="ThreeNodes_1" presStyleLbl="node1" presStyleIdx="0" presStyleCnt="3" custLinFactNeighborX="-23529" custLinFactNeighborY="-12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39D14-33C1-4B53-94B8-8E51F4D05A36}" type="pres">
      <dgm:prSet presAssocID="{3B4C8B3B-283E-49F2-AD39-1BE2CB7434C2}" presName="ThreeNodes_2" presStyleLbl="node1" presStyleIdx="1" presStyleCnt="3" custLinFactNeighborX="-5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9187F-E0E1-4A7C-A6F1-E32EDE8E9192}" type="pres">
      <dgm:prSet presAssocID="{3B4C8B3B-283E-49F2-AD39-1BE2CB7434C2}" presName="ThreeNodes_3" presStyleLbl="node1" presStyleIdx="2" presStyleCnt="3" custLinFactNeighborX="-8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C42C2-4884-41CB-939E-655C28914F76}" type="pres">
      <dgm:prSet presAssocID="{3B4C8B3B-283E-49F2-AD39-1BE2CB7434C2}" presName="ThreeConn_1-2" presStyleLbl="fgAccFollowNode1" presStyleIdx="0" presStyleCnt="2" custLinFactNeighborX="-376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CEC2A-956E-40DA-A61E-A091EDAEFC20}" type="pres">
      <dgm:prSet presAssocID="{3B4C8B3B-283E-49F2-AD39-1BE2CB7434C2}" presName="ThreeConn_2-3" presStyleLbl="fgAccFollowNode1" presStyleIdx="1" presStyleCnt="2" custLinFactNeighborX="-50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60881-6AEA-4408-9F67-E1E10917F39A}" type="pres">
      <dgm:prSet presAssocID="{3B4C8B3B-283E-49F2-AD39-1BE2CB7434C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02BD7-C60B-42FE-BD6B-B7BA07A9AF5B}" type="pres">
      <dgm:prSet presAssocID="{3B4C8B3B-283E-49F2-AD39-1BE2CB7434C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1392B-775D-40CF-9B35-6C8E60B73B73}" type="pres">
      <dgm:prSet presAssocID="{3B4C8B3B-283E-49F2-AD39-1BE2CB7434C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B0B20-DD30-48DC-AF14-7CA1612634E2}" type="presOf" srcId="{CB5A23BE-C680-4689-B604-3488EB3B3AC3}" destId="{C457D3D7-D343-4994-A457-8B09ADCD7796}" srcOrd="0" destOrd="0" presId="urn:microsoft.com/office/officeart/2005/8/layout/vProcess5"/>
    <dgm:cxn modelId="{D709719E-5023-41CF-97FC-DC4BD23BE3FE}" type="presOf" srcId="{3A5D3118-4F7F-456E-8227-CCD1086BA787}" destId="{BCD9187F-E0E1-4A7C-A6F1-E32EDE8E9192}" srcOrd="0" destOrd="0" presId="urn:microsoft.com/office/officeart/2005/8/layout/vProcess5"/>
    <dgm:cxn modelId="{49274491-F743-4BCD-82AF-2677AB1D9306}" type="presOf" srcId="{1023EC32-6B61-4DD3-A858-D3E4AF61E9AC}" destId="{6E939D14-33C1-4B53-94B8-8E51F4D05A36}" srcOrd="0" destOrd="0" presId="urn:microsoft.com/office/officeart/2005/8/layout/vProcess5"/>
    <dgm:cxn modelId="{2F8DF187-5FFE-403B-8BC2-D2ECE2B88182}" type="presOf" srcId="{3A5D3118-4F7F-456E-8227-CCD1086BA787}" destId="{22F1392B-775D-40CF-9B35-6C8E60B73B73}" srcOrd="1" destOrd="0" presId="urn:microsoft.com/office/officeart/2005/8/layout/vProcess5"/>
    <dgm:cxn modelId="{A4614B0E-632A-4271-B919-0D3C84C37706}" srcId="{3B4C8B3B-283E-49F2-AD39-1BE2CB7434C2}" destId="{3A5D3118-4F7F-456E-8227-CCD1086BA787}" srcOrd="2" destOrd="0" parTransId="{E15AB79D-FCAC-43EE-BD31-7C0E5855DE7F}" sibTransId="{6D71155C-AA0E-4531-952E-EAD3A283DD83}"/>
    <dgm:cxn modelId="{C3385415-91A2-48D7-8DF1-9DCC86385A3B}" type="presOf" srcId="{1023EC32-6B61-4DD3-A858-D3E4AF61E9AC}" destId="{A0B02BD7-C60B-42FE-BD6B-B7BA07A9AF5B}" srcOrd="1" destOrd="0" presId="urn:microsoft.com/office/officeart/2005/8/layout/vProcess5"/>
    <dgm:cxn modelId="{32B274C8-96C2-4A5E-BDCA-7BA064A4A0FC}" type="presOf" srcId="{62104547-21D0-445F-B03D-A0DAE0C8FCB1}" destId="{3ACCEC2A-956E-40DA-A61E-A091EDAEFC20}" srcOrd="0" destOrd="0" presId="urn:microsoft.com/office/officeart/2005/8/layout/vProcess5"/>
    <dgm:cxn modelId="{EBFBABAA-7532-48A3-B1DA-F05A1C7C21C3}" type="presOf" srcId="{3B4C8B3B-283E-49F2-AD39-1BE2CB7434C2}" destId="{96701637-7C02-4DB7-8488-0B69F46CDADC}" srcOrd="0" destOrd="0" presId="urn:microsoft.com/office/officeart/2005/8/layout/vProcess5"/>
    <dgm:cxn modelId="{EC6A557A-01A7-4844-BFB8-36F5A4A3A126}" srcId="{3B4C8B3B-283E-49F2-AD39-1BE2CB7434C2}" destId="{1023EC32-6B61-4DD3-A858-D3E4AF61E9AC}" srcOrd="1" destOrd="0" parTransId="{F1164BA4-37B7-43C3-B4F1-DDD2F9B09B56}" sibTransId="{62104547-21D0-445F-B03D-A0DAE0C8FCB1}"/>
    <dgm:cxn modelId="{81977D72-3244-4D2B-8E89-57901C598D27}" type="presOf" srcId="{CB5A23BE-C680-4689-B604-3488EB3B3AC3}" destId="{BD860881-6AEA-4408-9F67-E1E10917F39A}" srcOrd="1" destOrd="0" presId="urn:microsoft.com/office/officeart/2005/8/layout/vProcess5"/>
    <dgm:cxn modelId="{B8FD15C6-ACC3-45E0-A72E-74CCC496C64A}" type="presOf" srcId="{CCFBD72B-DC03-45C9-9265-15CAA7547502}" destId="{F6CC42C2-4884-41CB-939E-655C28914F76}" srcOrd="0" destOrd="0" presId="urn:microsoft.com/office/officeart/2005/8/layout/vProcess5"/>
    <dgm:cxn modelId="{70D54BBF-8EB0-4423-884D-9CD16C3F77A3}" srcId="{3B4C8B3B-283E-49F2-AD39-1BE2CB7434C2}" destId="{CB5A23BE-C680-4689-B604-3488EB3B3AC3}" srcOrd="0" destOrd="0" parTransId="{7D0DC8A6-4CE9-4A3D-954A-FBACB4DE7DB3}" sibTransId="{CCFBD72B-DC03-45C9-9265-15CAA7547502}"/>
    <dgm:cxn modelId="{EE73403A-AFAF-4252-9FD1-1A362AD94F0C}" type="presParOf" srcId="{96701637-7C02-4DB7-8488-0B69F46CDADC}" destId="{86783477-604A-4EEF-A23A-9EDBD39D45F1}" srcOrd="0" destOrd="0" presId="urn:microsoft.com/office/officeart/2005/8/layout/vProcess5"/>
    <dgm:cxn modelId="{E5F4AE51-2645-4405-9EC5-6918F061AB9D}" type="presParOf" srcId="{96701637-7C02-4DB7-8488-0B69F46CDADC}" destId="{C457D3D7-D343-4994-A457-8B09ADCD7796}" srcOrd="1" destOrd="0" presId="urn:microsoft.com/office/officeart/2005/8/layout/vProcess5"/>
    <dgm:cxn modelId="{48C2EB68-52F9-46A2-AF03-14354469E3DB}" type="presParOf" srcId="{96701637-7C02-4DB7-8488-0B69F46CDADC}" destId="{6E939D14-33C1-4B53-94B8-8E51F4D05A36}" srcOrd="2" destOrd="0" presId="urn:microsoft.com/office/officeart/2005/8/layout/vProcess5"/>
    <dgm:cxn modelId="{C0B03DD9-EAF0-4D50-B6C9-1082DBEAA947}" type="presParOf" srcId="{96701637-7C02-4DB7-8488-0B69F46CDADC}" destId="{BCD9187F-E0E1-4A7C-A6F1-E32EDE8E9192}" srcOrd="3" destOrd="0" presId="urn:microsoft.com/office/officeart/2005/8/layout/vProcess5"/>
    <dgm:cxn modelId="{D60741CB-5957-4E4A-AD86-14C3DAFA6230}" type="presParOf" srcId="{96701637-7C02-4DB7-8488-0B69F46CDADC}" destId="{F6CC42C2-4884-41CB-939E-655C28914F76}" srcOrd="4" destOrd="0" presId="urn:microsoft.com/office/officeart/2005/8/layout/vProcess5"/>
    <dgm:cxn modelId="{22F2E026-6D04-4BC0-8119-C8A5211A0BCB}" type="presParOf" srcId="{96701637-7C02-4DB7-8488-0B69F46CDADC}" destId="{3ACCEC2A-956E-40DA-A61E-A091EDAEFC20}" srcOrd="5" destOrd="0" presId="urn:microsoft.com/office/officeart/2005/8/layout/vProcess5"/>
    <dgm:cxn modelId="{807275A4-9E2E-47AD-B3FE-82F0E3A3F4A8}" type="presParOf" srcId="{96701637-7C02-4DB7-8488-0B69F46CDADC}" destId="{BD860881-6AEA-4408-9F67-E1E10917F39A}" srcOrd="6" destOrd="0" presId="urn:microsoft.com/office/officeart/2005/8/layout/vProcess5"/>
    <dgm:cxn modelId="{30F56D21-84F2-4A51-9BE5-83A0F4C50992}" type="presParOf" srcId="{96701637-7C02-4DB7-8488-0B69F46CDADC}" destId="{A0B02BD7-C60B-42FE-BD6B-B7BA07A9AF5B}" srcOrd="7" destOrd="0" presId="urn:microsoft.com/office/officeart/2005/8/layout/vProcess5"/>
    <dgm:cxn modelId="{E4AF20E3-9CC1-4432-A0BE-E5714528D8C2}" type="presParOf" srcId="{96701637-7C02-4DB7-8488-0B69F46CDADC}" destId="{22F1392B-775D-40CF-9B35-6C8E60B73B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7D3D7-D343-4994-A457-8B09ADCD7796}">
      <dsp:nvSpPr>
        <dsp:cNvPr id="0" name=""/>
        <dsp:cNvSpPr/>
      </dsp:nvSpPr>
      <dsp:spPr>
        <a:xfrm>
          <a:off x="0" y="0"/>
          <a:ext cx="7391413" cy="1129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Подготовка</a:t>
          </a: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ППЭ к проведению экзамена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за </a:t>
          </a:r>
          <a:r>
            <a:rPr lang="ru-RU" sz="2400" b="1" i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2-5 рабочих дней </a:t>
          </a:r>
          <a:r>
            <a:rPr lang="ru-RU" sz="24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до экзамена</a:t>
          </a:r>
          <a:endParaRPr lang="ru-RU" sz="200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3072" y="33072"/>
        <a:ext cx="6172966" cy="1063011"/>
      </dsp:txXfrm>
    </dsp:sp>
    <dsp:sp modelId="{6E939D14-33C1-4B53-94B8-8E51F4D05A36}">
      <dsp:nvSpPr>
        <dsp:cNvPr id="0" name=""/>
        <dsp:cNvSpPr/>
      </dsp:nvSpPr>
      <dsp:spPr>
        <a:xfrm>
          <a:off x="274260" y="1317347"/>
          <a:ext cx="7391413" cy="1129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Контроль технической готовности ППЭ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за </a:t>
          </a:r>
          <a:r>
            <a:rPr lang="ru-RU" sz="2400" b="1" i="1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1 рабочий день </a:t>
          </a:r>
          <a:r>
            <a:rPr lang="ru-RU" sz="24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до экзамена</a:t>
          </a:r>
          <a:endParaRPr lang="ru-RU" sz="2000" b="0" kern="1200" dirty="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307332" y="1350419"/>
        <a:ext cx="5939134" cy="1063011"/>
      </dsp:txXfrm>
    </dsp:sp>
    <dsp:sp modelId="{BCD9187F-E0E1-4A7C-A6F1-E32EDE8E9192}">
      <dsp:nvSpPr>
        <dsp:cNvPr id="0" name=""/>
        <dsp:cNvSpPr/>
      </dsp:nvSpPr>
      <dsp:spPr>
        <a:xfrm>
          <a:off x="656287" y="2634695"/>
          <a:ext cx="7391413" cy="1129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Подготовка к экзамену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день экзамена</a:t>
          </a:r>
        </a:p>
      </dsp:txBody>
      <dsp:txXfrm>
        <a:off x="689359" y="2667767"/>
        <a:ext cx="5939134" cy="1063011"/>
      </dsp:txXfrm>
    </dsp:sp>
    <dsp:sp modelId="{F6CC42C2-4884-41CB-939E-655C28914F76}">
      <dsp:nvSpPr>
        <dsp:cNvPr id="0" name=""/>
        <dsp:cNvSpPr/>
      </dsp:nvSpPr>
      <dsp:spPr>
        <a:xfrm>
          <a:off x="6380938" y="856276"/>
          <a:ext cx="733950" cy="733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6546077" y="856276"/>
        <a:ext cx="403672" cy="552297"/>
      </dsp:txXfrm>
    </dsp:sp>
    <dsp:sp modelId="{3ACCEC2A-956E-40DA-A61E-A091EDAEFC20}">
      <dsp:nvSpPr>
        <dsp:cNvPr id="0" name=""/>
        <dsp:cNvSpPr/>
      </dsp:nvSpPr>
      <dsp:spPr>
        <a:xfrm>
          <a:off x="6939418" y="2166096"/>
          <a:ext cx="733950" cy="73395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>
        <a:off x="7104557" y="2166096"/>
        <a:ext cx="403672" cy="552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95A3-B73C-4B76-B498-B6F9463A65CE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89EE-8424-4F3D-8C0B-5A6E34C65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89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BB8F1-8CC3-4070-8215-79F535316F2F}" type="datetimeFigureOut">
              <a:rPr lang="ru-RU" smtClean="0"/>
              <a:t>23.05.2019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E7161-DB8A-4B09-893D-1B321FC4A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703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7161-DB8A-4B09-893D-1B321FC4A8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05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B1857-7CBA-4774-85D0-CC4D07764F9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7411" name="Номер слайда 3"/>
          <p:cNvSpPr txBox="1">
            <a:spLocks noGrp="1"/>
          </p:cNvSpPr>
          <p:nvPr/>
        </p:nvSpPr>
        <p:spPr bwMode="auto">
          <a:xfrm>
            <a:off x="5573410" y="14817839"/>
            <a:ext cx="4263758" cy="7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2817" tIns="66408" rIns="132817" bIns="66408" anchor="b"/>
          <a:lstStyle/>
          <a:p>
            <a:pPr algn="r" defTabSz="2481088"/>
            <a:fld id="{D18F4E8F-733A-4A52-972F-FE21A172C4DD}" type="slidenum">
              <a:rPr lang="ru-RU" sz="1700">
                <a:latin typeface="Calibri" pitchFamily="34" charset="0"/>
              </a:rPr>
              <a:pPr algn="r" defTabSz="2481088"/>
              <a:t>13</a:t>
            </a:fld>
            <a:endParaRPr lang="ru-RU" sz="17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903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234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80988" y="1168400"/>
            <a:ext cx="10401301" cy="5849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83944" y="7410273"/>
            <a:ext cx="7871554" cy="7020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5573410" y="14817837"/>
            <a:ext cx="4263758" cy="78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817" tIns="66408" rIns="132817" bIns="6640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D000D6-1C6B-4FE5-8070-915E4D356A30}" type="slidenum">
              <a:rPr lang="ru-RU" altLang="ru-RU" sz="1700">
                <a:latin typeface="Calibri" pitchFamily="34" charset="0"/>
                <a:cs typeface="Arial" pitchFamily="34" charset="0"/>
              </a:rPr>
              <a:pPr algn="r" eaLnBrk="1" hangingPunct="1"/>
              <a:t>26</a:t>
            </a:fld>
            <a:endParaRPr lang="ru-RU" altLang="ru-RU" sz="17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408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280988" y="1168400"/>
            <a:ext cx="10401301" cy="58499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983944" y="7410273"/>
            <a:ext cx="7871554" cy="70202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5573410" y="14817837"/>
            <a:ext cx="4263758" cy="78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2817" tIns="66408" rIns="132817" bIns="66408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4D000D6-1C6B-4FE5-8070-915E4D356A30}" type="slidenum">
              <a:rPr lang="ru-RU" altLang="ru-RU" sz="1700">
                <a:latin typeface="Calibri" pitchFamily="34" charset="0"/>
                <a:cs typeface="Arial" pitchFamily="34" charset="0"/>
              </a:rPr>
              <a:pPr algn="r" eaLnBrk="1" hangingPunct="1"/>
              <a:t>27</a:t>
            </a:fld>
            <a:endParaRPr lang="ru-RU" altLang="ru-RU" sz="1700"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1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3B1857-7CBA-4774-85D0-CC4D07764F9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9626" indent="0" algn="ctr">
              <a:buNone/>
              <a:defRPr sz="1700"/>
            </a:lvl2pPr>
            <a:lvl3pPr marL="779252" indent="0" algn="ctr">
              <a:buNone/>
              <a:defRPr sz="1500"/>
            </a:lvl3pPr>
            <a:lvl4pPr marL="1168878" indent="0" algn="ctr">
              <a:buNone/>
              <a:defRPr sz="1400"/>
            </a:lvl4pPr>
            <a:lvl5pPr marL="1558503" indent="0" algn="ctr">
              <a:buNone/>
              <a:defRPr sz="1400"/>
            </a:lvl5pPr>
            <a:lvl6pPr marL="1948129" indent="0" algn="ctr">
              <a:buNone/>
              <a:defRPr sz="1400"/>
            </a:lvl6pPr>
            <a:lvl7pPr marL="2337755" indent="0" algn="ctr">
              <a:buNone/>
              <a:defRPr sz="1400"/>
            </a:lvl7pPr>
            <a:lvl8pPr marL="2727381" indent="0" algn="ctr">
              <a:buNone/>
              <a:defRPr sz="1400"/>
            </a:lvl8pPr>
            <a:lvl9pPr marL="3117007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09F643-3A76-4E8B-B799-AEC07D55F1CC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9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73DD6-63BB-4B88-B5C3-B6F4E49C1FA5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5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A1C717-0E9A-4E7C-ABAC-E8F8D8DB6899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5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28651" y="273845"/>
            <a:ext cx="7886700" cy="43588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FB9B0F3E-629D-410D-8888-2F0DF0691B5C}" type="datetime1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4767264"/>
            <a:ext cx="3086100" cy="273844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947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246CBD-1F81-45C3-9E14-62279C552455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8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282306"/>
            <a:ext cx="7886700" cy="2139553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3442099"/>
            <a:ext cx="7886700" cy="112514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1CD15C-D5B6-4748-8F72-FC8BEEF0CF21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4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58F619-85FE-4E43-86F5-0CF6F7D6457B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A8075C-C223-48A8-B494-FEDB02FEB178}" type="datetime1">
              <a:rPr lang="ru-RU" smtClean="0"/>
              <a:t>23.05.2019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789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6A341-4962-45FB-AAC2-3AA75D512153}" type="datetime1">
              <a:rPr lang="ru-RU" smtClean="0"/>
              <a:t>23.05.2019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1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71DED9-3855-4487-A6EA-0388F3E25876}" type="datetime1">
              <a:rPr lang="ru-RU" smtClean="0"/>
              <a:t>23.05.2019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24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6D6C1F-D2B9-4FE6-8392-1BB7519DFAB4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1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1543051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89626" indent="0">
              <a:buNone/>
              <a:defRPr sz="1200"/>
            </a:lvl2pPr>
            <a:lvl3pPr marL="779252" indent="0">
              <a:buNone/>
              <a:defRPr sz="1000"/>
            </a:lvl3pPr>
            <a:lvl4pPr marL="1168878" indent="0">
              <a:buNone/>
              <a:defRPr sz="900"/>
            </a:lvl4pPr>
            <a:lvl5pPr marL="1558503" indent="0">
              <a:buNone/>
              <a:defRPr sz="900"/>
            </a:lvl5pPr>
            <a:lvl6pPr marL="1948129" indent="0">
              <a:buNone/>
              <a:defRPr sz="900"/>
            </a:lvl6pPr>
            <a:lvl7pPr marL="2337755" indent="0">
              <a:buNone/>
              <a:defRPr sz="900"/>
            </a:lvl7pPr>
            <a:lvl8pPr marL="2727381" indent="0">
              <a:buNone/>
              <a:defRPr sz="900"/>
            </a:lvl8pPr>
            <a:lvl9pPr marL="311700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E2C15-5347-451C-8397-84430CB4D79C}" type="datetime1">
              <a:rPr lang="ru-RU" smtClean="0"/>
              <a:t>23.05.2019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9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273847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7B65A63-3D11-42CD-A735-31EC77E8B9E1}" type="datetime1">
              <a:rPr lang="ru-RU" smtClean="0"/>
              <a:t>23.05.2019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5pPr>
      <a:lvl6pPr marL="3896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6pPr>
      <a:lvl7pPr marL="77925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7pPr>
      <a:lvl8pPr marL="116887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8pPr>
      <a:lvl9pPr marL="155850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 Light"/>
        </a:defRPr>
      </a:lvl9pPr>
    </p:titleStyle>
    <p:bodyStyle>
      <a:lvl1pPr marL="194813" indent="-194813" algn="l" rtl="0" eaLnBrk="1" fontAlgn="base" hangingPunct="1">
        <a:lnSpc>
          <a:spcPct val="90000"/>
        </a:lnSpc>
        <a:spcBef>
          <a:spcPts val="852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4439" indent="-194813" algn="l" rtl="0" eaLnBrk="1" fontAlgn="base" hangingPunct="1">
        <a:lnSpc>
          <a:spcPct val="90000"/>
        </a:lnSpc>
        <a:spcBef>
          <a:spcPts val="426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rtl="0" eaLnBrk="1" fontAlgn="base" hangingPunct="1">
        <a:lnSpc>
          <a:spcPct val="90000"/>
        </a:lnSpc>
        <a:spcBef>
          <a:spcPts val="426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rtl="0" eaLnBrk="1" fontAlgn="base" hangingPunct="1">
        <a:lnSpc>
          <a:spcPct val="90000"/>
        </a:lnSpc>
        <a:spcBef>
          <a:spcPts val="42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rtl="0" eaLnBrk="1" fontAlgn="base" hangingPunct="1">
        <a:lnSpc>
          <a:spcPct val="90000"/>
        </a:lnSpc>
        <a:spcBef>
          <a:spcPts val="426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lnSpc>
          <a:spcPct val="90000"/>
        </a:lnSpc>
        <a:spcBef>
          <a:spcPts val="42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jpeg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&#1077;korsunova@rcoi61.org.ru" TargetMode="External"/><Relationship Id="rId2" Type="http://schemas.openxmlformats.org/officeDocument/2006/relationships/hyperlink" Target="mailto:gsnezhko@rcoi61.org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9582"/>
            <a:ext cx="6858000" cy="1790700"/>
          </a:xfrm>
        </p:spPr>
        <p:txBody>
          <a:bodyPr/>
          <a:lstStyle/>
          <a:p>
            <a:r>
              <a:rPr lang="ru-RU" sz="3200" b="1" dirty="0">
                <a:solidFill>
                  <a:schemeClr val="accent5"/>
                </a:solidFill>
                <a:latin typeface="Cambria" panose="02040503050406030204" pitchFamily="18" charset="0"/>
              </a:rPr>
              <a:t>Организационно-технологическое обеспечение проведения </a:t>
            </a:r>
            <a:r>
              <a:rPr lang="en-US" sz="32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ГИА </a:t>
            </a:r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</a:rPr>
              <a:t>в </a:t>
            </a:r>
            <a:r>
              <a:rPr lang="ru-RU" sz="3200" b="1" dirty="0">
                <a:solidFill>
                  <a:schemeClr val="accent5"/>
                </a:solidFill>
                <a:latin typeface="Cambria" panose="02040503050406030204" pitchFamily="18" charset="0"/>
              </a:rPr>
              <a:t>2019 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91830"/>
            <a:ext cx="7704856" cy="1241822"/>
          </a:xfrm>
        </p:spPr>
        <p:txBody>
          <a:bodyPr/>
          <a:lstStyle/>
          <a:p>
            <a:pPr algn="r"/>
            <a:r>
              <a:rPr lang="ru-RU" b="1" i="1" dirty="0">
                <a:solidFill>
                  <a:srgbClr val="203864"/>
                </a:solidFill>
                <a:latin typeface="Cambria" pitchFamily="18" charset="0"/>
              </a:rPr>
              <a:t>Снежко Галина Евгеньевна</a:t>
            </a:r>
          </a:p>
          <a:p>
            <a:pPr algn="r"/>
            <a:r>
              <a:rPr lang="ru-RU" sz="1400" i="1" dirty="0">
                <a:solidFill>
                  <a:srgbClr val="203864"/>
                </a:solidFill>
                <a:latin typeface="Cambria" pitchFamily="18" charset="0"/>
              </a:rPr>
              <a:t>директор</a:t>
            </a:r>
          </a:p>
          <a:p>
            <a:pPr algn="r"/>
            <a:r>
              <a:rPr lang="ru-RU" sz="1400" i="1" dirty="0">
                <a:solidFill>
                  <a:srgbClr val="203864"/>
                </a:solidFill>
                <a:latin typeface="Cambria" pitchFamily="18" charset="0"/>
              </a:rPr>
              <a:t>ГБУ РО </a:t>
            </a:r>
            <a:r>
              <a:rPr lang="ru-RU" sz="1400" i="1" dirty="0" smtClean="0">
                <a:solidFill>
                  <a:srgbClr val="203864"/>
                </a:solidFill>
                <a:latin typeface="Cambria" pitchFamily="18" charset="0"/>
              </a:rPr>
              <a:t>«</a:t>
            </a:r>
            <a:r>
              <a:rPr lang="en-US" sz="1400" i="1" dirty="0" smtClean="0">
                <a:solidFill>
                  <a:srgbClr val="203864"/>
                </a:solidFill>
                <a:latin typeface="Cambria" pitchFamily="18" charset="0"/>
              </a:rPr>
              <a:t>РОЦОИСО</a:t>
            </a:r>
            <a:r>
              <a:rPr lang="ru-RU" sz="1400" i="1" dirty="0" smtClean="0">
                <a:solidFill>
                  <a:srgbClr val="172A4B"/>
                </a:solidFill>
                <a:latin typeface="Cambria" pitchFamily="18" charset="0"/>
              </a:rPr>
              <a:t>»</a:t>
            </a:r>
            <a:endParaRPr lang="ru-RU" sz="1400" dirty="0">
              <a:solidFill>
                <a:srgbClr val="172A4B"/>
              </a:solidFill>
              <a:latin typeface="Cambria" pitchFamily="18" charset="0"/>
            </a:endParaRPr>
          </a:p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8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1" t="26578" r="17366"/>
          <a:stretch/>
        </p:blipFill>
        <p:spPr>
          <a:xfrm>
            <a:off x="215008" y="51470"/>
            <a:ext cx="8533456" cy="4331114"/>
          </a:xfrm>
          <a:prstGeom prst="rect">
            <a:avLst/>
          </a:prstGeom>
        </p:spPr>
      </p:pic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215008" y="4382584"/>
            <a:ext cx="8533456" cy="76091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1692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станций, апробированных 15.05 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314 (18,%) критически не соответствуют требованиям</a:t>
            </a: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1216 (72%) не соответствуют требованиям хотя бы в 1 параметре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3011" r="4901"/>
          <a:stretch/>
        </p:blipFill>
        <p:spPr>
          <a:xfrm>
            <a:off x="107504" y="123478"/>
            <a:ext cx="896108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3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10346"/>
          <a:stretch/>
        </p:blipFill>
        <p:spPr>
          <a:xfrm>
            <a:off x="56007" y="1419622"/>
            <a:ext cx="898048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58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-74587"/>
            <a:ext cx="7992687" cy="664369"/>
          </a:xfrm>
        </p:spPr>
        <p:txBody>
          <a:bodyPr/>
          <a:lstStyle/>
          <a:p>
            <a:pPr algn="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Подготовка ППЭ к проведению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экзамена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84326172"/>
              </p:ext>
            </p:extLst>
          </p:nvPr>
        </p:nvGraphicFramePr>
        <p:xfrm>
          <a:off x="107504" y="1022118"/>
          <a:ext cx="8695780" cy="3763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Скругленный прямоугольник 17"/>
          <p:cNvSpPr/>
          <p:nvPr/>
        </p:nvSpPr>
        <p:spPr>
          <a:xfrm>
            <a:off x="6363393" y="1109749"/>
            <a:ext cx="2600823" cy="904010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1635" tIns="40817" rIns="81635" bIns="40817" anchor="ctr"/>
          <a:lstStyle/>
          <a:p>
            <a:pPr algn="ctr" defTabSz="878856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43700" y="2471847"/>
            <a:ext cx="2220516" cy="864394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1635" tIns="40817" rIns="81635" bIns="40817" anchor="ctr"/>
          <a:lstStyle/>
          <a:p>
            <a:pPr algn="ctr" defTabSz="878681">
              <a:defRPr/>
            </a:pP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algn="ctr" defTabSz="878681">
              <a:defRPr/>
            </a:pP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743700" y="3711807"/>
            <a:ext cx="2220516" cy="100369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81635" tIns="40817" rIns="81635" bIns="40817" anchor="ctr"/>
          <a:lstStyle/>
          <a:p>
            <a:pPr algn="ctr" defTabSz="878681">
              <a:defRPr/>
            </a:pP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специалист</a:t>
            </a:r>
            <a:b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ППЭ</a:t>
            </a:r>
          </a:p>
          <a:p>
            <a:pPr algn="ctr" defTabSz="878681">
              <a:defRPr/>
            </a:pP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ГЭК</a:t>
            </a:r>
          </a:p>
          <a:p>
            <a:pPr algn="ctr" defTabSz="878681">
              <a:defRPr/>
            </a:pPr>
            <a:r>
              <a:rPr lang="ru-RU" sz="14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</a:t>
            </a:r>
          </a:p>
        </p:txBody>
      </p:sp>
    </p:spTree>
    <p:extLst>
      <p:ext uri="{BB962C8B-B14F-4D97-AF65-F5344CB8AC3E}">
        <p14:creationId xmlns:p14="http://schemas.microsoft.com/office/powerpoint/2010/main" val="24743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0862"/>
            <a:ext cx="8416380" cy="454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97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1550"/>
            <a:ext cx="8848694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79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45967"/>
              </p:ext>
            </p:extLst>
          </p:nvPr>
        </p:nvGraphicFramePr>
        <p:xfrm>
          <a:off x="251520" y="516407"/>
          <a:ext cx="8640960" cy="413645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6466286">
                  <a:extLst>
                    <a:ext uri="{9D8B030D-6E8A-4147-A177-3AD203B41FA5}">
                      <a16:colId xmlns:a16="http://schemas.microsoft.com/office/drawing/2014/main" val="2855273068"/>
                    </a:ext>
                  </a:extLst>
                </a:gridCol>
                <a:gridCol w="2174674">
                  <a:extLst>
                    <a:ext uri="{9D8B030D-6E8A-4147-A177-3AD203B41FA5}">
                      <a16:colId xmlns:a16="http://schemas.microsoft.com/office/drawing/2014/main" val="1420501692"/>
                    </a:ext>
                  </a:extLst>
                </a:gridCol>
              </a:tblGrid>
              <a:tr h="752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Горячие</a:t>
                      </a:r>
                      <a:r>
                        <a:rPr lang="ru-RU" sz="16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линии технической поддержки ГБУ РО «РОЦОИСО»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8(863)210-50-11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8(863)210-50-13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extLst>
                  <a:ext uri="{0D108BD9-81ED-4DB2-BD59-A6C34878D82A}">
                    <a16:rowId xmlns:a16="http://schemas.microsoft.com/office/drawing/2014/main" val="98078495"/>
                  </a:ext>
                </a:extLst>
              </a:tr>
              <a:tr h="752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Горячая линия поддержки по вопросам дистанционного обучения на учебной платформе по подготовке специалистов, привлекаемых к </a:t>
                      </a:r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ГИА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режим работы: с 01.03. но 15.07.2019 </a:t>
                      </a:r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– круглосуточно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8(499) 653-52-42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ege.help@rustest.ru</a:t>
                      </a:r>
                      <a:endParaRPr lang="en-US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extLst>
                  <a:ext uri="{0D108BD9-81ED-4DB2-BD59-A6C34878D82A}">
                    <a16:rowId xmlns:a16="http://schemas.microsoft.com/office/drawing/2014/main" val="3857150489"/>
                  </a:ext>
                </a:extLst>
              </a:tr>
              <a:tr h="112812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Горячая линия поддержки представителей ППЭ по вопросам видеонаблюдения режим работы: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7:30 до 19:00 по местному времени субъектов Российской Федерации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"/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Горячая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линия поддержки пользователей портала www.smotriese.ru режим работы: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b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7:00 до 19:00 по местному времени субъектов Российской Федерации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(800) 100-43-12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help@smotriege.ru</a:t>
                      </a:r>
                      <a:endParaRPr lang="en-US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extLst>
                  <a:ext uri="{0D108BD9-81ED-4DB2-BD59-A6C34878D82A}">
                    <a16:rowId xmlns:a16="http://schemas.microsoft.com/office/drawing/2014/main" val="4117587189"/>
                  </a:ext>
                </a:extLst>
              </a:tr>
              <a:tr h="150416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Горячая линия технической поддержки для 11ПЭ режим работы: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01.03.2019 по 21.09.2019 с 9-00 до 18-30 МСК по рабочим дням;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14.03 по 11.04.2019 - круглосуточно; с 12.04. по 18.04.2019 - с 9.00 до 20.00 </a:t>
                      </a:r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МСК</a:t>
                      </a: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21.05 по 02.07.2019 - круглосуточно; с 03.07. по 09.07.2019 -с 9.00 до 20.00 МСК.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ru-RU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 </a:t>
                      </a:r>
                      <a:r>
                        <a:rPr lang="ru-RU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27.08. по 15.09.2019 - круглосуточно; с 16.09. по 21.09.2019 - с 9.00 до 20.00 МСК.</a:t>
                      </a:r>
                      <a:endParaRPr lang="ru-RU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 (800) 775-88-43 </a:t>
                      </a:r>
                      <a:endParaRPr lang="ru-RU" sz="11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l" fontAlgn="t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help-ppe@rustest.ru</a:t>
                      </a:r>
                      <a:endParaRPr lang="en-US" sz="1100" b="0" i="0" u="none" strike="noStrike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587" marR="6587" marT="6587" marB="0" anchor="ctr"/>
                </a:tc>
                <a:extLst>
                  <a:ext uri="{0D108BD9-81ED-4DB2-BD59-A6C34878D82A}">
                    <a16:rowId xmlns:a16="http://schemas.microsoft.com/office/drawing/2014/main" val="514738049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 txBox="1">
            <a:spLocks/>
          </p:cNvSpPr>
          <p:nvPr/>
        </p:nvSpPr>
        <p:spPr bwMode="auto">
          <a:xfrm>
            <a:off x="899592" y="19624"/>
            <a:ext cx="7992888" cy="4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Горячие линии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028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Заголовок 1"/>
          <p:cNvSpPr>
            <a:spLocks/>
          </p:cNvSpPr>
          <p:nvPr/>
        </p:nvSpPr>
        <p:spPr bwMode="auto">
          <a:xfrm>
            <a:off x="4870554" y="123478"/>
            <a:ext cx="4273446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100" b="1" dirty="0">
                <a:solidFill>
                  <a:srgbClr val="D34B58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Форма удостоверения ОН и графика (без изменений)</a:t>
            </a: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672" y="1203598"/>
            <a:ext cx="5505450" cy="343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125" name="Rectangle 6"/>
          <p:cNvSpPr>
            <a:spLocks noChangeArrowheads="1"/>
          </p:cNvSpPr>
          <p:nvPr/>
        </p:nvSpPr>
        <p:spPr bwMode="auto">
          <a:xfrm>
            <a:off x="7203281" y="3502819"/>
            <a:ext cx="1772841" cy="46196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/>
              <a:t>Подпись</a:t>
            </a:r>
          </a:p>
          <a:p>
            <a:pPr algn="ctr" eaLnBrk="1" hangingPunct="1"/>
            <a:r>
              <a:rPr lang="ru-RU" altLang="ru-RU" sz="1350"/>
              <a:t>руководителя ППЭ</a:t>
            </a:r>
          </a:p>
        </p:txBody>
      </p:sp>
      <p:sp>
        <p:nvSpPr>
          <p:cNvPr id="517126" name="Line 8"/>
          <p:cNvSpPr>
            <a:spLocks noChangeShapeType="1"/>
          </p:cNvSpPr>
          <p:nvPr/>
        </p:nvSpPr>
        <p:spPr bwMode="auto">
          <a:xfrm flipV="1">
            <a:off x="7966472" y="2839641"/>
            <a:ext cx="214313" cy="64650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1901"/>
            <a:ext cx="3282883" cy="47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94321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TextBox 3"/>
          <p:cNvSpPr txBox="1">
            <a:spLocks noChangeArrowheads="1"/>
          </p:cNvSpPr>
          <p:nvPr/>
        </p:nvSpPr>
        <p:spPr bwMode="auto">
          <a:xfrm>
            <a:off x="114300" y="2362201"/>
            <a:ext cx="431244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 b="1">
                <a:latin typeface="Cambria" panose="02040503050406030204" pitchFamily="18" charset="0"/>
                <a:ea typeface="Cambria" panose="02040503050406030204" pitchFamily="18" charset="0"/>
              </a:rPr>
              <a:t>УДОСТОВЕРЕНИЕ </a:t>
            </a:r>
            <a:r>
              <a:rPr lang="ru-RU" altLang="ru-RU" sz="135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ru-RU" sz="1350" b="1">
                <a:latin typeface="Cambria" panose="02040503050406030204" pitchFamily="18" charset="0"/>
                <a:ea typeface="Cambria" panose="02040503050406030204" pitchFamily="18" charset="0"/>
              </a:rPr>
              <a:t>№ 0192</a:t>
            </a:r>
          </a:p>
          <a:p>
            <a:pPr algn="ctr" eaLnBrk="1" hangingPunct="1"/>
            <a:endParaRPr lang="ru-RU" altLang="ru-RU" sz="13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0788" name="TextBox 3"/>
          <p:cNvSpPr txBox="1">
            <a:spLocks noChangeArrowheads="1"/>
          </p:cNvSpPr>
          <p:nvPr/>
        </p:nvSpPr>
        <p:spPr bwMode="auto">
          <a:xfrm>
            <a:off x="5220072" y="1027758"/>
            <a:ext cx="3287316" cy="364715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Форма ППЭ-18 МАШ </a:t>
            </a:r>
          </a:p>
          <a:p>
            <a:pPr eaLnBrk="1" hangingPunct="1"/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«АКТ общественного наблюдения за проведением ЕГЭ в ППЭ» заполняется </a:t>
            </a:r>
            <a:r>
              <a:rPr lang="ru-RU" altLang="ru-RU" sz="1650" u="sng" dirty="0">
                <a:latin typeface="Cambria" panose="02040503050406030204" pitchFamily="18" charset="0"/>
                <a:ea typeface="Cambria" panose="02040503050406030204" pitchFamily="18" charset="0"/>
              </a:rPr>
              <a:t>только черной </a:t>
            </a:r>
            <a:r>
              <a:rPr lang="ru-RU" altLang="ru-RU" sz="1650" u="sng" dirty="0" err="1">
                <a:latin typeface="Cambria" panose="02040503050406030204" pitchFamily="18" charset="0"/>
                <a:ea typeface="Cambria" panose="02040503050406030204" pitchFamily="18" charset="0"/>
              </a:rPr>
              <a:t>гелевой</a:t>
            </a:r>
            <a:r>
              <a:rPr lang="ru-RU" altLang="ru-RU" sz="1650" u="sng" dirty="0">
                <a:latin typeface="Cambria" panose="02040503050406030204" pitchFamily="18" charset="0"/>
                <a:ea typeface="Cambria" panose="02040503050406030204" pitchFamily="18" charset="0"/>
              </a:rPr>
              <a:t> ручкой.</a:t>
            </a:r>
          </a:p>
          <a:p>
            <a:pPr eaLnBrk="1" hangingPunct="1"/>
            <a:endParaRPr lang="ru-RU" altLang="ru-RU" sz="16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ru-RU" altLang="ru-RU" sz="1650" b="1" dirty="0">
                <a:latin typeface="Cambria" panose="02040503050406030204" pitchFamily="18" charset="0"/>
                <a:ea typeface="Cambria" panose="02040503050406030204" pitchFamily="18" charset="0"/>
              </a:rPr>
              <a:t>Заполненная форма акта общественного</a:t>
            </a:r>
          </a:p>
          <a:p>
            <a:pPr eaLnBrk="1" hangingPunct="1"/>
            <a:r>
              <a:rPr lang="ru-RU" altLang="ru-RU" sz="1650" b="1" dirty="0">
                <a:latin typeface="Cambria" panose="02040503050406030204" pitchFamily="18" charset="0"/>
                <a:ea typeface="Cambria" panose="02040503050406030204" pitchFamily="18" charset="0"/>
              </a:rPr>
              <a:t>наблюдения</a:t>
            </a:r>
          </a:p>
          <a:p>
            <a:pPr eaLnBrk="1" hangingPunct="1"/>
            <a:r>
              <a:rPr lang="ru-RU" altLang="ru-RU" sz="1650" b="1" dirty="0">
                <a:latin typeface="Cambria" panose="02040503050406030204" pitchFamily="18" charset="0"/>
                <a:ea typeface="Cambria" panose="02040503050406030204" pitchFamily="18" charset="0"/>
              </a:rPr>
              <a:t>сдается до выхода из ППЭ.</a:t>
            </a:r>
          </a:p>
          <a:p>
            <a:pPr eaLnBrk="1" hangingPunct="1"/>
            <a:endParaRPr lang="ru-RU" altLang="ru-RU" sz="165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r>
              <a:rPr lang="ru-RU" altLang="ru-RU" sz="16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Машиночитаемые формы запрещается скреплять </a:t>
            </a:r>
            <a:r>
              <a:rPr lang="ru-RU" altLang="ru-RU" sz="165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степлером</a:t>
            </a:r>
            <a:r>
              <a:rPr lang="ru-RU" altLang="ru-RU" sz="16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sp>
        <p:nvSpPr>
          <p:cNvPr id="630789" name="Oval 6"/>
          <p:cNvSpPr>
            <a:spLocks noChangeArrowheads="1"/>
          </p:cNvSpPr>
          <p:nvPr/>
        </p:nvSpPr>
        <p:spPr bwMode="auto">
          <a:xfrm>
            <a:off x="2812653" y="2399705"/>
            <a:ext cx="607219" cy="229791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350"/>
          </a:p>
        </p:txBody>
      </p:sp>
      <p:sp>
        <p:nvSpPr>
          <p:cNvPr id="630790" name="Rectangle 7"/>
          <p:cNvSpPr>
            <a:spLocks noChangeArrowheads="1"/>
          </p:cNvSpPr>
          <p:nvPr/>
        </p:nvSpPr>
        <p:spPr bwMode="auto">
          <a:xfrm>
            <a:off x="1075135" y="3817144"/>
            <a:ext cx="2112169" cy="84177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350">
                <a:latin typeface="Cambria" panose="02040503050406030204" pitchFamily="18" charset="0"/>
                <a:ea typeface="Cambria" panose="02040503050406030204" pitchFamily="18" charset="0"/>
              </a:rPr>
              <a:t>Заполняется в графу </a:t>
            </a:r>
          </a:p>
          <a:p>
            <a:pPr algn="ctr" eaLnBrk="1" hangingPunct="1"/>
            <a:r>
              <a:rPr lang="ru-RU" altLang="ru-RU" sz="1350">
                <a:latin typeface="Cambria" panose="02040503050406030204" pitchFamily="18" charset="0"/>
                <a:ea typeface="Cambria" panose="02040503050406030204" pitchFamily="18" charset="0"/>
              </a:rPr>
              <a:t>«№ удостоверения»</a:t>
            </a:r>
          </a:p>
          <a:p>
            <a:pPr algn="ctr" eaLnBrk="1" hangingPunct="1"/>
            <a:r>
              <a:rPr lang="ru-RU" altLang="ru-RU" sz="1350">
                <a:latin typeface="Cambria" panose="02040503050406030204" pitchFamily="18" charset="0"/>
                <a:ea typeface="Cambria" panose="02040503050406030204" pitchFamily="18" charset="0"/>
              </a:rPr>
              <a:t> в форме ППЭ-18 МАШ</a:t>
            </a:r>
          </a:p>
          <a:p>
            <a:pPr algn="ctr" eaLnBrk="1" hangingPunct="1"/>
            <a:endParaRPr lang="ru-RU" altLang="ru-RU" sz="13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0791" name="Line 8"/>
          <p:cNvSpPr>
            <a:spLocks noChangeShapeType="1"/>
          </p:cNvSpPr>
          <p:nvPr/>
        </p:nvSpPr>
        <p:spPr bwMode="auto">
          <a:xfrm flipV="1">
            <a:off x="1970485" y="2645569"/>
            <a:ext cx="1291828" cy="116800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0"/>
          </a:p>
        </p:txBody>
      </p:sp>
      <p:sp>
        <p:nvSpPr>
          <p:cNvPr id="630792" name="Rectangle 7"/>
          <p:cNvSpPr>
            <a:spLocks noChangeArrowheads="1"/>
          </p:cNvSpPr>
          <p:nvPr/>
        </p:nvSpPr>
        <p:spPr bwMode="auto">
          <a:xfrm>
            <a:off x="259556" y="1125141"/>
            <a:ext cx="4605338" cy="9751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и передача </a:t>
            </a:r>
            <a:endParaRPr lang="ru-RU" altLang="ru-RU" sz="2100" b="1" dirty="0" smtClea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ru-RU" altLang="ru-RU" sz="2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сканирование</a:t>
            </a:r>
            <a:endParaRPr lang="ru-RU" altLang="ru-RU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r>
              <a:rPr lang="ru-RU" altLang="ru-RU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ППЭ-18 МАШ ОБЯЗАТЕЛЬНЫ!!!</a:t>
            </a:r>
          </a:p>
        </p:txBody>
      </p:sp>
      <p:sp>
        <p:nvSpPr>
          <p:cNvPr id="630793" name="Text Box 1"/>
          <p:cNvSpPr txBox="1">
            <a:spLocks noChangeArrowheads="1"/>
          </p:cNvSpPr>
          <p:nvPr/>
        </p:nvSpPr>
        <p:spPr bwMode="auto">
          <a:xfrm>
            <a:off x="3059832" y="258703"/>
            <a:ext cx="7870031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100" b="1" dirty="0">
                <a:solidFill>
                  <a:srgbClr val="D34B5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формы ППЭ-18 МАШ</a:t>
            </a:r>
          </a:p>
          <a:p>
            <a:pPr algn="ctr" eaLnBrk="1" hangingPunct="1">
              <a:lnSpc>
                <a:spcPct val="90000"/>
              </a:lnSpc>
            </a:pPr>
            <a:endParaRPr lang="ru-RU" altLang="ru-RU" sz="2100" b="1" dirty="0">
              <a:solidFill>
                <a:schemeClr val="hlin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84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1" name="Заголовок 1"/>
          <p:cNvSpPr>
            <a:spLocks/>
          </p:cNvSpPr>
          <p:nvPr/>
        </p:nvSpPr>
        <p:spPr bwMode="auto">
          <a:xfrm>
            <a:off x="539552" y="972886"/>
            <a:ext cx="8021240" cy="31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Заполнение формы ППЭ-18 МАШ</a:t>
            </a:r>
          </a:p>
        </p:txBody>
      </p:sp>
      <p:sp>
        <p:nvSpPr>
          <p:cNvPr id="626692" name="Rectangle 4"/>
          <p:cNvSpPr>
            <a:spLocks noChangeArrowheads="1"/>
          </p:cNvSpPr>
          <p:nvPr/>
        </p:nvSpPr>
        <p:spPr bwMode="auto">
          <a:xfrm>
            <a:off x="323529" y="1105309"/>
            <a:ext cx="8064896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72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6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just" eaLnBrk="1" hangingPunct="1"/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Каждый раздел включает в себя несколько утверждений  о выявленных нарушениях. При наличии таковых необходимо проставить метку </a:t>
            </a:r>
            <a:r>
              <a:rPr lang="ru-RU" altLang="ru-RU" sz="1650" b="1" dirty="0">
                <a:latin typeface="Cambria" panose="02040503050406030204" pitchFamily="18" charset="0"/>
                <a:ea typeface="Cambria" panose="02040503050406030204" pitchFamily="18" charset="0"/>
              </a:rPr>
              <a:t>«Х</a:t>
            </a:r>
            <a:r>
              <a:rPr lang="ru-RU" altLang="ru-RU" sz="165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altLang="ru-RU" sz="16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ru-RU" altLang="ru-RU" sz="16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/>
            <a:endParaRPr lang="ru-RU" altLang="ru-RU" sz="16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 algn="ctr" eaLnBrk="1" hangingPunct="1"/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Если нарушения отсутствуют, метка ставится напротив утверждений:</a:t>
            </a:r>
            <a:endParaRPr lang="ru-RU" altLang="ru-RU" sz="165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1" hangingPunct="1"/>
            <a:endParaRPr lang="ru-RU" alt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1" hangingPunct="1">
              <a:tabLst>
                <a:tab pos="685800" algn="l"/>
                <a:tab pos="7712075" algn="l"/>
              </a:tabLst>
            </a:pPr>
            <a:r>
              <a:rPr lang="ru-RU" alt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«Нарушений на этапе подготовки к проведению ЕГЭ не выявлено» </a:t>
            </a:r>
            <a:endParaRPr lang="ru-RU" altLang="ru-RU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1" hangingPunct="1">
              <a:tabLst>
                <a:tab pos="685800" algn="l"/>
                <a:tab pos="7712075" algn="l"/>
              </a:tabLst>
            </a:pPr>
            <a:endParaRPr lang="ru-RU" altLang="ru-RU" sz="1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1" hangingPunct="1">
              <a:tabLst>
                <a:tab pos="685800" algn="l"/>
                <a:tab pos="7712075" algn="l"/>
              </a:tabLst>
            </a:pPr>
            <a:r>
              <a:rPr lang="ru-RU" alt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«Нарушений на этапе проведения к проведению ЕГЭ в ППЭ не выявлено»</a:t>
            </a:r>
            <a:endParaRPr lang="ru-RU" altLang="ru-RU" sz="1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 eaLnBrk="1" hangingPunct="1">
              <a:tabLst>
                <a:tab pos="685800" algn="l"/>
                <a:tab pos="7712075" algn="l"/>
              </a:tabLst>
            </a:pPr>
            <a:r>
              <a:rPr lang="ru-RU" alt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r" eaLnBrk="1" hangingPunct="1">
              <a:tabLst>
                <a:tab pos="685800" algn="l"/>
                <a:tab pos="7712075" algn="l"/>
              </a:tabLst>
            </a:pPr>
            <a:r>
              <a:rPr lang="ru-RU" altLang="ru-RU" sz="1500" i="1" dirty="0">
                <a:latin typeface="Cambria" panose="02040503050406030204" pitchFamily="18" charset="0"/>
                <a:ea typeface="Cambria" panose="02040503050406030204" pitchFamily="18" charset="0"/>
              </a:rPr>
              <a:t>«Нарушений на этапе завершения к проведению ЕГЭ в ППЭ не выявлено»</a:t>
            </a:r>
            <a:r>
              <a:rPr lang="ru-RU" altLang="ru-RU" sz="15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626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48" y="2946871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6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345" y="3791024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66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057" y="3388592"/>
            <a:ext cx="292894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9567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1414388"/>
            <a:ext cx="6858000" cy="17907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Итоги всероссийской апробации технологии печати экзаменационных материалов в аудитории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274144"/>
            <a:ext cx="6858000" cy="124182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15 мая 2019 г. Русский язык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16 мая 2019 г. Английский язык (устная часть)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96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377428" y="928407"/>
            <a:ext cx="8437952" cy="5410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/>
        </p:spPr>
        <p:txBody>
          <a:bodyPr lIns="67500" tIns="108000" rIns="67500" bIns="108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1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Проверка правильности заполнения регистрационных полей</a:t>
            </a:r>
          </a:p>
        </p:txBody>
      </p:sp>
      <p:sp>
        <p:nvSpPr>
          <p:cNvPr id="334853" name="Text Box 12"/>
          <p:cNvSpPr txBox="1">
            <a:spLocks noChangeArrowheads="1"/>
          </p:cNvSpPr>
          <p:nvPr/>
        </p:nvSpPr>
        <p:spPr bwMode="auto">
          <a:xfrm>
            <a:off x="377428" y="2303860"/>
            <a:ext cx="8281988" cy="75538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67500" tIns="54000" rIns="67500" bIns="54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100" b="1" u="sng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ту же ячейку</a:t>
            </a:r>
            <a:r>
              <a:rPr lang="ru-RU" altLang="ru-RU" sz="2100">
                <a:latin typeface="Cambria" panose="02040503050406030204" pitchFamily="18" charset="0"/>
                <a:ea typeface="Cambria" panose="02040503050406030204" pitchFamily="18" charset="0"/>
              </a:rPr>
              <a:t>, в которую внесены некорректные данные, необходимо внести новые данные более «жирными» линиями </a:t>
            </a:r>
          </a:p>
        </p:txBody>
      </p:sp>
      <p:grpSp>
        <p:nvGrpSpPr>
          <p:cNvPr id="334854" name="Group 13"/>
          <p:cNvGrpSpPr>
            <a:grpSpLocks/>
          </p:cNvGrpSpPr>
          <p:nvPr/>
        </p:nvGrpSpPr>
        <p:grpSpPr bwMode="auto">
          <a:xfrm>
            <a:off x="1143000" y="1503760"/>
            <a:ext cx="6657975" cy="701278"/>
            <a:chOff x="227" y="1134"/>
            <a:chExt cx="5328" cy="566"/>
          </a:xfrm>
        </p:grpSpPr>
        <p:pic>
          <p:nvPicPr>
            <p:cNvPr id="334855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1134"/>
              <a:ext cx="5329" cy="5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4856" name="Text Box 15"/>
            <p:cNvSpPr txBox="1">
              <a:spLocks noChangeArrowheads="1"/>
            </p:cNvSpPr>
            <p:nvPr/>
          </p:nvSpPr>
          <p:spPr bwMode="auto">
            <a:xfrm>
              <a:off x="265" y="1162"/>
              <a:ext cx="5257" cy="4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500" tIns="35100" rIns="67500" bIns="35100" anchor="ctr"/>
            <a:lstStyle>
              <a:lvl1pPr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49263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ru-RU" altLang="ru-RU" sz="1950" b="1" i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При обнаружении ошибок в заполнении </a:t>
              </a:r>
              <a:r>
                <a:rPr lang="ru-RU" altLang="ru-RU" sz="1950" b="1" i="1">
                  <a:solidFill>
                    <a:srgbClr val="0033CC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регистрационных полей бланка ответов №1</a:t>
              </a:r>
            </a:p>
          </p:txBody>
        </p:sp>
      </p:grpSp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369094" y="3421857"/>
            <a:ext cx="8205788" cy="120659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69723">
            <a:solidFill>
              <a:srgbClr val="FF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61028" tIns="48823" rIns="61028" bIns="48823">
            <a:spAutoFit/>
          </a:bodyPr>
          <a:lstStyle>
            <a:lvl1pPr defTabSz="404813" eaLnBrk="0" hangingPunct="0"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04813" eaLnBrk="0" hangingPunct="0"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04813" eaLnBrk="0" hangingPunct="0"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04813" eaLnBrk="0" hangingPunct="0"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04813" eaLnBrk="0" hangingPunct="0"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0481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09625" algn="l"/>
                <a:tab pos="1216025" algn="l"/>
                <a:tab pos="1622425" algn="l"/>
                <a:tab pos="2028825" algn="l"/>
                <a:tab pos="2435225" algn="l"/>
                <a:tab pos="2841625" algn="l"/>
                <a:tab pos="3248025" algn="l"/>
                <a:tab pos="3654425" algn="l"/>
                <a:tab pos="4059238" algn="l"/>
                <a:tab pos="4465638" algn="l"/>
                <a:tab pos="4872038" algn="l"/>
                <a:tab pos="5278438" algn="l"/>
                <a:tab pos="5684838" algn="l"/>
                <a:tab pos="6091238" algn="l"/>
                <a:tab pos="6497638" algn="l"/>
                <a:tab pos="6904038" algn="l"/>
                <a:tab pos="7308850" algn="l"/>
                <a:tab pos="7715250" algn="l"/>
                <a:tab pos="8121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500" b="1" dirty="0">
                <a:latin typeface="Cambria" panose="02040503050406030204" pitchFamily="18" charset="0"/>
                <a:ea typeface="Cambria" panose="02040503050406030204" pitchFamily="18" charset="0"/>
              </a:rPr>
              <a:t>!!! Исправление или зачеркивание </a:t>
            </a:r>
            <a:r>
              <a:rPr lang="ru-RU" altLang="ru-RU" sz="1500" b="1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ответов в поле ответов бланка ответов №1</a:t>
            </a:r>
            <a:r>
              <a:rPr lang="ru-RU" altLang="ru-RU" sz="1500" b="1" dirty="0">
                <a:latin typeface="Cambria" panose="02040503050406030204" pitchFamily="18" charset="0"/>
                <a:ea typeface="Cambria" panose="02040503050406030204" pitchFamily="18" charset="0"/>
              </a:rPr>
              <a:t> недопустимы. Исправления допускаются только путем замены в соответствующем поле бланка ответов №1 «Замена ошибочных ответов».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ru-RU" altLang="ru-RU" sz="135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Верификатор удаляет весь распознанный текст ответа при наличии любых исправленных или зачеркнутых позиций ответа в поле ответа бланка №1.</a:t>
            </a:r>
          </a:p>
        </p:txBody>
      </p:sp>
    </p:spTree>
    <p:extLst>
      <p:ext uri="{BB962C8B-B14F-4D97-AF65-F5344CB8AC3E}">
        <p14:creationId xmlns:p14="http://schemas.microsoft.com/office/powerpoint/2010/main" val="324218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1223209" y="914641"/>
            <a:ext cx="7006354" cy="64899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7500" tIns="108000" rIns="67500" bIns="108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8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Правила внесения ответов в бланк №1</a:t>
            </a:r>
          </a:p>
        </p:txBody>
      </p:sp>
      <p:sp>
        <p:nvSpPr>
          <p:cNvPr id="335877" name="Text Box 12"/>
          <p:cNvSpPr txBox="1">
            <a:spLocks noChangeArrowheads="1"/>
          </p:cNvSpPr>
          <p:nvPr/>
        </p:nvSpPr>
        <p:spPr bwMode="auto">
          <a:xfrm>
            <a:off x="308773" y="1563638"/>
            <a:ext cx="8835227" cy="325760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wrap="square" lIns="67500" tIns="54000" rIns="67500" bIns="54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Каждая цифра, буква, запятая или знак «минус» (если число отрицательное) записывается в отдельную клеточку строго по образцу из верхней части бланка ответов № 1. 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При написании ответов, состоящих из двух или более слов, каждое слово записывается в соответствии с инструкциями по записи ответов в КИМ по соответствующим учебным предметам (например: без пробелов, запятых и других дополнительных символов).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1650" u="sng" dirty="0">
                <a:solidFill>
                  <a:srgbClr val="0033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Если в ответе больше 17 символов (количество клеточек, отведенное для записи ответов на задания с кратким ответом), то ответ записывается в отведенном для него  месте, не обращая внимания на разбиение этого поля на клеточки. Ответ должен быть написан разборчиво, более узкими символами в одну строчку, с использованием всей длины отведенного под него поля. Символы в ответе не должны соприкасаться друг с другом. Термин следует писать полностью. Любые сокращения запрещены.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ru-RU" altLang="ru-RU" sz="1650" dirty="0">
                <a:latin typeface="Cambria" panose="02040503050406030204" pitchFamily="18" charset="0"/>
                <a:ea typeface="Cambria" panose="02040503050406030204" pitchFamily="18" charset="0"/>
              </a:rPr>
              <a:t>Если кратким ответом должно быть слово, пропущенное в тексте задания, то это слово нужно писать в той форме (род, число, падеж и т.п.), в которой оно должно стоять в задании.</a:t>
            </a:r>
          </a:p>
        </p:txBody>
      </p:sp>
    </p:spTree>
    <p:extLst>
      <p:ext uri="{BB962C8B-B14F-4D97-AF65-F5344CB8AC3E}">
        <p14:creationId xmlns:p14="http://schemas.microsoft.com/office/powerpoint/2010/main" val="1460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27983" y="53861"/>
            <a:ext cx="4716017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ln>
                  <a:solidFill>
                    <a:schemeClr val="tx2"/>
                  </a:solidFill>
                </a:ln>
                <a:solidFill>
                  <a:schemeClr val="accent5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Состав индивидуального комплекта</a:t>
            </a:r>
            <a:endParaRPr lang="ru-RU" altLang="ru-RU" sz="700" b="1" dirty="0">
              <a:ln>
                <a:solidFill>
                  <a:schemeClr val="tx2"/>
                </a:solidFill>
              </a:ln>
              <a:solidFill>
                <a:schemeClr val="accent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289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2" y="1185242"/>
            <a:ext cx="763666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8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1" y="-25447"/>
            <a:ext cx="5652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450"/>
              </a:spcBef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Особенности состава ИК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ЕГЭ-2019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37"/>
          <a:stretch/>
        </p:blipFill>
        <p:spPr>
          <a:xfrm>
            <a:off x="2775165" y="2994974"/>
            <a:ext cx="5571169" cy="1587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0"/>
          <a:stretch/>
        </p:blipFill>
        <p:spPr>
          <a:xfrm>
            <a:off x="539552" y="1275606"/>
            <a:ext cx="5585952" cy="158710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613923" y="3249072"/>
            <a:ext cx="889504" cy="3214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  <p:sp>
        <p:nvSpPr>
          <p:cNvPr id="16" name="Овал 15"/>
          <p:cNvSpPr/>
          <p:nvPr/>
        </p:nvSpPr>
        <p:spPr>
          <a:xfrm>
            <a:off x="4378310" y="1582120"/>
            <a:ext cx="889504" cy="32146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74394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42" y="123478"/>
            <a:ext cx="6400517" cy="4673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7017" y="1762263"/>
            <a:ext cx="5024231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404685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altLang="ru-R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12-04 МАШ – Ведомость учета времени отсутствия участников в аудитории</a:t>
            </a:r>
            <a:endParaRPr lang="ru-RU" alt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265" name="Рисунок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48" y="238540"/>
            <a:ext cx="3345687" cy="473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" y="6174366"/>
            <a:ext cx="13856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105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altLang="ru-RU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1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4640429" y="13799"/>
            <a:ext cx="4511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СБОР МАТЕРИАЛОВ: БЛАНКИ ОТВЕТОВ</a:t>
            </a:r>
          </a:p>
        </p:txBody>
      </p:sp>
      <p:pic>
        <p:nvPicPr>
          <p:cNvPr id="25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6" y="1735932"/>
            <a:ext cx="1537097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Содержимое 7" descr="Форма 11-ППЭ_new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8387" y="3381375"/>
            <a:ext cx="2671763" cy="1472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304" y="1712215"/>
            <a:ext cx="1536191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  <a:sp3d/>
        </p:spPr>
      </p:pic>
      <p:pic>
        <p:nvPicPr>
          <p:cNvPr id="31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6310" y="1756301"/>
            <a:ext cx="1535815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32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7245" y="1816602"/>
            <a:ext cx="1586639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969324" y="2541390"/>
            <a:ext cx="966788" cy="129659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4" name="Прямоугольник 33"/>
          <p:cNvSpPr/>
          <p:nvPr/>
        </p:nvSpPr>
        <p:spPr>
          <a:xfrm>
            <a:off x="214313" y="3727848"/>
            <a:ext cx="5423297" cy="111204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БЛАНКИ ЕГЭ в аудитории </a:t>
            </a:r>
          </a:p>
          <a:p>
            <a:pPr algn="ctr">
              <a:defRPr/>
            </a:pP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РАСКЛАДЫВАЮТСЯ ПО ТИПАМ БЛАНКОВ</a:t>
            </a:r>
            <a:b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УПАКОВЫВАЮТСЯ В </a:t>
            </a:r>
            <a:r>
              <a:rPr lang="ru-RU" altLang="ru-RU" sz="1500" b="1" u="sng" dirty="0">
                <a:solidFill>
                  <a:srgbClr val="C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ОДИН</a:t>
            </a: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ВОЗВРАТНЫЙ ДОСТАВОЧНЫЙ ПАКЕТ!</a:t>
            </a:r>
          </a:p>
        </p:txBody>
      </p:sp>
      <p:pic>
        <p:nvPicPr>
          <p:cNvPr id="39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504" y="1813322"/>
            <a:ext cx="1535906" cy="167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Picture 9" descr="Бланки ЕГЭ 2009 проект10_в приказ_штрихкоды_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704" y="1884760"/>
            <a:ext cx="1535906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Штриховая стрелка вправо 2"/>
          <p:cNvSpPr/>
          <p:nvPr/>
        </p:nvSpPr>
        <p:spPr>
          <a:xfrm>
            <a:off x="5082778" y="2213373"/>
            <a:ext cx="1289447" cy="97274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6" name="Выгнутая вниз стрелка 25"/>
          <p:cNvSpPr/>
          <p:nvPr/>
        </p:nvSpPr>
        <p:spPr>
          <a:xfrm rot="10800000" flipH="1">
            <a:off x="2953941" y="1388269"/>
            <a:ext cx="1656159" cy="5405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9073" y="1735932"/>
            <a:ext cx="1535906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82416" y="1824038"/>
            <a:ext cx="1537097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8" descr="Бланки ЕГЭ 2009 проект10_в приказ_штрихкоды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0998" y="1913335"/>
            <a:ext cx="1535906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Выгнутая вниз стрелка 27"/>
          <p:cNvSpPr/>
          <p:nvPr/>
        </p:nvSpPr>
        <p:spPr>
          <a:xfrm rot="10800000" flipH="1">
            <a:off x="1122760" y="1388269"/>
            <a:ext cx="1654969" cy="5405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" y="1735932"/>
            <a:ext cx="1585913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" y="1824038"/>
            <a:ext cx="1585913" cy="1674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578" y="1910954"/>
            <a:ext cx="1585913" cy="16752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909" name="Выноска 1 22"/>
          <p:cNvSpPr>
            <a:spLocks/>
          </p:cNvSpPr>
          <p:nvPr/>
        </p:nvSpPr>
        <p:spPr bwMode="auto">
          <a:xfrm>
            <a:off x="5940028" y="817960"/>
            <a:ext cx="3024188" cy="1051322"/>
          </a:xfrm>
          <a:prstGeom prst="borderCallout1">
            <a:avLst>
              <a:gd name="adj1" fmla="val 88972"/>
              <a:gd name="adj2" fmla="val -1889"/>
              <a:gd name="adj3" fmla="val 119190"/>
              <a:gd name="adj4" fmla="val -17310"/>
            </a:avLst>
          </a:prstGeom>
          <a:solidFill>
            <a:schemeClr val="bg1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altLang="ru-RU" sz="1350" b="1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ДБО №2 – ЗА ОСНОВНЫМ БЛАНКОМ ОТВЕТОВ №2 КОНКРЕТНОГО УЧАСТНИКА</a:t>
            </a:r>
          </a:p>
        </p:txBody>
      </p:sp>
      <p:pic>
        <p:nvPicPr>
          <p:cNvPr id="37910" name="Рисунок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2" t="17233" r="27846" b="7414"/>
          <a:stretch>
            <a:fillRect/>
          </a:stretch>
        </p:blipFill>
        <p:spPr bwMode="auto">
          <a:xfrm>
            <a:off x="2286000" y="1928813"/>
            <a:ext cx="1463279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1" name="Номер слайда 26"/>
          <p:cNvSpPr txBox="1">
            <a:spLocks noGrp="1"/>
          </p:cNvSpPr>
          <p:nvPr/>
        </p:nvSpPr>
        <p:spPr bwMode="auto"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656D871-1027-4A46-9A5B-8B426C3EF94F}" type="slidenum">
              <a:rPr lang="ru-RU" altLang="ru-RU" sz="900">
                <a:solidFill>
                  <a:srgbClr val="898989"/>
                </a:solidFill>
                <a:cs typeface="Arial" pitchFamily="34" charset="0"/>
              </a:rPr>
              <a:pPr algn="r" eaLnBrk="1" hangingPunct="1"/>
              <a:t>26</a:t>
            </a:fld>
            <a:endParaRPr lang="ru-RU" altLang="ru-RU" sz="900">
              <a:solidFill>
                <a:srgbClr val="898989"/>
              </a:solidFill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4578" y="1059582"/>
            <a:ext cx="5361558" cy="26682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355996" y="1343621"/>
            <a:ext cx="5297092" cy="2327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3"/>
          <p:cNvSpPr>
            <a:spLocks noChangeArrowheads="1"/>
          </p:cNvSpPr>
          <p:nvPr/>
        </p:nvSpPr>
        <p:spPr bwMode="auto">
          <a:xfrm>
            <a:off x="1288763" y="927943"/>
            <a:ext cx="4752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СМЕНА СХЕМЫ СБОРА МАТЕРИАЛОВ</a:t>
            </a:r>
            <a:endParaRPr lang="ru-RU" altLang="ru-RU" sz="20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8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4640429" y="13799"/>
            <a:ext cx="45117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СБОР МАТЕРИАЛОВ: БЛАНКИ ОТВЕТОВ</a:t>
            </a:r>
          </a:p>
        </p:txBody>
      </p:sp>
      <p:pic>
        <p:nvPicPr>
          <p:cNvPr id="49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242" y="1787994"/>
            <a:ext cx="1586639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48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743" y="1787994"/>
            <a:ext cx="1586639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pic>
        <p:nvPicPr>
          <p:cNvPr id="32" name="Picture 3" descr="Бланки ЕГЭ 2009 проект10_в приказ_штрихкоды_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245" y="1816602"/>
            <a:ext cx="1586639" cy="16746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isometricBottomDown"/>
            <a:lightRig rig="threePt" dir="t"/>
          </a:scene3d>
        </p:spPr>
      </p:pic>
      <p:sp>
        <p:nvSpPr>
          <p:cNvPr id="34" name="Прямоугольник 33"/>
          <p:cNvSpPr/>
          <p:nvPr/>
        </p:nvSpPr>
        <p:spPr>
          <a:xfrm>
            <a:off x="216096" y="3661573"/>
            <a:ext cx="5423297" cy="1112044"/>
          </a:xfrm>
          <a:prstGeom prst="rect">
            <a:avLst/>
          </a:prstGeom>
          <a:solidFill>
            <a:schemeClr val="bg1"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БЛАНКИ ЕГЭ в аудитории </a:t>
            </a:r>
          </a:p>
          <a:p>
            <a:pPr algn="ctr">
              <a:defRPr/>
            </a:pP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РАСКЛАДЫВАЮТСЯ ПО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КОМПЛЕКТАМ</a:t>
            </a:r>
            <a:r>
              <a:rPr lang="ru-RU" altLang="ru-RU" sz="1500" b="1" dirty="0" smtClean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ДЕТЕЙ</a:t>
            </a: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И УПАКОВЫВАЮТСЯ В </a:t>
            </a:r>
            <a:r>
              <a:rPr lang="ru-RU" altLang="ru-RU" b="1" u="sng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ОДИН</a:t>
            </a: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ru-RU" altLang="ru-RU" sz="1500" b="1" dirty="0">
                <a:solidFill>
                  <a:srgbClr val="16682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ВОЗВРАТНЫЙ ДОСТАВОЧНЫЙ ПАКЕТ!</a:t>
            </a:r>
          </a:p>
        </p:txBody>
      </p:sp>
      <p:sp>
        <p:nvSpPr>
          <p:cNvPr id="37909" name="Выноска 1 22"/>
          <p:cNvSpPr>
            <a:spLocks/>
          </p:cNvSpPr>
          <p:nvPr/>
        </p:nvSpPr>
        <p:spPr bwMode="auto">
          <a:xfrm>
            <a:off x="5849191" y="817960"/>
            <a:ext cx="3294809" cy="1051322"/>
          </a:xfrm>
          <a:prstGeom prst="borderCallout1">
            <a:avLst>
              <a:gd name="adj1" fmla="val 88972"/>
              <a:gd name="adj2" fmla="val -1889"/>
              <a:gd name="adj3" fmla="val 119190"/>
              <a:gd name="adj4" fmla="val -17310"/>
            </a:avLst>
          </a:prstGeom>
          <a:solidFill>
            <a:schemeClr val="bg1"/>
          </a:solidFill>
          <a:ln w="19050" algn="ctr">
            <a:solidFill>
              <a:schemeClr val="hlink"/>
            </a:solidFill>
            <a:miter lim="800000"/>
            <a:headEnd/>
            <a:tailEnd/>
          </a:ln>
          <a:effectLst>
            <a:outerShdw algn="ctr" rotWithShape="0">
              <a:srgbClr val="000000">
                <a:alpha val="39998"/>
              </a:srgbClr>
            </a:outerShdw>
          </a:effectLst>
        </p:spPr>
        <p:txBody>
          <a:bodyPr anchor="ctr"/>
          <a:lstStyle/>
          <a:p>
            <a:pPr algn="ctr"/>
            <a:r>
              <a:rPr lang="ru-RU" altLang="ru-RU" sz="1350" b="1" dirty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ДБО №2 – ЗА </a:t>
            </a:r>
            <a:r>
              <a:rPr lang="ru-RU" altLang="ru-RU" sz="1350" b="1" dirty="0" smtClean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ОСНОВНЫМИ БЛАНКАМИ </a:t>
            </a:r>
            <a:r>
              <a:rPr lang="ru-RU" altLang="ru-RU" sz="1350" b="1" dirty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ОТВЕТОВ №2 КОНКРЕТНОГО </a:t>
            </a:r>
            <a:r>
              <a:rPr lang="ru-RU" altLang="ru-RU" sz="1350" b="1" dirty="0" smtClean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УЧАСТНИКА</a:t>
            </a:r>
          </a:p>
          <a:p>
            <a:pPr algn="ctr"/>
            <a:r>
              <a:rPr lang="ru-RU" altLang="ru-RU" sz="1350" b="1" dirty="0" smtClean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(</a:t>
            </a:r>
            <a:r>
              <a:rPr lang="ru-RU" altLang="ru-RU" sz="135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БО2 лист 1-</a:t>
            </a:r>
            <a:r>
              <a:rPr lang="en-US" altLang="ru-RU" sz="135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&gt;</a:t>
            </a:r>
            <a:r>
              <a:rPr lang="ru-RU" altLang="ru-RU" sz="135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БО2 лист 2</a:t>
            </a:r>
            <a:r>
              <a:rPr lang="ru-RU" altLang="ru-RU" sz="1350" b="1" dirty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-</a:t>
            </a:r>
            <a:r>
              <a:rPr lang="en-US" altLang="ru-RU" sz="135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&gt;</a:t>
            </a:r>
            <a:r>
              <a:rPr lang="ru-RU" altLang="ru-RU" sz="135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доп.БО2…</a:t>
            </a:r>
            <a:r>
              <a:rPr lang="ru-RU" altLang="ru-RU" sz="1350" b="1" dirty="0" smtClean="0">
                <a:solidFill>
                  <a:schemeClr val="hlink"/>
                </a:solidFill>
                <a:latin typeface="Cambria" pitchFamily="18" charset="0"/>
                <a:cs typeface="Arial" pitchFamily="34" charset="0"/>
              </a:rPr>
              <a:t>)</a:t>
            </a:r>
            <a:endParaRPr lang="ru-RU" altLang="ru-RU" sz="1350" b="1" dirty="0">
              <a:solidFill>
                <a:schemeClr val="hlink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7911" name="Номер слайда 26"/>
          <p:cNvSpPr txBox="1">
            <a:spLocks noGrp="1"/>
          </p:cNvSpPr>
          <p:nvPr/>
        </p:nvSpPr>
        <p:spPr bwMode="auto"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656D871-1027-4A46-9A5B-8B426C3EF94F}" type="slidenum">
              <a:rPr lang="ru-RU" altLang="ru-RU" sz="900">
                <a:solidFill>
                  <a:srgbClr val="898989"/>
                </a:solidFill>
                <a:cs typeface="Arial" pitchFamily="34" charset="0"/>
              </a:rPr>
              <a:pPr algn="r" eaLnBrk="1" hangingPunct="1"/>
              <a:t>27</a:t>
            </a:fld>
            <a:endParaRPr lang="ru-RU" altLang="ru-RU" sz="90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4" name="Прямоугольник 3"/>
          <p:cNvSpPr>
            <a:spLocks noChangeArrowheads="1"/>
          </p:cNvSpPr>
          <p:nvPr/>
        </p:nvSpPr>
        <p:spPr bwMode="auto">
          <a:xfrm>
            <a:off x="1288763" y="927943"/>
            <a:ext cx="47524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Cambria" pitchFamily="18" charset="0"/>
                <a:cs typeface="Arial" pitchFamily="34" charset="0"/>
              </a:rPr>
              <a:t>СМЕНА СХЕМЫ СБОРА МАТЕРИАЛОВ</a:t>
            </a:r>
            <a:endParaRPr lang="ru-RU" altLang="ru-RU" sz="2000" b="1" dirty="0">
              <a:solidFill>
                <a:srgbClr val="FF0000"/>
              </a:solidFill>
              <a:latin typeface="Cambria" pitchFamily="18" charset="0"/>
              <a:cs typeface="Arial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983022" y="1584239"/>
            <a:ext cx="1919518" cy="2018793"/>
            <a:chOff x="100973" y="1567370"/>
            <a:chExt cx="1919518" cy="2018793"/>
          </a:xfrm>
        </p:grpSpPr>
        <p:pic>
          <p:nvPicPr>
            <p:cNvPr id="45" name="Picture 9" descr="Бланки ЕГЭ 2009 проект10_в приказ_штрихкоды_2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973" y="1567370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6" name="Picture 8" descr="Бланки ЕГЭ 2009 проект10_в приказ_штрихкоды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5509" y="1735932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7" name="Picture 3" descr="Бланки ЕГЭ 2009 проект10_в приказ_штрихкоды_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578" y="1910954"/>
              <a:ext cx="1585913" cy="16752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6" name="Выгнутая вниз стрелка 25"/>
          <p:cNvSpPr/>
          <p:nvPr/>
        </p:nvSpPr>
        <p:spPr>
          <a:xfrm rot="10800000" flipH="1">
            <a:off x="2953941" y="1388269"/>
            <a:ext cx="1656159" cy="5405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5291227" y="2198120"/>
            <a:ext cx="1289447" cy="97274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grpSp>
        <p:nvGrpSpPr>
          <p:cNvPr id="27" name="Группа 26"/>
          <p:cNvGrpSpPr/>
          <p:nvPr/>
        </p:nvGrpSpPr>
        <p:grpSpPr>
          <a:xfrm>
            <a:off x="2062055" y="1584239"/>
            <a:ext cx="1919518" cy="2018793"/>
            <a:chOff x="100973" y="1567370"/>
            <a:chExt cx="1919518" cy="2018793"/>
          </a:xfrm>
        </p:grpSpPr>
        <p:pic>
          <p:nvPicPr>
            <p:cNvPr id="41" name="Picture 9" descr="Бланки ЕГЭ 2009 проект10_в приказ_штрихкоды_2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973" y="1567370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2" name="Picture 8" descr="Бланки ЕГЭ 2009 проект10_в приказ_штрихкоды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5509" y="1735932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3" name="Picture 3" descr="Бланки ЕГЭ 2009 проект10_в приказ_штрихкоды_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578" y="1910954"/>
              <a:ext cx="1585913" cy="16752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8" name="Выгнутая вниз стрелка 27"/>
          <p:cNvSpPr/>
          <p:nvPr/>
        </p:nvSpPr>
        <p:spPr>
          <a:xfrm rot="10800000" flipH="1">
            <a:off x="1122760" y="1388269"/>
            <a:ext cx="1654969" cy="54054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00973" y="1567370"/>
            <a:ext cx="1919518" cy="2018793"/>
            <a:chOff x="100973" y="1567370"/>
            <a:chExt cx="1919518" cy="2018793"/>
          </a:xfrm>
        </p:grpSpPr>
        <p:pic>
          <p:nvPicPr>
            <p:cNvPr id="25" name="Picture 9" descr="Бланки ЕГЭ 2009 проект10_в приказ_штрихкоды_2-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0973" y="1567370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" name="Picture 8" descr="Бланки ЕГЭ 2009 проект10_в приказ_штрихкоды_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5509" y="1735932"/>
              <a:ext cx="1537097" cy="16740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6" name="Picture 3" descr="Бланки ЕГЭ 2009 проект10_в приказ_штрихкоды_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4578" y="1910954"/>
              <a:ext cx="1585913" cy="16752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47697"/>
              </p:ext>
            </p:extLst>
          </p:nvPr>
        </p:nvGraphicFramePr>
        <p:xfrm>
          <a:off x="6327206" y="3552476"/>
          <a:ext cx="2251024" cy="1591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Acrobat Document" r:id="rId7" imgW="8019763" imgH="5667341" progId="AcroExch.Document.DC">
                  <p:embed/>
                </p:oleObj>
              </mc:Choice>
              <mc:Fallback>
                <p:oleObj name="Acrobat Document" r:id="rId7" imgW="8019763" imgH="5667341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206" y="3552476"/>
                        <a:ext cx="2251024" cy="159102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Штриховая стрелка вправо 32"/>
          <p:cNvSpPr/>
          <p:nvPr/>
        </p:nvSpPr>
        <p:spPr>
          <a:xfrm rot="5400000">
            <a:off x="6969324" y="2541390"/>
            <a:ext cx="966788" cy="1296590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8421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339752" y="663583"/>
            <a:ext cx="573542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Упаковочные материалы</a:t>
            </a:r>
            <a:endParaRPr lang="ru-RU" altLang="ru-RU" sz="7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большой </a:t>
            </a:r>
            <a:r>
              <a:rPr lang="ru-RU" alt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на ППЭ-экзамен</a:t>
            </a:r>
            <a:endParaRPr lang="ru-RU" altLang="ru-RU" sz="750" dirty="0"/>
          </a:p>
          <a:p>
            <a:pPr eaLnBrk="0" hangingPunct="0"/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стандартный </a:t>
            </a:r>
            <a:r>
              <a:rPr lang="ru-RU" alt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в штаб + количество аудиторий + 1 запасной </a:t>
            </a:r>
          </a:p>
          <a:p>
            <a:pPr eaLnBrk="0" hangingPunct="0"/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Возвратно-доставочный пакет </a:t>
            </a:r>
            <a:r>
              <a:rPr lang="ru-RU" alt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х количество аудиторий</a:t>
            </a:r>
            <a:endParaRPr lang="ru-RU" altLang="ru-RU" sz="750" dirty="0"/>
          </a:p>
        </p:txBody>
      </p:sp>
      <p:pic>
        <p:nvPicPr>
          <p:cNvPr id="8193" name="Рисунок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" y="1620021"/>
            <a:ext cx="4863558" cy="31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17" y="1846882"/>
            <a:ext cx="3954148" cy="26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893712" y="11199"/>
            <a:ext cx="323787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ЭМ в ППЭ</a:t>
            </a:r>
            <a:endParaRPr lang="ru-RU" altLang="ru-RU" sz="825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99608" y="1059582"/>
            <a:ext cx="7983404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Сейф-пакет малый с диском </a:t>
            </a:r>
            <a:r>
              <a:rPr lang="ru-RU" alt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2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количеству аудиторий + резервные</a:t>
            </a:r>
            <a:endParaRPr lang="ru-RU" altLang="ru-RU" sz="900" dirty="0"/>
          </a:p>
        </p:txBody>
      </p:sp>
      <p:pic>
        <p:nvPicPr>
          <p:cNvPr id="10241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30" y="1564903"/>
            <a:ext cx="6964154" cy="34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08104" y="12606"/>
            <a:ext cx="3237874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Получение ЭМ в ППЭ</a:t>
            </a:r>
            <a:endParaRPr lang="ru-RU" altLang="ru-RU" sz="825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04100"/>
              </p:ext>
            </p:extLst>
          </p:nvPr>
        </p:nvGraphicFramePr>
        <p:xfrm>
          <a:off x="251520" y="987574"/>
          <a:ext cx="8748000" cy="4041677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5142336">
                  <a:extLst>
                    <a:ext uri="{9D8B030D-6E8A-4147-A177-3AD203B41FA5}">
                      <a16:colId xmlns:a16="http://schemas.microsoft.com/office/drawing/2014/main" val="915135662"/>
                    </a:ext>
                  </a:extLst>
                </a:gridCol>
                <a:gridCol w="3605664">
                  <a:extLst>
                    <a:ext uri="{9D8B030D-6E8A-4147-A177-3AD203B41FA5}">
                      <a16:colId xmlns:a16="http://schemas.microsoft.com/office/drawing/2014/main" val="2923249511"/>
                    </a:ext>
                  </a:extLst>
                </a:gridCol>
              </a:tblGrid>
              <a:tr h="1879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Нарушения</a:t>
                      </a:r>
                      <a:r>
                        <a:rPr lang="ru-RU" sz="1200" u="none" strike="noStrike" baseline="0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</a:t>
                      </a:r>
                      <a:r>
                        <a:rPr lang="ru-RU" sz="1200" u="none" strike="noStrike" dirty="0" smtClea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комментарии)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12275"/>
                  </a:ext>
                </a:extLst>
              </a:tr>
              <a:tr h="37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контроль </a:t>
                      </a:r>
                      <a:r>
                        <a:rPr lang="ru-RU" sz="1200" u="none" strike="noStrike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техготовности</a:t>
                      </a:r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пройден слишком поздно (позже 16 часов 14 мая)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3423323053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Слишко быстро завершили печать! За 2 минуты!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129436556"/>
                  </a:ext>
                </a:extLst>
              </a:tr>
              <a:tr h="37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дубль бланков в аудитории - ВК справился с форсмажорной ситуацией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 (16 мая)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2084487535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321116437"/>
                  </a:ext>
                </a:extLst>
              </a:tr>
              <a:tr h="37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контроль техготовности пройден слишком поздно (позже 16 часов 14 мая)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не авторизован один из 2 членов ГЭК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4048880870"/>
                  </a:ext>
                </a:extLst>
              </a:tr>
              <a:tr h="214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не переданы в РЦОИ по статусу до сих пор, т.е. экзамен не закрыт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737737696"/>
                  </a:ext>
                </a:extLst>
              </a:tr>
              <a:tr h="3702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контроль техготовности пройден слишком поздно (позже 16 часов 14 мая)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2411379472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Срыв экзамена в одной аудитории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818486768"/>
                  </a:ext>
                </a:extLst>
              </a:tr>
              <a:tr h="214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667727253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Срыв экзамена в одной аудитории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2076387533"/>
                  </a:ext>
                </a:extLst>
              </a:tr>
              <a:tr h="214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375201390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085471678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3145368811"/>
                  </a:ext>
                </a:extLst>
              </a:tr>
              <a:tr h="1879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 (16 мая)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168232678"/>
                  </a:ext>
                </a:extLst>
              </a:tr>
              <a:tr h="214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Начало экзамена задержано позже 10:45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мая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471440906"/>
                  </a:ext>
                </a:extLst>
              </a:tr>
              <a:tr h="1879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Бланки переданы в РЦОИ позже 18:00 15 </a:t>
                      </a:r>
                      <a:r>
                        <a:rPr lang="ru-RU" sz="12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мая</a:t>
                      </a:r>
                      <a:r>
                        <a:rPr lang="ru-RU" sz="1200" b="1" u="none" strike="noStrike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25" marR="5625" marT="5625" marB="0" anchor="ctr"/>
                </a:tc>
                <a:extLst>
                  <a:ext uri="{0D108BD9-81ED-4DB2-BD59-A6C34878D82A}">
                    <a16:rowId xmlns:a16="http://schemas.microsoft.com/office/drawing/2014/main" val="1827124869"/>
                  </a:ext>
                </a:extLst>
              </a:tr>
            </a:tbl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899592" y="0"/>
            <a:ext cx="7992888" cy="4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pPr algn="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мая: русский язык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7482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8064" y="0"/>
            <a:ext cx="3815212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ЭМ в аудитории</a:t>
            </a:r>
            <a:endParaRPr lang="ru-RU" altLang="ru-RU" sz="825" b="1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20203" y="4704825"/>
            <a:ext cx="1493986" cy="289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3" name="Рисунок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2" y="694309"/>
            <a:ext cx="8446889" cy="393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ыгнутая вниз стрелка 2"/>
          <p:cNvSpPr/>
          <p:nvPr/>
        </p:nvSpPr>
        <p:spPr>
          <a:xfrm flipH="1">
            <a:off x="3683022" y="4400516"/>
            <a:ext cx="3813561" cy="6206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7834" y="4679937"/>
            <a:ext cx="1799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50" i="1" dirty="0">
                <a:solidFill>
                  <a:schemeClr val="accent5"/>
                </a:solidFill>
              </a:rPr>
              <a:t>в прозрачный карман</a:t>
            </a:r>
          </a:p>
        </p:txBody>
      </p:sp>
    </p:spTree>
    <p:extLst>
      <p:ext uri="{BB962C8B-B14F-4D97-AF65-F5344CB8AC3E}">
        <p14:creationId xmlns:p14="http://schemas.microsoft.com/office/powerpoint/2010/main" val="388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73" y="766268"/>
            <a:ext cx="8761312" cy="423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36096" y="6237"/>
            <a:ext cx="3235245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chemeClr val="accent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Упаковка ЭМ в штабе</a:t>
            </a:r>
            <a:endParaRPr lang="ru-RU" altLang="ru-RU" sz="825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9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59" y="346948"/>
            <a:ext cx="6375083" cy="4449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288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2400"/>
          <a:stretch/>
        </p:blipFill>
        <p:spPr>
          <a:xfrm>
            <a:off x="971600" y="123478"/>
            <a:ext cx="718794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55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" b="3801"/>
          <a:stretch/>
        </p:blipFill>
        <p:spPr>
          <a:xfrm>
            <a:off x="949947" y="267494"/>
            <a:ext cx="724410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40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1001"/>
          <a:stretch/>
        </p:blipFill>
        <p:spPr>
          <a:xfrm>
            <a:off x="899592" y="51470"/>
            <a:ext cx="7267989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54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43000" y="1414388"/>
            <a:ext cx="6858000" cy="1790700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Тестирование системы видеонаблюдения ЕГЭ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43000" y="3274144"/>
            <a:ext cx="6858000" cy="1241822"/>
          </a:xfrm>
        </p:spPr>
        <p:txBody>
          <a:bodyPr/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15-24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мая 2019 г.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504" t="7875" r="17257"/>
          <a:stretch/>
        </p:blipFill>
        <p:spPr>
          <a:xfrm>
            <a:off x="107504" y="16847"/>
            <a:ext cx="4306481" cy="341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813" y="339502"/>
            <a:ext cx="2184497" cy="44954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1" b="12201"/>
          <a:stretch/>
        </p:blipFill>
        <p:spPr>
          <a:xfrm>
            <a:off x="4644008" y="123478"/>
            <a:ext cx="1897782" cy="45159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7504" y="3651870"/>
            <a:ext cx="4306481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 defTabSz="777875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С 14 по 17 мая </a:t>
            </a:r>
          </a:p>
          <a:p>
            <a:pPr algn="ctr" defTabSz="777875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ea typeface="+mn-ea"/>
                <a:cs typeface="+mn-cs"/>
              </a:rPr>
              <a:t>идет тестирование системы видеонаблюдения ЕГЭ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4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7494"/>
            <a:ext cx="8588187" cy="42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9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/>
          </p:cNvSpPr>
          <p:nvPr/>
        </p:nvSpPr>
        <p:spPr bwMode="auto">
          <a:xfrm>
            <a:off x="1907704" y="0"/>
            <a:ext cx="7236296" cy="55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0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sz="1600" b="1" dirty="0">
                <a:solidFill>
                  <a:srgbClr val="22419B"/>
                </a:solidFill>
                <a:latin typeface="Cambria" pitchFamily="18" charset="0"/>
              </a:rPr>
              <a:t>Материалы на сайте ГБУ РО «РОЦОИСО» </a:t>
            </a:r>
          </a:p>
          <a:p>
            <a:pPr algn="r">
              <a:spcBef>
                <a:spcPct val="0"/>
              </a:spcBef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sz="1600" b="1" dirty="0">
                <a:solidFill>
                  <a:srgbClr val="22419B"/>
                </a:solidFill>
                <a:latin typeface="Cambria" pitchFamily="18" charset="0"/>
              </a:rPr>
              <a:t>http://rcoi61.ru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107" t="13500" r="5607" b="2665"/>
          <a:stretch/>
        </p:blipFill>
        <p:spPr>
          <a:xfrm>
            <a:off x="539552" y="771550"/>
            <a:ext cx="826583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1879"/>
              </p:ext>
            </p:extLst>
          </p:nvPr>
        </p:nvGraphicFramePr>
        <p:xfrm>
          <a:off x="251520" y="-15657"/>
          <a:ext cx="8640960" cy="517969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727660">
                  <a:extLst>
                    <a:ext uri="{9D8B030D-6E8A-4147-A177-3AD203B41FA5}">
                      <a16:colId xmlns:a16="http://schemas.microsoft.com/office/drawing/2014/main" val="1317498690"/>
                    </a:ext>
                  </a:extLst>
                </a:gridCol>
                <a:gridCol w="1243085">
                  <a:extLst>
                    <a:ext uri="{9D8B030D-6E8A-4147-A177-3AD203B41FA5}">
                      <a16:colId xmlns:a16="http://schemas.microsoft.com/office/drawing/2014/main" val="3311889199"/>
                    </a:ext>
                  </a:extLst>
                </a:gridCol>
                <a:gridCol w="6670215">
                  <a:extLst>
                    <a:ext uri="{9D8B030D-6E8A-4147-A177-3AD203B41FA5}">
                      <a16:colId xmlns:a16="http://schemas.microsoft.com/office/drawing/2014/main" val="487054108"/>
                    </a:ext>
                  </a:extLst>
                </a:gridCol>
              </a:tblGrid>
              <a:tr h="175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Замечания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256546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</a:t>
                      </a: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бланке АВ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9111123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698002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758143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941904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ответов, 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0269783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аудитория, номер доп. бланка пишут неверно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7093764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5289304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5179697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703655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3934164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2115196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2476196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1,2,4,5,6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ответов, 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264083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ответов, 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049038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579906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4455094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824433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5304457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9111861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080628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234962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1662916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7923687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3681201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7249798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34024169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4776952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81924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5492836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ответов, не заполнена шапка доп. бланков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5828754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68950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аудитория, номер доп. бланка пишут неверно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0743603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329540"/>
                  </a:ext>
                </a:extLst>
              </a:tr>
              <a:tr h="1463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дубль номера 2 листа бланка ответов вся аудитория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869458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6012160" y="195486"/>
            <a:ext cx="2808312" cy="4860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pPr algn="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мая: русский язык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обработка бланков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1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Прямоугольник 2"/>
          <p:cNvSpPr>
            <a:spLocks noChangeArrowheads="1"/>
          </p:cNvSpPr>
          <p:nvPr/>
        </p:nvSpPr>
        <p:spPr bwMode="auto">
          <a:xfrm>
            <a:off x="179512" y="1059582"/>
            <a:ext cx="4572000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350" b="1" dirty="0">
                <a:solidFill>
                  <a:srgbClr val="000000"/>
                </a:solidFill>
                <a:latin typeface="Yeseva One"/>
              </a:rPr>
              <a:t>Директор</a:t>
            </a:r>
          </a:p>
          <a:p>
            <a:pPr algn="ctr"/>
            <a:r>
              <a:rPr lang="ru-RU" sz="1350" dirty="0">
                <a:solidFill>
                  <a:srgbClr val="000000"/>
                </a:solidFill>
                <a:latin typeface="Yeseva One"/>
              </a:rPr>
              <a:t>Снежко Галина Евгеньевна</a:t>
            </a:r>
            <a:br>
              <a:rPr lang="ru-RU" sz="1350" dirty="0">
                <a:solidFill>
                  <a:srgbClr val="000000"/>
                </a:solidFill>
                <a:latin typeface="Yeseva One"/>
              </a:rPr>
            </a:br>
            <a:r>
              <a:rPr lang="ru-RU" dirty="0">
                <a:solidFill>
                  <a:srgbClr val="FF0000"/>
                </a:solidFill>
                <a:latin typeface="Yeseva One"/>
              </a:rPr>
              <a:t>тел. </a:t>
            </a:r>
            <a:r>
              <a:rPr lang="ru-RU" b="1" dirty="0">
                <a:solidFill>
                  <a:srgbClr val="FF0000"/>
                </a:solidFill>
                <a:latin typeface="Yeseva One"/>
              </a:rPr>
              <a:t>+7(909)4253444</a:t>
            </a:r>
            <a:r>
              <a:rPr lang="ru-RU" dirty="0">
                <a:solidFill>
                  <a:srgbClr val="FF0000"/>
                </a:solidFill>
                <a:latin typeface="Yeseva One"/>
              </a:rPr>
              <a:t>, +7(863)2105006</a:t>
            </a:r>
            <a:r>
              <a:rPr lang="ru-RU" sz="1350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sz="1350" dirty="0">
                <a:solidFill>
                  <a:srgbClr val="000000"/>
                </a:solidFill>
                <a:latin typeface="Yeseva One"/>
              </a:rPr>
            </a:br>
            <a:r>
              <a:rPr lang="ru-RU" sz="1350" dirty="0">
                <a:solidFill>
                  <a:srgbClr val="000000"/>
                </a:solidFill>
                <a:latin typeface="Yeseva One"/>
                <a:hlinkClick r:id="rId2"/>
              </a:rPr>
              <a:t>gsnezhko@rcoi61.org.ru</a:t>
            </a:r>
            <a:r>
              <a:rPr lang="ru-RU" sz="1350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45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sz="1350" b="1" dirty="0">
                <a:solidFill>
                  <a:srgbClr val="000000"/>
                </a:solidFill>
                <a:latin typeface="Yeseva One"/>
              </a:rPr>
              <a:t>Заместитель директора</a:t>
            </a:r>
          </a:p>
          <a:p>
            <a:pPr algn="ctr"/>
            <a:r>
              <a:rPr lang="ru-RU" sz="1350" dirty="0" err="1">
                <a:solidFill>
                  <a:srgbClr val="000000"/>
                </a:solidFill>
                <a:latin typeface="Yeseva One"/>
              </a:rPr>
              <a:t>Корсунова</a:t>
            </a:r>
            <a:r>
              <a:rPr lang="ru-RU" sz="1350" dirty="0">
                <a:solidFill>
                  <a:srgbClr val="000000"/>
                </a:solidFill>
                <a:latin typeface="Yeseva One"/>
              </a:rPr>
              <a:t> Елена Федоровна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Yeseva One"/>
              </a:rPr>
              <a:t>тел. +7(863)2105007 </a:t>
            </a:r>
            <a:r>
              <a:rPr lang="ru-RU" sz="1350" dirty="0">
                <a:solidFill>
                  <a:srgbClr val="000000"/>
                </a:solidFill>
                <a:latin typeface="Yeseva One"/>
                <a:hlinkClick r:id="rId3"/>
              </a:rPr>
              <a:t>еkorsunova@rcoi61.org.ru</a:t>
            </a:r>
            <a:r>
              <a:rPr lang="ru-RU" sz="1350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600" b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sz="1350" b="1" i="1" dirty="0">
                <a:solidFill>
                  <a:srgbClr val="000000"/>
                </a:solidFill>
                <a:latin typeface="Yeseva One"/>
              </a:rPr>
              <a:t>Начальник отдела</a:t>
            </a:r>
          </a:p>
          <a:p>
            <a:pPr algn="ctr"/>
            <a:r>
              <a:rPr lang="ru-RU" sz="1350" i="1" dirty="0">
                <a:solidFill>
                  <a:srgbClr val="000000"/>
                </a:solidFill>
                <a:latin typeface="Yeseva One"/>
              </a:rPr>
              <a:t>Богданов Валерий Александрович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Yeseva One"/>
              </a:rPr>
              <a:t>тел. +7(863)2105011</a:t>
            </a:r>
            <a:r>
              <a:rPr lang="ru-RU" sz="1350" i="1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sz="1350" i="1" dirty="0">
                <a:solidFill>
                  <a:srgbClr val="000000"/>
                </a:solidFill>
                <a:latin typeface="Yeseva One"/>
              </a:rPr>
            </a:br>
            <a:r>
              <a:rPr lang="en-US" sz="1350" i="1" dirty="0" err="1">
                <a:solidFill>
                  <a:srgbClr val="000000"/>
                </a:solidFill>
                <a:latin typeface="Yeseva One"/>
                <a:hlinkClick r:id="rId3"/>
              </a:rPr>
              <a:t>vbogdanov</a:t>
            </a:r>
            <a:r>
              <a:rPr lang="ru-RU" sz="1350" i="1" dirty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sz="1350" i="1" dirty="0">
                <a:solidFill>
                  <a:srgbClr val="000000"/>
                </a:solidFill>
                <a:latin typeface="Yeseva One"/>
              </a:rPr>
              <a:t> </a:t>
            </a:r>
          </a:p>
          <a:p>
            <a:pPr algn="ctr"/>
            <a:endParaRPr lang="en-US" sz="600" b="1" i="1" dirty="0">
              <a:solidFill>
                <a:srgbClr val="000000"/>
              </a:solidFill>
              <a:latin typeface="Yeseva One"/>
            </a:endParaRPr>
          </a:p>
          <a:p>
            <a:pPr algn="ctr"/>
            <a:r>
              <a:rPr lang="ru-RU" sz="1350" b="1" i="1" dirty="0">
                <a:solidFill>
                  <a:srgbClr val="000000"/>
                </a:solidFill>
                <a:latin typeface="Yeseva One"/>
              </a:rPr>
              <a:t>Начальник отдела</a:t>
            </a:r>
          </a:p>
          <a:p>
            <a:pPr algn="ctr"/>
            <a:r>
              <a:rPr lang="ru-RU" sz="1350" i="1" dirty="0">
                <a:solidFill>
                  <a:srgbClr val="000000"/>
                </a:solidFill>
                <a:latin typeface="Yeseva One"/>
              </a:rPr>
              <a:t>Назаренко Евгений Анатольевич</a:t>
            </a:r>
          </a:p>
          <a:p>
            <a:pPr algn="ctr"/>
            <a:r>
              <a:rPr lang="ru-RU" i="1" dirty="0">
                <a:solidFill>
                  <a:srgbClr val="FF0000"/>
                </a:solidFill>
                <a:latin typeface="Yeseva One"/>
              </a:rPr>
              <a:t>тел. +7(863)2105013</a:t>
            </a:r>
            <a:r>
              <a:rPr lang="ru-RU" sz="1350" i="1" dirty="0">
                <a:solidFill>
                  <a:srgbClr val="000000"/>
                </a:solidFill>
                <a:latin typeface="Yeseva One"/>
              </a:rPr>
              <a:t/>
            </a:r>
            <a:br>
              <a:rPr lang="ru-RU" sz="1350" i="1" dirty="0">
                <a:solidFill>
                  <a:srgbClr val="000000"/>
                </a:solidFill>
                <a:latin typeface="Yeseva One"/>
              </a:rPr>
            </a:br>
            <a:r>
              <a:rPr lang="en-US" sz="1350" i="1" dirty="0" err="1">
                <a:solidFill>
                  <a:srgbClr val="000000"/>
                </a:solidFill>
                <a:latin typeface="Yeseva One"/>
                <a:hlinkClick r:id="rId3"/>
              </a:rPr>
              <a:t>enazarenko</a:t>
            </a:r>
            <a:r>
              <a:rPr lang="ru-RU" sz="1350" i="1" dirty="0">
                <a:solidFill>
                  <a:srgbClr val="000000"/>
                </a:solidFill>
                <a:latin typeface="Yeseva One"/>
                <a:hlinkClick r:id="rId3"/>
              </a:rPr>
              <a:t>@rcoi61.org.ru</a:t>
            </a:r>
            <a:r>
              <a:rPr lang="ru-RU" sz="1350" i="1" dirty="0">
                <a:solidFill>
                  <a:srgbClr val="000000"/>
                </a:solidFill>
                <a:latin typeface="Yeseva One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51259" y="0"/>
            <a:ext cx="8592741" cy="5298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ru-RU" alt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КОНТАКТНЫЕ ДАННЫЕ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77" t="938" r="848" b="30136"/>
          <a:stretch/>
        </p:blipFill>
        <p:spPr>
          <a:xfrm>
            <a:off x="5148064" y="1275606"/>
            <a:ext cx="3816424" cy="33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965718" y="2134377"/>
            <a:ext cx="7585788" cy="468863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49902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5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БЛАГОДАРЮ </a:t>
            </a:r>
            <a:r>
              <a:rPr lang="ru-RU" sz="405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anose="02040503050406030204" pitchFamily="18" charset="0"/>
                <a:cs typeface="Arial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9738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331353"/>
              </p:ext>
            </p:extLst>
          </p:nvPr>
        </p:nvGraphicFramePr>
        <p:xfrm>
          <a:off x="424135" y="995431"/>
          <a:ext cx="8496945" cy="4067998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24610">
                  <a:extLst>
                    <a:ext uri="{9D8B030D-6E8A-4147-A177-3AD203B41FA5}">
                      <a16:colId xmlns:a16="http://schemas.microsoft.com/office/drawing/2014/main" val="109496464"/>
                    </a:ext>
                  </a:extLst>
                </a:gridCol>
                <a:gridCol w="2400515">
                  <a:extLst>
                    <a:ext uri="{9D8B030D-6E8A-4147-A177-3AD203B41FA5}">
                      <a16:colId xmlns:a16="http://schemas.microsoft.com/office/drawing/2014/main" val="3150246932"/>
                    </a:ext>
                  </a:extLst>
                </a:gridCol>
                <a:gridCol w="5071820">
                  <a:extLst>
                    <a:ext uri="{9D8B030D-6E8A-4147-A177-3AD203B41FA5}">
                      <a16:colId xmlns:a16="http://schemas.microsoft.com/office/drawing/2014/main" val="1850375478"/>
                    </a:ext>
                  </a:extLst>
                </a:gridCol>
              </a:tblGrid>
              <a:tr h="3425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ППЭ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Аудитория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Замечания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2071020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КИМ вместо БР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2708926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КИМ вместо БР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6883893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147438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8910690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99643402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все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7361797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8513034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3933348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1,4,9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6905002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6101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9823970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3226399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104412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9502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на бланке 12.04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5635509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дети выходили до 9:00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2576524"/>
                  </a:ext>
                </a:extLst>
              </a:tr>
              <a:tr h="248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дети выходили до 10:00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3188379"/>
                  </a:ext>
                </a:extLst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 bwMode="auto">
          <a:xfrm>
            <a:off x="899592" y="19624"/>
            <a:ext cx="7992888" cy="486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5pPr>
            <a:lvl6pPr marL="38962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6pPr>
            <a:lvl7pPr marL="77925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7pPr>
            <a:lvl8pPr marL="1168878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8pPr>
            <a:lvl9pPr marL="1558503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Calibri Light"/>
              </a:defRPr>
            </a:lvl9pPr>
          </a:lstStyle>
          <a:p>
            <a:pPr algn="r"/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мая: русский язык</a:t>
            </a:r>
          </a:p>
          <a:p>
            <a:pPr algn="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обработка бланков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6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81" y="-11085"/>
            <a:ext cx="2854067" cy="402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82" y="195486"/>
            <a:ext cx="3108193" cy="43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771" y="555526"/>
            <a:ext cx="3042771" cy="4299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11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3561853" cy="502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470"/>
            <a:ext cx="3528392" cy="49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5062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64" y="495042"/>
            <a:ext cx="2993064" cy="421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235" y="489279"/>
            <a:ext cx="2991517" cy="4216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1" y="483517"/>
            <a:ext cx="3000392" cy="422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382488" y="1131590"/>
            <a:ext cx="1037384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sm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5292080" y="1131590"/>
            <a:ext cx="936104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stealth" w="sm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769078">
            <a:off x="2432926" y="951854"/>
            <a:ext cx="121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автоматически</a:t>
            </a:r>
            <a:endParaRPr lang="ru-RU" sz="1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769078">
            <a:off x="5401487" y="914377"/>
            <a:ext cx="8356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вручную</a:t>
            </a:r>
            <a:endParaRPr lang="ru-RU" sz="1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164288" y="987574"/>
            <a:ext cx="1008112" cy="1440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164288" y="975160"/>
            <a:ext cx="1008112" cy="13160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57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" y="185336"/>
            <a:ext cx="2875780" cy="4042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6" y="399052"/>
            <a:ext cx="2820531" cy="397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03" y="339502"/>
            <a:ext cx="3077078" cy="4349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5506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2268</TotalTime>
  <Words>1378</Words>
  <Application>Microsoft Office PowerPoint</Application>
  <PresentationFormat>Экран (16:9)</PresentationFormat>
  <Paragraphs>333</Paragraphs>
  <Slides>41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Times New Roman</vt:lpstr>
      <vt:lpstr>Yeseva One</vt:lpstr>
      <vt:lpstr>Тема1</vt:lpstr>
      <vt:lpstr>Acrobat Document</vt:lpstr>
      <vt:lpstr>Организационно-технологическое обеспечение проведения ГИА в 2019 году</vt:lpstr>
      <vt:lpstr>Итоги всероссийской апробации технологии печати экзаменационных материалов в аудитории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ППЭ к проведению 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Тестирование системы видеонаблюдения ЕГЭ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tkorsunova</dc:creator>
  <cp:lastModifiedBy>Galina Snezhko</cp:lastModifiedBy>
  <cp:revision>65</cp:revision>
  <cp:lastPrinted>2019-05-23T06:13:35Z</cp:lastPrinted>
  <dcterms:created xsi:type="dcterms:W3CDTF">2019-03-14T10:52:55Z</dcterms:created>
  <dcterms:modified xsi:type="dcterms:W3CDTF">2019-05-23T06:35:08Z</dcterms:modified>
</cp:coreProperties>
</file>