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706" r:id="rId2"/>
    <p:sldId id="626" r:id="rId3"/>
    <p:sldId id="627" r:id="rId4"/>
    <p:sldId id="628" r:id="rId5"/>
    <p:sldId id="629" r:id="rId6"/>
    <p:sldId id="630" r:id="rId7"/>
    <p:sldId id="631" r:id="rId8"/>
    <p:sldId id="632" r:id="rId9"/>
    <p:sldId id="670" r:id="rId10"/>
    <p:sldId id="633" r:id="rId11"/>
    <p:sldId id="634" r:id="rId12"/>
    <p:sldId id="635" r:id="rId13"/>
    <p:sldId id="636" r:id="rId14"/>
    <p:sldId id="734" r:id="rId15"/>
    <p:sldId id="735" r:id="rId16"/>
    <p:sldId id="736" r:id="rId17"/>
    <p:sldId id="737" r:id="rId18"/>
    <p:sldId id="738" r:id="rId19"/>
    <p:sldId id="739" r:id="rId20"/>
    <p:sldId id="740" r:id="rId21"/>
    <p:sldId id="741" r:id="rId22"/>
    <p:sldId id="742" r:id="rId23"/>
    <p:sldId id="743" r:id="rId24"/>
    <p:sldId id="595" r:id="rId25"/>
    <p:sldId id="596" r:id="rId26"/>
    <p:sldId id="640" r:id="rId27"/>
    <p:sldId id="641" r:id="rId28"/>
  </p:sldIdLst>
  <p:sldSz cx="12192000" cy="6858000"/>
  <p:notesSz cx="6794500" cy="99314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5AD"/>
    <a:srgbClr val="003399"/>
    <a:srgbClr val="3622AE"/>
    <a:srgbClr val="CC0000"/>
    <a:srgbClr val="D76213"/>
    <a:srgbClr val="179538"/>
    <a:srgbClr val="FF3300"/>
    <a:srgbClr val="FF5050"/>
    <a:srgbClr val="148A3B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69" autoAdjust="0"/>
    <p:restoredTop sz="82353" autoAdjust="0"/>
  </p:normalViewPr>
  <p:slideViewPr>
    <p:cSldViewPr snapToGrid="0">
      <p:cViewPr varScale="1">
        <p:scale>
          <a:sx n="96" d="100"/>
          <a:sy n="96" d="100"/>
        </p:scale>
        <p:origin x="82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178F2-378C-4D71-87A0-9AE5CEA3BAFA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3F226D-97BA-4284-9FF5-0912920583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2690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AC4F56E-91B5-4ED4-A372-B16262270EBB}" type="datetimeFigureOut">
              <a:rPr lang="ru-RU"/>
              <a:pPr>
                <a:defRPr/>
              </a:pPr>
              <a:t>25.04.2018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83B1857-7CBA-4774-85D0-CC4D07764F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2891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3B1857-7CBA-4774-85D0-CC4D07764F97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416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3B1857-7CBA-4774-85D0-CC4D07764F97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291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4F32D-DC63-4E0D-8E7F-A1AB5C012124}" type="datetimeFigureOut">
              <a:rPr lang="ru-RU"/>
              <a:pPr>
                <a:defRPr/>
              </a:pPr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68ECF-9F52-4FEF-9963-D7C2A98A03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682082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33F29-081C-43EC-8B9B-D7B774CB638A}" type="datetimeFigureOut">
              <a:rPr lang="ru-RU"/>
              <a:pPr>
                <a:defRPr/>
              </a:pPr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BD1D1-53D8-442E-862F-0CDBA3F35C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769078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5E038-A3DB-48EC-99F7-8AD6217809CA}" type="datetimeFigureOut">
              <a:rPr lang="ru-RU"/>
              <a:pPr>
                <a:defRPr/>
              </a:pPr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76F68-EF2D-4BD1-B426-418385ED46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390936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4D849-17C8-464A-A1F1-E498D305C8C5}" type="datetimeFigureOut">
              <a:rPr lang="ru-RU"/>
              <a:pPr>
                <a:defRPr/>
              </a:pPr>
              <a:t>25.04.2018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A15B0-9D53-49FA-94F4-E55C8E5443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297046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ru-RU"/>
              <a:t>Образец заголовка</a:t>
            </a:r>
            <a:endParaRPr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ru-RU"/>
              <a:pPr/>
              <a:t>25.04.2018</a:t>
            </a:fld>
            <a:endParaRPr kumimoji="0" lang="ru-RU"/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ru-RU" sz="1867" b="1">
                <a:solidFill>
                  <a:srgbClr val="FFFFFF"/>
                </a:solidFill>
              </a:rPr>
              <a:pPr algn="ctr"/>
              <a:t>‹#›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812800" y="1803400"/>
            <a:ext cx="10871200" cy="43688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9185011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Slide Title</a:t>
            </a:r>
            <a:endParaRPr lang="ru-RU" dirty="0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0"/>
            <a:ext cx="10957984" cy="4853136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3856" indent="0">
              <a:buNone/>
              <a:defRPr/>
            </a:lvl2pPr>
            <a:lvl3pPr marL="1087714" indent="0">
              <a:buNone/>
              <a:defRPr/>
            </a:lvl3pPr>
            <a:lvl4pPr marL="1631569" indent="0">
              <a:buNone/>
              <a:defRPr/>
            </a:lvl4pPr>
            <a:lvl5pPr marL="2175426" indent="0">
              <a:buNone/>
              <a:defRPr/>
            </a:lvl5pPr>
          </a:lstStyle>
          <a:p>
            <a:pPr lvl="0"/>
            <a:r>
              <a:rPr lang="en-US" dirty="0"/>
              <a:t>Slide text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256" y="6456516"/>
            <a:ext cx="2216382" cy="365125"/>
          </a:xfrm>
          <a:prstGeom prst="rect">
            <a:avLst/>
          </a:prstGeom>
        </p:spPr>
        <p:txBody>
          <a:bodyPr vert="horz" lIns="0" tIns="54401" rIns="0" bIns="54401" rtlCol="0" anchor="t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Confidential </a:t>
            </a:r>
          </a:p>
        </p:txBody>
      </p:sp>
    </p:spTree>
    <p:extLst>
      <p:ext uri="{BB962C8B-B14F-4D97-AF65-F5344CB8AC3E}">
        <p14:creationId xmlns:p14="http://schemas.microsoft.com/office/powerpoint/2010/main" val="206197561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F3620-6026-4C6D-B595-D9C1CB80D7CA}" type="datetimeFigureOut">
              <a:rPr lang="ru-RU"/>
              <a:pPr>
                <a:defRPr/>
              </a:pPr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F5C7E-5D08-4E23-A416-B01F7A54E6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1416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0B83E-8A3C-40D8-8647-229CCE2C133C}" type="datetimeFigureOut">
              <a:rPr lang="ru-RU"/>
              <a:pPr>
                <a:defRPr/>
              </a:pPr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A05F8-2754-40E7-BC9A-7E1B6D49FC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34274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E90F0-90C3-462D-B94B-88A1EE1C08DA}" type="datetimeFigureOut">
              <a:rPr lang="ru-RU"/>
              <a:pPr>
                <a:defRPr/>
              </a:pPr>
              <a:t>25.04.2018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F0A36-EAB4-4465-83D3-07F6358C71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237458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A8CAB-0294-4B19-933D-F0AF58D47A78}" type="datetimeFigureOut">
              <a:rPr lang="ru-RU"/>
              <a:pPr>
                <a:defRPr/>
              </a:pPr>
              <a:t>25.04.2018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0656A-F221-4955-A16F-B7EAED2636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699434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52E68-864A-4EA4-8DEE-CE34AD072A30}" type="datetimeFigureOut">
              <a:rPr lang="ru-RU"/>
              <a:pPr>
                <a:defRPr/>
              </a:pPr>
              <a:t>25.04.2018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B4147-D99D-4C13-99AD-BD677C21D9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49581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8B52A-A5F6-420C-8945-82759D1AFE4F}" type="datetimeFigureOut">
              <a:rPr lang="ru-RU"/>
              <a:pPr>
                <a:defRPr/>
              </a:pPr>
              <a:t>25.04.2018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04CEF-5A45-4BE7-AC55-1F22BCCDAF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77686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69FBB-AD78-472D-A36C-062F72C2473F}" type="datetimeFigureOut">
              <a:rPr lang="ru-RU"/>
              <a:pPr>
                <a:defRPr/>
              </a:pPr>
              <a:t>25.04.2018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6E2E3-5469-4C8C-BD5F-68BC686902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79439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42BA2-0BD4-4CCC-B1A7-8111E791A6BF}" type="datetimeFigureOut">
              <a:rPr lang="ru-RU"/>
              <a:pPr>
                <a:defRPr/>
              </a:pPr>
              <a:t>25.04.2018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26167-25FD-4BBC-BA1A-CAED25E5DD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94564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88A603B-746A-4730-851E-B8C8F70AB20F}" type="datetimeFigureOut">
              <a:rPr lang="ru-RU"/>
              <a:pPr>
                <a:defRPr/>
              </a:pPr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1E3C141-DF36-4453-B14C-DDCC97A7B1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  <p:sldLayoutId id="2147483660" r:id="rId12"/>
    <p:sldLayoutId id="2147483661" r:id="rId13"/>
    <p:sldLayoutId id="2147483662" r:id="rId14"/>
  </p:sldLayoutIdLst>
  <p:transition spd="slow">
    <p:wipe/>
  </p:transition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&#1077;korsunova@rcoi61.org.ru" TargetMode="External"/><Relationship Id="rId2" Type="http://schemas.openxmlformats.org/officeDocument/2006/relationships/hyperlink" Target="mailto:gsnezhko@rcoi61.org.ru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rocoiso@rostobr.ru" TargetMode="External"/><Relationship Id="rId5" Type="http://schemas.openxmlformats.org/officeDocument/2006/relationships/hyperlink" Target="http://lk.rcoi61.ru/" TargetMode="External"/><Relationship Id="rId4" Type="http://schemas.openxmlformats.org/officeDocument/2006/relationships/hyperlink" Target="http://www.rcoi61.org.ru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37930" y="1191895"/>
            <a:ext cx="11535426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35000"/>
              </a:spcBef>
              <a:buFontTx/>
              <a:buNone/>
            </a:pPr>
            <a:r>
              <a:rPr lang="ru-RU" sz="5400" b="1" dirty="0">
                <a:solidFill>
                  <a:srgbClr val="003399"/>
                </a:solidFill>
                <a:latin typeface="Cambria" pitchFamily="18" charset="0"/>
              </a:rPr>
              <a:t>Основные проблемы, </a:t>
            </a:r>
          </a:p>
          <a:p>
            <a:pPr algn="ctr">
              <a:lnSpc>
                <a:spcPct val="90000"/>
              </a:lnSpc>
              <a:spcBef>
                <a:spcPct val="35000"/>
              </a:spcBef>
              <a:buFontTx/>
              <a:buNone/>
            </a:pPr>
            <a:r>
              <a:rPr lang="ru-RU" sz="5400" b="1" dirty="0">
                <a:solidFill>
                  <a:srgbClr val="003399"/>
                </a:solidFill>
                <a:latin typeface="Cambria" pitchFamily="18" charset="0"/>
              </a:rPr>
              <a:t>встречающиеся при </a:t>
            </a:r>
          </a:p>
          <a:p>
            <a:pPr algn="ctr">
              <a:lnSpc>
                <a:spcPct val="90000"/>
              </a:lnSpc>
              <a:spcBef>
                <a:spcPct val="35000"/>
              </a:spcBef>
              <a:buFontTx/>
              <a:buNone/>
            </a:pPr>
            <a:r>
              <a:rPr lang="ru-RU" sz="5400" b="1" dirty="0">
                <a:solidFill>
                  <a:srgbClr val="003399"/>
                </a:solidFill>
                <a:latin typeface="Cambria" pitchFamily="18" charset="0"/>
              </a:rPr>
              <a:t>обработке ЭМ</a:t>
            </a:r>
          </a:p>
          <a:p>
            <a:pPr algn="ctr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ru-RU" sz="3600" b="1" dirty="0">
              <a:solidFill>
                <a:srgbClr val="003399"/>
              </a:solidFill>
              <a:latin typeface="Cambria" pitchFamily="18" charset="0"/>
            </a:endParaRPr>
          </a:p>
          <a:p>
            <a:pPr algn="ctr">
              <a:lnSpc>
                <a:spcPct val="90000"/>
              </a:lnSpc>
              <a:spcBef>
                <a:spcPct val="35000"/>
              </a:spcBef>
              <a:buFontTx/>
              <a:buNone/>
            </a:pPr>
            <a:r>
              <a:rPr lang="ru-RU" sz="3600" b="1" i="1" dirty="0">
                <a:solidFill>
                  <a:srgbClr val="003399"/>
                </a:solidFill>
                <a:latin typeface="Cambria" pitchFamily="18" charset="0"/>
              </a:rPr>
              <a:t>довести информацию до сведения руководителей ППЭ и организаторов в аудитории</a:t>
            </a:r>
          </a:p>
        </p:txBody>
      </p:sp>
    </p:spTree>
    <p:extLst>
      <p:ext uri="{BB962C8B-B14F-4D97-AF65-F5344CB8AC3E}">
        <p14:creationId xmlns:p14="http://schemas.microsoft.com/office/powerpoint/2010/main" val="4234446251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/>
          </p:cNvSpPr>
          <p:nvPr/>
        </p:nvSpPr>
        <p:spPr bwMode="auto">
          <a:xfrm>
            <a:off x="826169" y="640433"/>
            <a:ext cx="11365832" cy="49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b="1" dirty="0">
                <a:solidFill>
                  <a:srgbClr val="003399"/>
                </a:solidFill>
                <a:latin typeface="Cambria" pitchFamily="18" charset="0"/>
              </a:rPr>
              <a:t>Некорректные ведомости ППЭ-18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11" y="1134354"/>
            <a:ext cx="3742336" cy="5290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492" y="1134353"/>
            <a:ext cx="3742336" cy="5290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479" y="1134354"/>
            <a:ext cx="3742336" cy="5290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32429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/>
          </p:cNvSpPr>
          <p:nvPr/>
        </p:nvSpPr>
        <p:spPr bwMode="auto">
          <a:xfrm>
            <a:off x="826169" y="640433"/>
            <a:ext cx="11365832" cy="49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b="1" dirty="0">
                <a:solidFill>
                  <a:srgbClr val="003399"/>
                </a:solidFill>
                <a:latin typeface="Cambria" pitchFamily="18" charset="0"/>
              </a:rPr>
              <a:t>Некорректные ведомости ППЭ-18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915" y="1246649"/>
            <a:ext cx="3613401" cy="5108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595" y="1246650"/>
            <a:ext cx="3613402" cy="5108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 flipH="1">
            <a:off x="9408693" y="2622884"/>
            <a:ext cx="417093" cy="18929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588041" y="2622883"/>
            <a:ext cx="417093" cy="19812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0921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/>
          </p:cNvSpPr>
          <p:nvPr/>
        </p:nvSpPr>
        <p:spPr bwMode="auto">
          <a:xfrm>
            <a:off x="826169" y="640433"/>
            <a:ext cx="11365832" cy="49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b="1" dirty="0">
                <a:solidFill>
                  <a:srgbClr val="003399"/>
                </a:solidFill>
                <a:latin typeface="Cambria" pitchFamily="18" charset="0"/>
              </a:rPr>
              <a:t>Некорректное заполнение и сканирование бланков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35" y="1275349"/>
            <a:ext cx="3415083" cy="4951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 flipH="1">
            <a:off x="1211179" y="1716505"/>
            <a:ext cx="1700463" cy="2165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510" y="1275349"/>
            <a:ext cx="3440394" cy="4951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 flipH="1">
            <a:off x="5024687" y="1692441"/>
            <a:ext cx="1700463" cy="2165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811" y="1275349"/>
            <a:ext cx="3632784" cy="4947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 flipH="1">
            <a:off x="8309809" y="1167064"/>
            <a:ext cx="3632785" cy="2165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552197" y="1640123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\\\\\\\\\\\\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75537" y="1616059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\\\\\\\\\\\\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92303" y="1640124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\\\\\\\\\\\\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18321" y="1608041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\\\\\\\\\\\\</a:t>
            </a:r>
          </a:p>
        </p:txBody>
      </p:sp>
    </p:spTree>
    <p:extLst>
      <p:ext uri="{BB962C8B-B14F-4D97-AF65-F5344CB8AC3E}">
        <p14:creationId xmlns:p14="http://schemas.microsoft.com/office/powerpoint/2010/main" val="2524290541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/>
          </p:cNvSpPr>
          <p:nvPr/>
        </p:nvSpPr>
        <p:spPr bwMode="auto">
          <a:xfrm>
            <a:off x="1318499" y="659027"/>
            <a:ext cx="5430252" cy="96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b="1" dirty="0">
                <a:solidFill>
                  <a:srgbClr val="003399"/>
                </a:solidFill>
                <a:latin typeface="Cambria" pitchFamily="18" charset="0"/>
              </a:rPr>
              <a:t>Некорректное заполнение бланков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7189026" y="0"/>
            <a:ext cx="4716326" cy="6807982"/>
            <a:chOff x="7411452" y="0"/>
            <a:chExt cx="4716326" cy="680798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1453" y="0"/>
              <a:ext cx="4716325" cy="68079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/>
            <p:cNvSpPr/>
            <p:nvPr/>
          </p:nvSpPr>
          <p:spPr>
            <a:xfrm flipH="1">
              <a:off x="7411453" y="4932947"/>
              <a:ext cx="970546" cy="21656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 flipH="1">
              <a:off x="7411452" y="2927684"/>
              <a:ext cx="970547" cy="21656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97278" y="1504725"/>
            <a:ext cx="703343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Bookman Old Style" panose="02050604050505020204" pitchFamily="18" charset="0"/>
              </a:rPr>
              <a:t>Методические рекомендации по подготовке, проведению и обработке материалов единого государственного экзамена в региональных центрах обработки информации субъектов </a:t>
            </a:r>
            <a:endParaRPr lang="ru-RU" sz="1600" dirty="0">
              <a:latin typeface="Bookman Old Style" panose="02050604050505020204" pitchFamily="18" charset="0"/>
            </a:endParaRPr>
          </a:p>
          <a:p>
            <a:r>
              <a:rPr lang="ru-RU" sz="1600" b="1" dirty="0">
                <a:latin typeface="Bookman Old Style" panose="02050604050505020204" pitchFamily="18" charset="0"/>
              </a:rPr>
              <a:t>Российской Федерации в 2017 году:</a:t>
            </a:r>
          </a:p>
          <a:p>
            <a:pPr lvl="1"/>
            <a:endParaRPr lang="ru-RU" sz="1600" b="1" dirty="0">
              <a:latin typeface="Bookman Old Style" panose="02050604050505020204" pitchFamily="18" charset="0"/>
            </a:endParaRPr>
          </a:p>
          <a:p>
            <a:pPr lvl="1"/>
            <a:r>
              <a:rPr lang="ru-RU" sz="1600" b="1" dirty="0">
                <a:latin typeface="Bookman Old Style" panose="02050604050505020204" pitchFamily="18" charset="0"/>
              </a:rPr>
              <a:t>«Приложение 5. Правила для верификатора в РЦОИ</a:t>
            </a:r>
          </a:p>
          <a:p>
            <a:pPr lvl="1"/>
            <a:endParaRPr lang="ru-RU" sz="1600" b="1" dirty="0">
              <a:latin typeface="Bookman Old Style" panose="02050604050505020204" pitchFamily="18" charset="0"/>
            </a:endParaRPr>
          </a:p>
          <a:p>
            <a:pPr lvl="1"/>
            <a:r>
              <a:rPr lang="ru-RU" sz="2000" b="1" dirty="0">
                <a:latin typeface="Bookman Old Style" panose="02050604050505020204" pitchFamily="18" charset="0"/>
              </a:rPr>
              <a:t>1.5. верификатор не имеет право вносить изменения в распознанный текст при наличии любых исправленных или зачеркнутых позиций ответа в поле ответа бланка. </a:t>
            </a:r>
            <a:r>
              <a:rPr lang="ru-RU" sz="2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Верификатор удаляет весь распознанный текст ответа при наличии любых исправленных или зачеркнутых позиций ответа в поле ответа бланка»</a:t>
            </a:r>
          </a:p>
        </p:txBody>
      </p:sp>
    </p:spTree>
    <p:extLst>
      <p:ext uri="{BB962C8B-B14F-4D97-AF65-F5344CB8AC3E}">
        <p14:creationId xmlns:p14="http://schemas.microsoft.com/office/powerpoint/2010/main" val="2942181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78664" y="1219968"/>
            <a:ext cx="9998765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Заполнение формы ППЭ 12-04 Ведомость учета времени отсутствия участников ГИА в аудитории 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заполнено поле номер страницы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051" y="1860102"/>
            <a:ext cx="8895521" cy="5325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06287" y="555059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Заголовок 1"/>
          <p:cNvSpPr>
            <a:spLocks/>
          </p:cNvSpPr>
          <p:nvPr/>
        </p:nvSpPr>
        <p:spPr bwMode="auto">
          <a:xfrm>
            <a:off x="1308560" y="460244"/>
            <a:ext cx="10350040" cy="96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b="1" dirty="0">
                <a:solidFill>
                  <a:srgbClr val="003399"/>
                </a:solidFill>
                <a:latin typeface="Cambria" pitchFamily="18" charset="0"/>
              </a:rPr>
              <a:t>Некорректное заполнение форм</a:t>
            </a:r>
          </a:p>
        </p:txBody>
      </p:sp>
    </p:spTree>
    <p:extLst>
      <p:ext uri="{BB962C8B-B14F-4D97-AF65-F5344CB8AC3E}">
        <p14:creationId xmlns:p14="http://schemas.microsoft.com/office/powerpoint/2010/main" val="2163697804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148375" y="1143026"/>
            <a:ext cx="1033257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поле 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Номер бланка регистрации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указан номер не бланка регистрации</a:t>
            </a:r>
            <a:endParaRPr kumimoji="0" lang="ru-RU" alt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49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453" y="1620079"/>
            <a:ext cx="8963735" cy="5416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18661" y="524579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Заголовок 1"/>
          <p:cNvSpPr>
            <a:spLocks/>
          </p:cNvSpPr>
          <p:nvPr/>
        </p:nvSpPr>
        <p:spPr bwMode="auto">
          <a:xfrm>
            <a:off x="1308560" y="460244"/>
            <a:ext cx="10350040" cy="96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b="1" dirty="0">
                <a:solidFill>
                  <a:srgbClr val="003399"/>
                </a:solidFill>
                <a:latin typeface="Cambria" pitchFamily="18" charset="0"/>
              </a:rPr>
              <a:t>Некорректное заполнение форм</a:t>
            </a:r>
          </a:p>
        </p:txBody>
      </p:sp>
    </p:spTree>
    <p:extLst>
      <p:ext uri="{BB962C8B-B14F-4D97-AF65-F5344CB8AC3E}">
        <p14:creationId xmlns:p14="http://schemas.microsoft.com/office/powerpoint/2010/main" val="1474103638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262268" y="1270832"/>
            <a:ext cx="1041620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Некачественное заполнение поля </a:t>
            </a:r>
            <a:r>
              <a:rPr kumimoji="0" lang="ru-RU" alt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kumimoji="0" lang="ru-RU" alt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Номер бланка регистрации</a:t>
            </a:r>
            <a:r>
              <a:rPr kumimoji="0" lang="ru-RU" alt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3073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1487"/>
            <a:ext cx="6066842" cy="3973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993913" y="548640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880" y="2808200"/>
            <a:ext cx="6209665" cy="3838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1"/>
          <p:cNvSpPr>
            <a:spLocks/>
          </p:cNvSpPr>
          <p:nvPr/>
        </p:nvSpPr>
        <p:spPr bwMode="auto">
          <a:xfrm>
            <a:off x="1308560" y="460244"/>
            <a:ext cx="10350040" cy="96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b="1" dirty="0">
                <a:solidFill>
                  <a:srgbClr val="003399"/>
                </a:solidFill>
                <a:latin typeface="Cambria" pitchFamily="18" charset="0"/>
              </a:rPr>
              <a:t>Некорректное заполнение форм</a:t>
            </a:r>
          </a:p>
        </p:txBody>
      </p:sp>
    </p:spTree>
    <p:extLst>
      <p:ext uri="{BB962C8B-B14F-4D97-AF65-F5344CB8AC3E}">
        <p14:creationId xmlns:p14="http://schemas.microsoft.com/office/powerpoint/2010/main" val="3651920610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61974" y="778158"/>
            <a:ext cx="640470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Проставление символа 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kumimoji="0" lang="en-US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незаполненных полях</a:t>
            </a:r>
            <a:endParaRPr kumimoji="0" lang="ru-RU" altLang="ru-RU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4097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217" y="0"/>
            <a:ext cx="4411450" cy="535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83792" y="88160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538" y="1162879"/>
            <a:ext cx="4356045" cy="5034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65" y="1326020"/>
            <a:ext cx="3498573" cy="5410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6430957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37321" y="2324031"/>
            <a:ext cx="5734879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Отсканирована форма ППЭ 12-04, в которой нет записей о выходе участников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5121" name="Рисунок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857" y="616226"/>
            <a:ext cx="4859257" cy="5904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69875" y="79914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Заголовок 1"/>
          <p:cNvSpPr>
            <a:spLocks/>
          </p:cNvSpPr>
          <p:nvPr/>
        </p:nvSpPr>
        <p:spPr bwMode="auto">
          <a:xfrm>
            <a:off x="1283580" y="738539"/>
            <a:ext cx="5281083" cy="96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b="1" dirty="0">
                <a:solidFill>
                  <a:srgbClr val="003399"/>
                </a:solidFill>
                <a:latin typeface="Cambria" pitchFamily="18" charset="0"/>
              </a:rPr>
              <a:t>Некорректное заполнение форм</a:t>
            </a:r>
          </a:p>
        </p:txBody>
      </p:sp>
    </p:spTree>
    <p:extLst>
      <p:ext uri="{BB962C8B-B14F-4D97-AF65-F5344CB8AC3E}">
        <p14:creationId xmlns:p14="http://schemas.microsoft.com/office/powerpoint/2010/main" val="2511037298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419810" y="625228"/>
            <a:ext cx="586408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Заполнение бланков ответов №2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Бланк ответов №2 Лист2 переносится номер из бланка ответов №2 Лист1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145" name="Рисунок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897" y="340416"/>
            <a:ext cx="4644715" cy="6517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57200" y="87439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321" y="1329419"/>
            <a:ext cx="4136957" cy="5528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6477636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/>
          </p:cNvSpPr>
          <p:nvPr/>
        </p:nvSpPr>
        <p:spPr bwMode="auto">
          <a:xfrm>
            <a:off x="1082841" y="640433"/>
            <a:ext cx="11109159" cy="49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b="1" dirty="0">
                <a:solidFill>
                  <a:srgbClr val="003399"/>
                </a:solidFill>
                <a:latin typeface="Cambria" pitchFamily="18" charset="0"/>
              </a:rPr>
              <a:t>Некорректное заполнение и сканирование бланков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0524" y="1078207"/>
            <a:ext cx="1175886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ü"/>
            </a:pPr>
            <a:r>
              <a:rPr lang="ru-RU" sz="1900" dirty="0"/>
              <a:t>не заполняется поле «Количество заполненных полей «Замена ошибочных ответов» в бланке ответов №1;</a:t>
            </a:r>
          </a:p>
          <a:p>
            <a:pPr lvl="0"/>
            <a:endParaRPr lang="ru-RU" sz="1900" dirty="0"/>
          </a:p>
        </p:txBody>
      </p:sp>
      <p:pic>
        <p:nvPicPr>
          <p:cNvPr id="4" name="Рисунок 3" descr="C:\Users\nova_\Pictures\2017-05-30\0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476" y="1472908"/>
            <a:ext cx="3844290" cy="5244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6833619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59835" y="629407"/>
            <a:ext cx="10873409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Бланки ответов №2 сложены или сканируются в неправильном порядке:</a:t>
            </a:r>
            <a:endParaRPr kumimoji="0" lang="ru-RU" alt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Дополнительные бланки ответов №2 отсканированы после всех бланков ответов №2</a:t>
            </a:r>
            <a:endParaRPr kumimoji="0" lang="ru-RU" alt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Бланки ответов №2 и дополнительные бланки ответов №2 сложены и отсканированы в разнобой</a:t>
            </a:r>
            <a:endParaRPr kumimoji="0" lang="ru-RU" alt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заполнены шапки бланков 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Код предмета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Название предмета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kumimoji="0" lang="ru-RU" alt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169" name="Рисунок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065" y="1920351"/>
            <a:ext cx="7320169" cy="4771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314036" y="574771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277584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174" y="764648"/>
            <a:ext cx="11708296" cy="547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sz="4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Упаковка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Отсутствуют сопроводительные бланки на сейф-пакетах из аудиторий проведения – непонятно из какой аудитории, какого ППЭ и экзамена сейф-пакет. Необходимо в карман для сопроводительных документов на сейф-пакете вкладывать заполненную форму ППЭ-11. Формы ППЭ-11 распечатываются в ППЭ.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штабе после сканирования бланков производилась переупаковка бланков участников  в новые возвратно-доставочные пакеты, которые предназначены для упаковки испорченных индивидуальных комплектов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Возвратно-доставочные пакеты с бланками были упакованы в отдельные сейф-пакет стандартного размера – ВДП с бланками участников должны упаковываться в большой сейф-пакет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соблюдаются рекомендации РЦОИ по упаковке экзаменационных материалов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165675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5" descr="IMG_20180315_1054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8025" r="2168" b="14458"/>
          <a:stretch>
            <a:fillRect/>
          </a:stretch>
        </p:blipFill>
        <p:spPr bwMode="auto">
          <a:xfrm>
            <a:off x="1700006" y="910466"/>
            <a:ext cx="3619500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Рисунок 9" descr="IMG_20180315_1054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9889" r="2463" b="16843"/>
          <a:stretch>
            <a:fillRect/>
          </a:stretch>
        </p:blipFill>
        <p:spPr bwMode="auto">
          <a:xfrm rot="10800000">
            <a:off x="6301408" y="881891"/>
            <a:ext cx="3895725" cy="53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4076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79724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951572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81255" y="1116595"/>
            <a:ext cx="6897757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Заполнение бланков регистрации</a:t>
            </a:r>
            <a:endParaRPr kumimoji="0" lang="ru-RU" alt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бланке регистрации проставлена отметка об удалении участника, но участник не удалялся</a:t>
            </a:r>
            <a:endParaRPr kumimoji="0" lang="ru-RU" alt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217" name="Рисунок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012" y="65018"/>
            <a:ext cx="4881709" cy="6792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57200" y="85820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60904"/>
            <a:ext cx="6219825" cy="4423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8651854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/>
          </p:cNvSpPr>
          <p:nvPr/>
        </p:nvSpPr>
        <p:spPr bwMode="auto">
          <a:xfrm>
            <a:off x="826169" y="608349"/>
            <a:ext cx="11365832" cy="987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b="1" dirty="0">
                <a:solidFill>
                  <a:srgbClr val="22419B"/>
                </a:solidFill>
                <a:latin typeface="Cambria" pitchFamily="18" charset="0"/>
              </a:rPr>
              <a:t>Материалы на сайте ГБУ РО «РОЦОИСО» </a:t>
            </a:r>
          </a:p>
          <a:p>
            <a:pPr algn="ctr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b="1" dirty="0">
                <a:solidFill>
                  <a:srgbClr val="22419B"/>
                </a:solidFill>
                <a:latin typeface="Cambria" pitchFamily="18" charset="0"/>
              </a:rPr>
              <a:t>http://rcoi61.ru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177" y="1596191"/>
            <a:ext cx="10104075" cy="5191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4795692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58" name="Picture 2" descr="C:\Users\nova_\Pictures\вебинар 13.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23" y="3169159"/>
            <a:ext cx="5556286" cy="3109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1333497" y="626534"/>
            <a:ext cx="10739967" cy="100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FontTx/>
              <a:buNone/>
            </a:pPr>
            <a:r>
              <a:rPr lang="ru-RU" sz="3200" b="1" dirty="0">
                <a:solidFill>
                  <a:srgbClr val="22419B"/>
                </a:solidFill>
                <a:latin typeface="Cambria" pitchFamily="18" charset="0"/>
              </a:rPr>
              <a:t>Методическая и техническая поддержка </a:t>
            </a:r>
          </a:p>
          <a:p>
            <a:pPr algn="ctr">
              <a:buFontTx/>
              <a:buNone/>
            </a:pPr>
            <a:r>
              <a:rPr lang="ru-RU" sz="3200" b="1" dirty="0">
                <a:solidFill>
                  <a:srgbClr val="22419B"/>
                </a:solidFill>
                <a:latin typeface="Cambria" pitchFamily="18" charset="0"/>
              </a:rPr>
              <a:t>(Ростовская область)</a:t>
            </a:r>
          </a:p>
        </p:txBody>
      </p:sp>
      <p:pic>
        <p:nvPicPr>
          <p:cNvPr id="35225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86"/>
          <a:stretch/>
        </p:blipFill>
        <p:spPr bwMode="auto">
          <a:xfrm>
            <a:off x="6265334" y="2110337"/>
            <a:ext cx="5537730" cy="2690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02676" y="2058787"/>
            <a:ext cx="5757333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35000"/>
              </a:spcBef>
              <a:buFontTx/>
              <a:buNone/>
            </a:pPr>
            <a:r>
              <a:rPr lang="ru-RU" sz="2400" dirty="0">
                <a:latin typeface="Cambria" pitchFamily="18" charset="0"/>
              </a:rPr>
              <a:t>Силами РЦОИ проводятся целевые </a:t>
            </a:r>
            <a:r>
              <a:rPr lang="ru-RU" sz="2400" dirty="0" err="1">
                <a:latin typeface="Cambria" pitchFamily="18" charset="0"/>
              </a:rPr>
              <a:t>вебинары</a:t>
            </a:r>
            <a:r>
              <a:rPr lang="ru-RU" sz="2400" dirty="0">
                <a:latin typeface="Cambria" pitchFamily="18" charset="0"/>
              </a:rPr>
              <a:t> по всем вопросам ГИА. 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6155531" y="5078285"/>
            <a:ext cx="5757333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35000"/>
              </a:spcBef>
              <a:buFontTx/>
              <a:buNone/>
            </a:pPr>
            <a:r>
              <a:rPr lang="ru-RU" sz="2400" dirty="0">
                <a:latin typeface="Cambria" pitchFamily="18" charset="0"/>
              </a:rPr>
              <a:t>На сайте РЦОИ функционирует центр технической поддержки по всем вопросам ГИА и </a:t>
            </a:r>
            <a:r>
              <a:rPr lang="ru-RU" sz="2400" dirty="0" err="1">
                <a:latin typeface="Cambria" pitchFamily="18" charset="0"/>
              </a:rPr>
              <a:t>ВсОШ</a:t>
            </a:r>
            <a:endParaRPr lang="ru-RU" sz="2400" dirty="0">
              <a:latin typeface="Cambria" pitchFamily="18" charset="0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02676" y="1583650"/>
            <a:ext cx="11970788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35000"/>
              </a:spcBef>
              <a:buFontTx/>
              <a:buNone/>
            </a:pPr>
            <a:r>
              <a:rPr lang="ru-RU" sz="2400" i="1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</a:rPr>
              <a:t>Помимо традиционных горячих линий </a:t>
            </a:r>
            <a:r>
              <a:rPr lang="ru-RU" sz="2400" i="1" dirty="0" err="1">
                <a:solidFill>
                  <a:schemeClr val="accent5">
                    <a:lumMod val="50000"/>
                  </a:schemeClr>
                </a:solidFill>
                <a:latin typeface="Cambria" pitchFamily="18" charset="0"/>
              </a:rPr>
              <a:t>минобразования</a:t>
            </a:r>
            <a:r>
              <a:rPr lang="ru-RU" sz="2400" i="1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</a:rPr>
              <a:t> и РЦОИ</a:t>
            </a:r>
          </a:p>
        </p:txBody>
      </p:sp>
    </p:spTree>
    <p:extLst>
      <p:ext uri="{BB962C8B-B14F-4D97-AF65-F5344CB8AC3E}">
        <p14:creationId xmlns:p14="http://schemas.microsoft.com/office/powerpoint/2010/main" val="980939581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Прямоугольник 2"/>
          <p:cNvSpPr>
            <a:spLocks noChangeArrowheads="1"/>
          </p:cNvSpPr>
          <p:nvPr/>
        </p:nvSpPr>
        <p:spPr bwMode="auto">
          <a:xfrm>
            <a:off x="5959642" y="1442954"/>
            <a:ext cx="6096000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Yeseva One"/>
              </a:rPr>
              <a:t>Директор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Yeseva One"/>
              </a:rPr>
              <a:t>Снежко Галина Евгеньевна</a:t>
            </a:r>
            <a:br>
              <a:rPr lang="ru-RU" dirty="0">
                <a:solidFill>
                  <a:srgbClr val="000000"/>
                </a:solidFill>
                <a:latin typeface="Yeseva One"/>
              </a:rPr>
            </a:br>
            <a:r>
              <a:rPr lang="ru-RU" sz="2400" dirty="0">
                <a:solidFill>
                  <a:srgbClr val="FF0000"/>
                </a:solidFill>
                <a:latin typeface="Yeseva One"/>
              </a:rPr>
              <a:t>тел. </a:t>
            </a:r>
            <a:r>
              <a:rPr lang="ru-RU" sz="2400" b="1" dirty="0">
                <a:solidFill>
                  <a:srgbClr val="FF0000"/>
                </a:solidFill>
                <a:latin typeface="Yeseva One"/>
              </a:rPr>
              <a:t>+7(909)4253444</a:t>
            </a:r>
            <a:r>
              <a:rPr lang="ru-RU" sz="2400" dirty="0">
                <a:solidFill>
                  <a:srgbClr val="FF0000"/>
                </a:solidFill>
                <a:latin typeface="Yeseva One"/>
              </a:rPr>
              <a:t>, +7(863)2105006</a:t>
            </a:r>
            <a:br>
              <a:rPr lang="ru-RU" dirty="0">
                <a:solidFill>
                  <a:srgbClr val="000000"/>
                </a:solidFill>
                <a:latin typeface="Yeseva One"/>
              </a:rPr>
            </a:br>
            <a:r>
              <a:rPr lang="ru-RU" dirty="0">
                <a:solidFill>
                  <a:srgbClr val="000000"/>
                </a:solidFill>
                <a:latin typeface="Yeseva One"/>
                <a:hlinkClick r:id="rId2"/>
              </a:rPr>
              <a:t>gsnezhko@rcoi61.org.ru</a:t>
            </a:r>
            <a:r>
              <a:rPr lang="ru-RU" dirty="0">
                <a:solidFill>
                  <a:srgbClr val="000000"/>
                </a:solidFill>
                <a:latin typeface="Yeseva One"/>
              </a:rPr>
              <a:t> </a:t>
            </a:r>
          </a:p>
          <a:p>
            <a:pPr algn="ctr"/>
            <a:endParaRPr lang="en-US" sz="600" b="1" dirty="0">
              <a:solidFill>
                <a:srgbClr val="000000"/>
              </a:solidFill>
              <a:latin typeface="Yeseva One"/>
            </a:endParaRPr>
          </a:p>
          <a:p>
            <a:pPr algn="ctr"/>
            <a:r>
              <a:rPr lang="ru-RU" b="1" dirty="0">
                <a:solidFill>
                  <a:srgbClr val="000000"/>
                </a:solidFill>
                <a:latin typeface="Yeseva One"/>
              </a:rPr>
              <a:t>Заместитель директора</a:t>
            </a:r>
          </a:p>
          <a:p>
            <a:pPr algn="ctr"/>
            <a:r>
              <a:rPr lang="ru-RU" dirty="0" err="1">
                <a:solidFill>
                  <a:srgbClr val="000000"/>
                </a:solidFill>
                <a:latin typeface="Yeseva One"/>
              </a:rPr>
              <a:t>Корсунова</a:t>
            </a:r>
            <a:r>
              <a:rPr lang="ru-RU" dirty="0">
                <a:solidFill>
                  <a:srgbClr val="000000"/>
                </a:solidFill>
                <a:latin typeface="Yeseva One"/>
              </a:rPr>
              <a:t> Елена Федоровна</a:t>
            </a:r>
          </a:p>
          <a:p>
            <a:pPr algn="ctr"/>
            <a:r>
              <a:rPr lang="ru-RU" sz="2400" dirty="0">
                <a:solidFill>
                  <a:srgbClr val="FF0000"/>
                </a:solidFill>
                <a:latin typeface="Yeseva One"/>
              </a:rPr>
              <a:t>тел. +7(863)2105007 </a:t>
            </a:r>
            <a:r>
              <a:rPr lang="ru-RU" dirty="0">
                <a:solidFill>
                  <a:srgbClr val="000000"/>
                </a:solidFill>
                <a:latin typeface="Yeseva One"/>
                <a:hlinkClick r:id="rId3"/>
              </a:rPr>
              <a:t>еkorsunova@rcoi61.org.ru</a:t>
            </a:r>
            <a:r>
              <a:rPr lang="ru-RU" dirty="0">
                <a:solidFill>
                  <a:srgbClr val="000000"/>
                </a:solidFill>
                <a:latin typeface="Yeseva One"/>
              </a:rPr>
              <a:t> </a:t>
            </a:r>
          </a:p>
          <a:p>
            <a:pPr algn="ctr"/>
            <a:endParaRPr lang="en-US" sz="800" b="1" dirty="0">
              <a:solidFill>
                <a:srgbClr val="000000"/>
              </a:solidFill>
              <a:latin typeface="Yeseva One"/>
            </a:endParaRPr>
          </a:p>
          <a:p>
            <a:pPr algn="ctr"/>
            <a:r>
              <a:rPr lang="ru-RU" b="1" dirty="0">
                <a:solidFill>
                  <a:srgbClr val="000000"/>
                </a:solidFill>
                <a:latin typeface="Yeseva One"/>
              </a:rPr>
              <a:t>Начальник отдела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Yeseva One"/>
              </a:rPr>
              <a:t>Богданов Валерий Александрович</a:t>
            </a:r>
          </a:p>
          <a:p>
            <a:pPr algn="ctr"/>
            <a:r>
              <a:rPr lang="ru-RU" sz="2400" dirty="0">
                <a:solidFill>
                  <a:srgbClr val="FF0000"/>
                </a:solidFill>
                <a:latin typeface="Yeseva One"/>
              </a:rPr>
              <a:t>тел. +7(863)2105011</a:t>
            </a:r>
            <a:br>
              <a:rPr lang="ru-RU" dirty="0">
                <a:solidFill>
                  <a:srgbClr val="000000"/>
                </a:solidFill>
                <a:latin typeface="Yeseva One"/>
              </a:rPr>
            </a:br>
            <a:r>
              <a:rPr lang="en-US" dirty="0" err="1">
                <a:solidFill>
                  <a:srgbClr val="000000"/>
                </a:solidFill>
                <a:latin typeface="Yeseva One"/>
                <a:hlinkClick r:id="rId3"/>
              </a:rPr>
              <a:t>vbogdanov</a:t>
            </a:r>
            <a:r>
              <a:rPr lang="ru-RU" dirty="0">
                <a:solidFill>
                  <a:srgbClr val="000000"/>
                </a:solidFill>
                <a:latin typeface="Yeseva One"/>
                <a:hlinkClick r:id="rId3"/>
              </a:rPr>
              <a:t>@rcoi61.org.ru</a:t>
            </a:r>
            <a:r>
              <a:rPr lang="ru-RU" dirty="0">
                <a:solidFill>
                  <a:srgbClr val="000000"/>
                </a:solidFill>
                <a:latin typeface="Yeseva One"/>
              </a:rPr>
              <a:t> </a:t>
            </a:r>
          </a:p>
          <a:p>
            <a:pPr algn="ctr"/>
            <a:endParaRPr lang="en-US" sz="800" b="1" dirty="0">
              <a:solidFill>
                <a:srgbClr val="000000"/>
              </a:solidFill>
              <a:latin typeface="Yeseva One"/>
            </a:endParaRPr>
          </a:p>
          <a:p>
            <a:pPr algn="ctr"/>
            <a:r>
              <a:rPr lang="ru-RU" b="1" dirty="0">
                <a:solidFill>
                  <a:srgbClr val="000000"/>
                </a:solidFill>
                <a:latin typeface="Yeseva One"/>
              </a:rPr>
              <a:t>Начальник отдела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Yeseva One"/>
              </a:rPr>
              <a:t>Назаренко Евгений Анатольевич</a:t>
            </a:r>
          </a:p>
          <a:p>
            <a:pPr algn="ctr"/>
            <a:r>
              <a:rPr lang="ru-RU" sz="2400" dirty="0">
                <a:solidFill>
                  <a:srgbClr val="FF0000"/>
                </a:solidFill>
                <a:latin typeface="Yeseva One"/>
              </a:rPr>
              <a:t>тел. +7(863)2105013</a:t>
            </a:r>
            <a:br>
              <a:rPr lang="ru-RU" dirty="0">
                <a:solidFill>
                  <a:srgbClr val="000000"/>
                </a:solidFill>
                <a:latin typeface="Yeseva One"/>
              </a:rPr>
            </a:br>
            <a:r>
              <a:rPr lang="en-US" dirty="0" err="1">
                <a:solidFill>
                  <a:srgbClr val="000000"/>
                </a:solidFill>
                <a:latin typeface="Yeseva One"/>
                <a:hlinkClick r:id="rId3"/>
              </a:rPr>
              <a:t>enazarenko</a:t>
            </a:r>
            <a:r>
              <a:rPr lang="ru-RU" dirty="0">
                <a:solidFill>
                  <a:srgbClr val="000000"/>
                </a:solidFill>
                <a:latin typeface="Yeseva One"/>
                <a:hlinkClick r:id="rId3"/>
              </a:rPr>
              <a:t>@rcoi61.org.ru</a:t>
            </a:r>
            <a:r>
              <a:rPr lang="ru-RU" dirty="0">
                <a:solidFill>
                  <a:srgbClr val="000000"/>
                </a:solidFill>
                <a:latin typeface="Yeseva One"/>
              </a:rPr>
              <a:t> </a:t>
            </a:r>
          </a:p>
        </p:txBody>
      </p:sp>
      <p:sp>
        <p:nvSpPr>
          <p:cNvPr id="223236" name="Rectangle 5"/>
          <p:cNvSpPr txBox="1">
            <a:spLocks noChangeArrowheads="1"/>
          </p:cNvSpPr>
          <p:nvPr/>
        </p:nvSpPr>
        <p:spPr bwMode="auto">
          <a:xfrm>
            <a:off x="216568" y="1527175"/>
            <a:ext cx="5590674" cy="440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endParaRPr lang="ru-RU" altLang="ru-RU" sz="2400" dirty="0">
              <a:latin typeface="Calibri" pitchFamily="34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ru-RU" altLang="ru-RU" sz="2400" b="1" dirty="0">
                <a:latin typeface="Calibri" pitchFamily="34" charset="0"/>
              </a:rPr>
              <a:t>Ростовский областной центр обработки информации в сфере образования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altLang="ru-RU" sz="2400" b="1" dirty="0">
                <a:latin typeface="Calibri" pitchFamily="34" charset="0"/>
              </a:rPr>
              <a:t>РЦОИ</a:t>
            </a:r>
            <a:endParaRPr lang="en-US" altLang="ru-RU" sz="2400" b="1" dirty="0">
              <a:latin typeface="Calibri" pitchFamily="34" charset="0"/>
            </a:endParaRPr>
          </a:p>
          <a:p>
            <a:pPr algn="ctr" eaLnBrk="1" hangingPunct="1">
              <a:lnSpc>
                <a:spcPct val="80000"/>
              </a:lnSpc>
            </a:pPr>
            <a:endParaRPr lang="ru-RU" altLang="ru-RU" sz="2400" b="1" dirty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altLang="ru-RU" sz="2400" dirty="0">
                <a:latin typeface="Calibri" pitchFamily="34" charset="0"/>
              </a:rPr>
              <a:t>г. Ростов-на-Дону, пр. Ленина, 92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2400" dirty="0">
                <a:latin typeface="Calibri" pitchFamily="34" charset="0"/>
              </a:rPr>
              <a:t>web-</a:t>
            </a:r>
            <a:r>
              <a:rPr lang="ru-RU" altLang="ru-RU" sz="2400" dirty="0">
                <a:latin typeface="Calibri" pitchFamily="34" charset="0"/>
              </a:rPr>
              <a:t>сайт: </a:t>
            </a:r>
            <a:r>
              <a:rPr lang="en-US" altLang="ru-RU" sz="2400" dirty="0">
                <a:latin typeface="Calibri" pitchFamily="34" charset="0"/>
                <a:hlinkClick r:id="rId4"/>
              </a:rPr>
              <a:t>www.rcoi61.ru</a:t>
            </a:r>
            <a:r>
              <a:rPr lang="ru-RU" altLang="ru-RU" sz="2400" dirty="0">
                <a:latin typeface="Calibri" pitchFamily="34" charset="0"/>
              </a:rPr>
              <a:t>   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dirty="0">
                <a:latin typeface="Calibri" pitchFamily="34" charset="0"/>
              </a:rPr>
              <a:t>закрытая часть: </a:t>
            </a:r>
            <a:r>
              <a:rPr lang="en-US" altLang="ru-RU" sz="2400" dirty="0">
                <a:latin typeface="Calibri" pitchFamily="34" charset="0"/>
                <a:hlinkClick r:id="rId5"/>
              </a:rPr>
              <a:t>http://lk.rcoi61.ru/</a:t>
            </a:r>
            <a:r>
              <a:rPr lang="ru-RU" altLang="ru-RU" sz="2400" dirty="0">
                <a:latin typeface="Calibri" pitchFamily="34" charset="0"/>
              </a:rPr>
              <a:t> </a:t>
            </a:r>
            <a:r>
              <a:rPr lang="en-US" altLang="ru-RU" sz="2400" dirty="0">
                <a:latin typeface="Calibri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2400" dirty="0">
                <a:latin typeface="Calibri" pitchFamily="34" charset="0"/>
              </a:rPr>
              <a:t>e-mail: </a:t>
            </a:r>
            <a:r>
              <a:rPr lang="en-US" altLang="ru-RU" sz="2400" dirty="0">
                <a:latin typeface="Calibri" pitchFamily="34" charset="0"/>
                <a:hlinkClick r:id="rId6"/>
              </a:rPr>
              <a:t>rocoiso@rostobr.ru</a:t>
            </a:r>
            <a:r>
              <a:rPr lang="ru-RU" altLang="ru-RU" sz="2400" dirty="0">
                <a:latin typeface="Calibri" pitchFamily="34" charset="0"/>
              </a:rPr>
              <a:t> </a:t>
            </a:r>
          </a:p>
          <a:p>
            <a:pPr algn="r" eaLnBrk="1" hangingPunct="1">
              <a:lnSpc>
                <a:spcPct val="80000"/>
              </a:lnSpc>
            </a:pPr>
            <a:endParaRPr lang="ru-RU" altLang="ru-RU" sz="2400" i="1" dirty="0">
              <a:latin typeface="Calibri" pitchFamily="34" charset="0"/>
            </a:endParaRPr>
          </a:p>
          <a:p>
            <a:pPr algn="r" eaLnBrk="1" hangingPunct="1">
              <a:lnSpc>
                <a:spcPct val="80000"/>
              </a:lnSpc>
            </a:pPr>
            <a:endParaRPr lang="ru-RU" altLang="ru-RU" sz="2400" i="1" dirty="0">
              <a:latin typeface="Calibri" pitchFamily="34" charset="0"/>
            </a:endParaRPr>
          </a:p>
          <a:p>
            <a:pPr algn="r" eaLnBrk="1" hangingPunct="1">
              <a:lnSpc>
                <a:spcPct val="80000"/>
              </a:lnSpc>
            </a:pPr>
            <a:r>
              <a:rPr lang="ru-RU" altLang="ru-RU" sz="2400" i="1" dirty="0">
                <a:latin typeface="Calibri" pitchFamily="34" charset="0"/>
              </a:rPr>
              <a:t>Режим работы: </a:t>
            </a:r>
          </a:p>
          <a:p>
            <a:pPr algn="r" eaLnBrk="1" hangingPunct="1">
              <a:lnSpc>
                <a:spcPct val="80000"/>
              </a:lnSpc>
            </a:pPr>
            <a:r>
              <a:rPr lang="ru-RU" altLang="ru-RU" sz="2400" i="1" dirty="0">
                <a:latin typeface="Calibri" pitchFamily="34" charset="0"/>
              </a:rPr>
              <a:t>понедельник-четверг: 9.00-18.00;</a:t>
            </a:r>
          </a:p>
          <a:p>
            <a:pPr algn="r" eaLnBrk="1" hangingPunct="1">
              <a:lnSpc>
                <a:spcPct val="80000"/>
              </a:lnSpc>
            </a:pPr>
            <a:r>
              <a:rPr lang="ru-RU" altLang="ru-RU" sz="2400" i="1" dirty="0">
                <a:latin typeface="Calibri" pitchFamily="34" charset="0"/>
              </a:rPr>
              <a:t>пятница: 9.00-17.00; </a:t>
            </a:r>
          </a:p>
          <a:p>
            <a:pPr algn="r" eaLnBrk="1" hangingPunct="1">
              <a:lnSpc>
                <a:spcPct val="80000"/>
              </a:lnSpc>
            </a:pPr>
            <a:r>
              <a:rPr lang="ru-RU" altLang="ru-RU" sz="2400" i="1" dirty="0">
                <a:latin typeface="Calibri" pitchFamily="34" charset="0"/>
              </a:rPr>
              <a:t>перерыв: 13.00-14.00. 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533400" y="679450"/>
            <a:ext cx="11456988" cy="7064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alt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КОНТАКТНЫЕ ДАННЫЕ</a:t>
            </a:r>
          </a:p>
        </p:txBody>
      </p:sp>
    </p:spTree>
    <p:extLst>
      <p:ext uri="{BB962C8B-B14F-4D97-AF65-F5344CB8AC3E}">
        <p14:creationId xmlns:p14="http://schemas.microsoft.com/office/powerpoint/2010/main" val="460107231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1287624" y="2845836"/>
            <a:ext cx="10114384" cy="625150"/>
          </a:xfrm>
          <a:prstGeom prst="rect">
            <a:avLst/>
          </a:prstGeom>
          <a:extLst/>
        </p:spPr>
        <p:txBody>
          <a:bodyPr wrap="none" fromWordArt="1">
            <a:prstTxWarp prst="textPlain">
              <a:avLst>
                <a:gd name="adj" fmla="val 49902"/>
              </a:avLst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1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anose="02040503050406030204" pitchFamily="18" charset="0"/>
                <a:cs typeface="Arial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3209650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/>
          </p:cNvSpPr>
          <p:nvPr/>
        </p:nvSpPr>
        <p:spPr bwMode="auto">
          <a:xfrm>
            <a:off x="1082841" y="640433"/>
            <a:ext cx="11109159" cy="49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b="1" dirty="0">
                <a:solidFill>
                  <a:srgbClr val="003399"/>
                </a:solidFill>
                <a:latin typeface="Cambria" pitchFamily="18" charset="0"/>
              </a:rPr>
              <a:t>Некорректное заполнение и сканирование бланков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0525" y="1094248"/>
            <a:ext cx="7034464" cy="5515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ü"/>
            </a:pPr>
            <a:r>
              <a:rPr lang="ru-RU" dirty="0"/>
              <a:t>в бланках ответов №2 не заполнены поля «Дополнительный бланк ответов №2», а в дополнительных бланках ответов №2 в поле «Следующий дополнительный бланк ответов №2» внесены номера регистрационных бланков участников;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/>
              <a:t>в бланки ответов №2 не были внесены номера дополнительных бланков ответов №2;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/>
              <a:t>дополнительные бланки №2 сложены в неправильном порядке;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/>
              <a:t>в бланках регистрации в полях «Удален с экзамена в связи с нарушением порядка проведения ЕГЭ» и «Не закончил экзамен по уважительной причине» организаторами ставиться </a:t>
            </a:r>
            <a:r>
              <a:rPr lang="ru-RU" b="1" dirty="0"/>
              <a:t>символ «0» или «-»</a:t>
            </a:r>
            <a:r>
              <a:rPr lang="ru-RU" dirty="0"/>
              <a:t>, при этом участник </a:t>
            </a:r>
            <a:r>
              <a:rPr lang="ru-RU" b="1" dirty="0"/>
              <a:t>не удаляется</a:t>
            </a:r>
            <a:r>
              <a:rPr lang="ru-RU" dirty="0"/>
              <a:t> с экзамена и не завершает экзамен досрочно </a:t>
            </a:r>
            <a:r>
              <a:rPr lang="ru-RU" i="1" dirty="0"/>
              <a:t>(рекомендация: в данные поля ставится ЛЮБАЯ отметка ответственным организатором СТРОГО в случае досрочного завершения экзамена участником (удаление или уважительная причина). В ином случае нижняя часть бланка регистрации не заполняется организатором, и подпись не ставится);</a:t>
            </a:r>
            <a:endParaRPr lang="ru-RU" dirty="0"/>
          </a:p>
        </p:txBody>
      </p:sp>
      <p:pic>
        <p:nvPicPr>
          <p:cNvPr id="4" name="Рисунок 3" descr="C:\Users\nova_\Pictures\2017-05-30\00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716" y="1461218"/>
            <a:ext cx="4876799" cy="4362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506197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/>
          </p:cNvSpPr>
          <p:nvPr/>
        </p:nvSpPr>
        <p:spPr bwMode="auto">
          <a:xfrm>
            <a:off x="1082841" y="640433"/>
            <a:ext cx="11109159" cy="49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b="1" dirty="0">
                <a:solidFill>
                  <a:srgbClr val="003399"/>
                </a:solidFill>
                <a:latin typeface="Cambria" pitchFamily="18" charset="0"/>
              </a:rPr>
              <a:t>Некорректное заполнение и сканирование бланков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0524" y="1535406"/>
            <a:ext cx="567088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ü"/>
            </a:pPr>
            <a:r>
              <a:rPr lang="ru-RU" sz="2800" dirty="0"/>
              <a:t>бланки заполнены шариковой ручкой – при сканировании результаты заполнения полей бланков участником получились не читаемыми</a:t>
            </a:r>
          </a:p>
        </p:txBody>
      </p:sp>
      <p:pic>
        <p:nvPicPr>
          <p:cNvPr id="4" name="Рисунок 3" descr="C:\Users\nova_\Pictures\2017-05-30\00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368" y="1134354"/>
            <a:ext cx="4103169" cy="5723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4655188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/>
          </p:cNvSpPr>
          <p:nvPr/>
        </p:nvSpPr>
        <p:spPr bwMode="auto">
          <a:xfrm>
            <a:off x="1082841" y="640433"/>
            <a:ext cx="11109159" cy="49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b="1" dirty="0">
                <a:solidFill>
                  <a:srgbClr val="003399"/>
                </a:solidFill>
                <a:latin typeface="Cambria" pitchFamily="18" charset="0"/>
              </a:rPr>
              <a:t>Некорректное заполнение и сканирование бланков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0524" y="1134354"/>
            <a:ext cx="554255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800" dirty="0"/>
              <a:t>формы ППЭ-13-02 и ППЭ-18-МАШ заполнены </a:t>
            </a:r>
            <a:r>
              <a:rPr lang="ru-RU" sz="2800" b="1" dirty="0"/>
              <a:t>некорректно</a:t>
            </a:r>
            <a:r>
              <a:rPr lang="ru-RU" sz="2800" dirty="0"/>
              <a:t>: ОН заполняет все поля с замечаниями </a:t>
            </a:r>
            <a:r>
              <a:rPr lang="ru-RU" sz="2800" b="1" dirty="0"/>
              <a:t>символом «0» или </a:t>
            </a:r>
            <a:r>
              <a:rPr lang="ru-RU" sz="2800" dirty="0"/>
              <a:t>«-» </a:t>
            </a:r>
            <a:r>
              <a:rPr lang="ru-RU" sz="2800" i="1" dirty="0"/>
              <a:t>(рекомендация: руководитель ППЭ должен контролировать заполнение полей, ОН ставит ЛЮБУЮ метку только в нужных полях, остальные поля должны быть пустыми)</a:t>
            </a:r>
            <a:endParaRPr lang="ru-RU" sz="2800" dirty="0"/>
          </a:p>
        </p:txBody>
      </p:sp>
      <p:pic>
        <p:nvPicPr>
          <p:cNvPr id="5" name="Рисунок 4" descr="C:\Users\nova_\Pictures\2017-05-30\00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358" y="1134354"/>
            <a:ext cx="3696335" cy="5260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7226969" y="1348876"/>
            <a:ext cx="1074821" cy="183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00630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/>
          </p:cNvSpPr>
          <p:nvPr/>
        </p:nvSpPr>
        <p:spPr bwMode="auto">
          <a:xfrm>
            <a:off x="826169" y="640433"/>
            <a:ext cx="11365832" cy="49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b="1" dirty="0">
                <a:solidFill>
                  <a:srgbClr val="003399"/>
                </a:solidFill>
                <a:latin typeface="Cambria" pitchFamily="18" charset="0"/>
              </a:rPr>
              <a:t>Некорректные ведомости ППЭ-13-02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58" y="1268665"/>
            <a:ext cx="7805404" cy="5365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20253" y="1268665"/>
            <a:ext cx="1074821" cy="183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97832" y="2006601"/>
            <a:ext cx="7467600" cy="3034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8758989" y="2122951"/>
            <a:ext cx="321306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35000"/>
              </a:spcBef>
              <a:buFontTx/>
              <a:buNone/>
            </a:pPr>
            <a:r>
              <a:rPr lang="ru-RU" sz="2400" b="1" dirty="0">
                <a:solidFill>
                  <a:srgbClr val="FF0000"/>
                </a:solidFill>
                <a:latin typeface="Cambria" pitchFamily="18" charset="0"/>
              </a:rPr>
              <a:t>Каждый экзамен более 30% ведомостей </a:t>
            </a:r>
          </a:p>
          <a:p>
            <a:pPr algn="ctr">
              <a:lnSpc>
                <a:spcPct val="90000"/>
              </a:lnSpc>
              <a:spcBef>
                <a:spcPct val="35000"/>
              </a:spcBef>
              <a:buFontTx/>
              <a:buNone/>
            </a:pPr>
            <a:r>
              <a:rPr lang="ru-RU" sz="2400" b="1" dirty="0">
                <a:solidFill>
                  <a:srgbClr val="FF0000"/>
                </a:solidFill>
                <a:latin typeface="Cambria" pitchFamily="18" charset="0"/>
              </a:rPr>
              <a:t>ППЭ-13-02 заполнены неверно!!!!</a:t>
            </a:r>
          </a:p>
        </p:txBody>
      </p:sp>
    </p:spTree>
    <p:extLst>
      <p:ext uri="{BB962C8B-B14F-4D97-AF65-F5344CB8AC3E}">
        <p14:creationId xmlns:p14="http://schemas.microsoft.com/office/powerpoint/2010/main" val="3047058300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33" y="1134354"/>
            <a:ext cx="7900736" cy="5545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/>
          </p:cNvSpPr>
          <p:nvPr/>
        </p:nvSpPr>
        <p:spPr bwMode="auto">
          <a:xfrm>
            <a:off x="826169" y="640433"/>
            <a:ext cx="11365832" cy="49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b="1" dirty="0">
                <a:solidFill>
                  <a:srgbClr val="003399"/>
                </a:solidFill>
                <a:latin typeface="Cambria" pitchFamily="18" charset="0"/>
              </a:rPr>
              <a:t>Некорректные ведомости ППЭ-13-02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20253" y="1134353"/>
            <a:ext cx="1275347" cy="277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8758989" y="2122951"/>
            <a:ext cx="321306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35000"/>
              </a:spcBef>
              <a:buFontTx/>
              <a:buNone/>
            </a:pPr>
            <a:r>
              <a:rPr lang="ru-RU" sz="2400" b="1" dirty="0">
                <a:solidFill>
                  <a:srgbClr val="FF0000"/>
                </a:solidFill>
                <a:latin typeface="Cambria" pitchFamily="18" charset="0"/>
              </a:rPr>
              <a:t>Каждый экзамен более 30% ведомостей </a:t>
            </a:r>
          </a:p>
          <a:p>
            <a:pPr algn="ctr">
              <a:lnSpc>
                <a:spcPct val="90000"/>
              </a:lnSpc>
              <a:spcBef>
                <a:spcPct val="35000"/>
              </a:spcBef>
              <a:buFontTx/>
              <a:buNone/>
            </a:pPr>
            <a:r>
              <a:rPr lang="ru-RU" sz="2400" b="1" dirty="0">
                <a:solidFill>
                  <a:srgbClr val="FF0000"/>
                </a:solidFill>
                <a:latin typeface="Cambria" pitchFamily="18" charset="0"/>
              </a:rPr>
              <a:t>ППЭ-13-02 заполнены неверно!!!!</a:t>
            </a:r>
          </a:p>
        </p:txBody>
      </p:sp>
    </p:spTree>
    <p:extLst>
      <p:ext uri="{BB962C8B-B14F-4D97-AF65-F5344CB8AC3E}">
        <p14:creationId xmlns:p14="http://schemas.microsoft.com/office/powerpoint/2010/main" val="568825702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/>
          </p:cNvSpPr>
          <p:nvPr/>
        </p:nvSpPr>
        <p:spPr bwMode="auto">
          <a:xfrm>
            <a:off x="826169" y="640433"/>
            <a:ext cx="11365832" cy="49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b="1" dirty="0">
                <a:solidFill>
                  <a:srgbClr val="003399"/>
                </a:solidFill>
                <a:latin typeface="Cambria" pitchFamily="18" charset="0"/>
              </a:rPr>
              <a:t>Некорректные ведомости ППЭ-13-02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99" y="1134353"/>
            <a:ext cx="7815536" cy="5338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11706" y="1134353"/>
            <a:ext cx="1275347" cy="277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8181474" y="2122951"/>
            <a:ext cx="4010526" cy="238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35000"/>
              </a:spcBef>
              <a:buFontTx/>
              <a:buNone/>
            </a:pPr>
            <a:r>
              <a:rPr lang="ru-RU" sz="3200" b="1" dirty="0">
                <a:solidFill>
                  <a:srgbClr val="FF0000"/>
                </a:solidFill>
                <a:latin typeface="Cambria" pitchFamily="18" charset="0"/>
              </a:rPr>
              <a:t>ст.2=ст.3=ст.4=ст.6=</a:t>
            </a:r>
          </a:p>
          <a:p>
            <a:pPr algn="ctr">
              <a:lnSpc>
                <a:spcPct val="90000"/>
              </a:lnSpc>
              <a:spcBef>
                <a:spcPct val="35000"/>
              </a:spcBef>
            </a:pPr>
            <a:r>
              <a:rPr lang="ru-RU" sz="3200" b="1" dirty="0">
                <a:solidFill>
                  <a:srgbClr val="FF0000"/>
                </a:solidFill>
                <a:latin typeface="Cambria" pitchFamily="18" charset="0"/>
              </a:rPr>
              <a:t>=ст.8-ст.9-ст.10-</a:t>
            </a:r>
          </a:p>
          <a:p>
            <a:pPr algn="ctr">
              <a:lnSpc>
                <a:spcPct val="90000"/>
              </a:lnSpc>
              <a:spcBef>
                <a:spcPct val="35000"/>
              </a:spcBef>
            </a:pPr>
            <a:r>
              <a:rPr lang="ru-RU" sz="3200" b="1" dirty="0">
                <a:solidFill>
                  <a:srgbClr val="FF0000"/>
                </a:solidFill>
                <a:latin typeface="Cambria" pitchFamily="18" charset="0"/>
              </a:rPr>
              <a:t>-ст.11</a:t>
            </a:r>
          </a:p>
          <a:p>
            <a:pPr algn="ctr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ru-RU" sz="3200" b="1" dirty="0">
              <a:solidFill>
                <a:srgbClr val="FF0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488312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945" y="462597"/>
            <a:ext cx="8500110" cy="5932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3109741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Рост область ГИА-9 2017 14082017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Рост область ГИА-9 2017 14082017</Template>
  <TotalTime>872</TotalTime>
  <Words>1622</Words>
  <Application>Microsoft Office PowerPoint</Application>
  <PresentationFormat>Широкоэкранный</PresentationFormat>
  <Paragraphs>312</Paragraphs>
  <Slides>27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Рост область ГИА-9 2017 14082017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"Снежко Галина Евгеньевна" &lt;gsnezhko@rcoi61.org.ru&gt;</dc:creator>
  <cp:lastModifiedBy>Galina Snezhko</cp:lastModifiedBy>
  <cp:revision>76</cp:revision>
  <cp:lastPrinted>2017-08-23T08:29:35Z</cp:lastPrinted>
  <dcterms:created xsi:type="dcterms:W3CDTF">2017-08-15T17:52:14Z</dcterms:created>
  <dcterms:modified xsi:type="dcterms:W3CDTF">2018-04-25T06:27:21Z</dcterms:modified>
</cp:coreProperties>
</file>