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9" r:id="rId5"/>
    <p:sldId id="265" r:id="rId6"/>
    <p:sldId id="266" r:id="rId7"/>
    <p:sldId id="267" r:id="rId8"/>
    <p:sldId id="269" r:id="rId9"/>
    <p:sldId id="268" r:id="rId10"/>
    <p:sldId id="263" r:id="rId11"/>
    <p:sldId id="270" r:id="rId12"/>
    <p:sldId id="271" r:id="rId13"/>
    <p:sldId id="272" r:id="rId14"/>
  </p:sldIdLst>
  <p:sldSz cx="9144000" cy="5143500" type="screen16x9"/>
  <p:notesSz cx="6797675" cy="9926638"/>
  <p:defaultTextStyle>
    <a:defPPr>
      <a:defRPr lang="ru-RU"/>
    </a:defPPr>
    <a:lvl1pPr marL="0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89626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79252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68878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558503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948129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337755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727381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3117007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58E3"/>
    <a:srgbClr val="859EEF"/>
    <a:srgbClr val="61ACF1"/>
    <a:srgbClr val="DE4636"/>
    <a:srgbClr val="E62E2E"/>
    <a:srgbClr val="4327E9"/>
    <a:srgbClr val="4115FB"/>
    <a:srgbClr val="6023F9"/>
    <a:srgbClr val="7E4CFA"/>
    <a:srgbClr val="5D51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40" d="100"/>
          <a:sy n="140" d="100"/>
        </p:scale>
        <p:origin x="-804" y="-22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000"/>
            </a:lvl1pPr>
            <a:lvl2pPr marL="389626" indent="0" algn="ctr">
              <a:buNone/>
              <a:defRPr sz="1700"/>
            </a:lvl2pPr>
            <a:lvl3pPr marL="779252" indent="0" algn="ctr">
              <a:buNone/>
              <a:defRPr sz="1500"/>
            </a:lvl3pPr>
            <a:lvl4pPr marL="1168878" indent="0" algn="ctr">
              <a:buNone/>
              <a:defRPr sz="1400"/>
            </a:lvl4pPr>
            <a:lvl5pPr marL="1558503" indent="0" algn="ctr">
              <a:buNone/>
              <a:defRPr sz="1400"/>
            </a:lvl5pPr>
            <a:lvl6pPr marL="1948129" indent="0" algn="ctr">
              <a:buNone/>
              <a:defRPr sz="1400"/>
            </a:lvl6pPr>
            <a:lvl7pPr marL="2337755" indent="0" algn="ctr">
              <a:buNone/>
              <a:defRPr sz="1400"/>
            </a:lvl7pPr>
            <a:lvl8pPr marL="2727381" indent="0" algn="ctr">
              <a:buNone/>
              <a:defRPr sz="1400"/>
            </a:lvl8pPr>
            <a:lvl9pPr marL="3117007" indent="0" algn="ctr">
              <a:buNone/>
              <a:defRPr sz="14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891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156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7454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628651" y="273844"/>
            <a:ext cx="7886700" cy="43588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028951" y="4767264"/>
            <a:ext cx="3086100" cy="273844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947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83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9" y="1282305"/>
            <a:ext cx="7886700" cy="2139553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9" y="3442099"/>
            <a:ext cx="7886700" cy="1125140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38962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925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1688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558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19481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33775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27273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11700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641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2167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2" y="273846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0789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1961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1248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2" y="342900"/>
            <a:ext cx="2949178" cy="1200150"/>
          </a:xfrm>
        </p:spPr>
        <p:txBody>
          <a:bodyPr anchor="b"/>
          <a:lstStyle>
            <a:lvl1pPr>
              <a:defRPr sz="27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740571"/>
            <a:ext cx="4629150" cy="3655219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2" y="1543050"/>
            <a:ext cx="2949178" cy="2858691"/>
          </a:xfrm>
        </p:spPr>
        <p:txBody>
          <a:bodyPr/>
          <a:lstStyle>
            <a:lvl1pPr marL="0" indent="0">
              <a:buNone/>
              <a:defRPr sz="1400"/>
            </a:lvl1pPr>
            <a:lvl2pPr marL="389626" indent="0">
              <a:buNone/>
              <a:defRPr sz="1200"/>
            </a:lvl2pPr>
            <a:lvl3pPr marL="779252" indent="0">
              <a:buNone/>
              <a:defRPr sz="1000"/>
            </a:lvl3pPr>
            <a:lvl4pPr marL="1168878" indent="0">
              <a:buNone/>
              <a:defRPr sz="900"/>
            </a:lvl4pPr>
            <a:lvl5pPr marL="1558503" indent="0">
              <a:buNone/>
              <a:defRPr sz="900"/>
            </a:lvl5pPr>
            <a:lvl6pPr marL="1948129" indent="0">
              <a:buNone/>
              <a:defRPr sz="900"/>
            </a:lvl6pPr>
            <a:lvl7pPr marL="2337755" indent="0">
              <a:buNone/>
              <a:defRPr sz="900"/>
            </a:lvl7pPr>
            <a:lvl8pPr marL="2727381" indent="0">
              <a:buNone/>
              <a:defRPr sz="900"/>
            </a:lvl8pPr>
            <a:lvl9pPr marL="3117007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618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2" y="342900"/>
            <a:ext cx="2949178" cy="1200150"/>
          </a:xfrm>
        </p:spPr>
        <p:txBody>
          <a:bodyPr anchor="b"/>
          <a:lstStyle>
            <a:lvl1pPr>
              <a:defRPr sz="27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740571"/>
            <a:ext cx="4629150" cy="3655219"/>
          </a:xfrm>
        </p:spPr>
        <p:txBody>
          <a:bodyPr rtlCol="0">
            <a:normAutofit/>
          </a:bodyPr>
          <a:lstStyle>
            <a:lvl1pPr marL="0" indent="0">
              <a:buNone/>
              <a:defRPr sz="2700"/>
            </a:lvl1pPr>
            <a:lvl2pPr marL="389626" indent="0">
              <a:buNone/>
              <a:defRPr sz="2400"/>
            </a:lvl2pPr>
            <a:lvl3pPr marL="779252" indent="0">
              <a:buNone/>
              <a:defRPr sz="2000"/>
            </a:lvl3pPr>
            <a:lvl4pPr marL="1168878" indent="0">
              <a:buNone/>
              <a:defRPr sz="1700"/>
            </a:lvl4pPr>
            <a:lvl5pPr marL="1558503" indent="0">
              <a:buNone/>
              <a:defRPr sz="1700"/>
            </a:lvl5pPr>
            <a:lvl6pPr marL="1948129" indent="0">
              <a:buNone/>
              <a:defRPr sz="1700"/>
            </a:lvl6pPr>
            <a:lvl7pPr marL="2337755" indent="0">
              <a:buNone/>
              <a:defRPr sz="1700"/>
            </a:lvl7pPr>
            <a:lvl8pPr marL="2727381" indent="0">
              <a:buNone/>
              <a:defRPr sz="1700"/>
            </a:lvl8pPr>
            <a:lvl9pPr marL="3117007" indent="0">
              <a:buNone/>
              <a:defRPr sz="17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2" y="1543050"/>
            <a:ext cx="2949178" cy="2858691"/>
          </a:xfrm>
        </p:spPr>
        <p:txBody>
          <a:bodyPr/>
          <a:lstStyle>
            <a:lvl1pPr marL="0" indent="0">
              <a:buNone/>
              <a:defRPr sz="1400"/>
            </a:lvl1pPr>
            <a:lvl2pPr marL="389626" indent="0">
              <a:buNone/>
              <a:defRPr sz="1200"/>
            </a:lvl2pPr>
            <a:lvl3pPr marL="779252" indent="0">
              <a:buNone/>
              <a:defRPr sz="1000"/>
            </a:lvl3pPr>
            <a:lvl4pPr marL="1168878" indent="0">
              <a:buNone/>
              <a:defRPr sz="900"/>
            </a:lvl4pPr>
            <a:lvl5pPr marL="1558503" indent="0">
              <a:buNone/>
              <a:defRPr sz="900"/>
            </a:lvl5pPr>
            <a:lvl6pPr marL="1948129" indent="0">
              <a:buNone/>
              <a:defRPr sz="900"/>
            </a:lvl6pPr>
            <a:lvl7pPr marL="2337755" indent="0">
              <a:buNone/>
              <a:defRPr sz="900"/>
            </a:lvl7pPr>
            <a:lvl8pPr marL="2727381" indent="0">
              <a:buNone/>
              <a:defRPr sz="900"/>
            </a:lvl8pPr>
            <a:lvl9pPr marL="3117007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190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28651" y="273846"/>
            <a:ext cx="7886700" cy="99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28651" y="1369219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77925" tIns="38963" rIns="77925" bIns="38963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1" y="4767264"/>
            <a:ext cx="3086100" cy="273844"/>
          </a:xfrm>
          <a:prstGeom prst="rect">
            <a:avLst/>
          </a:prstGeom>
        </p:spPr>
        <p:txBody>
          <a:bodyPr vert="horz" lIns="77925" tIns="38963" rIns="77925" bIns="38963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77925" tIns="38963" rIns="77925" bIns="38963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 Light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 Light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 Light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 Light"/>
        </a:defRPr>
      </a:lvl5pPr>
      <a:lvl6pPr marL="389626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 Light"/>
        </a:defRPr>
      </a:lvl6pPr>
      <a:lvl7pPr marL="779252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 Light"/>
        </a:defRPr>
      </a:lvl7pPr>
      <a:lvl8pPr marL="1168878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 Light"/>
        </a:defRPr>
      </a:lvl8pPr>
      <a:lvl9pPr marL="1558503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 Light"/>
        </a:defRPr>
      </a:lvl9pPr>
    </p:titleStyle>
    <p:bodyStyle>
      <a:lvl1pPr marL="194813" indent="-194813" algn="l" rtl="0" eaLnBrk="1" fontAlgn="base" hangingPunct="1">
        <a:lnSpc>
          <a:spcPct val="90000"/>
        </a:lnSpc>
        <a:spcBef>
          <a:spcPts val="852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84439" indent="-194813" algn="l" rtl="0" eaLnBrk="1" fontAlgn="base" hangingPunct="1">
        <a:lnSpc>
          <a:spcPct val="90000"/>
        </a:lnSpc>
        <a:spcBef>
          <a:spcPts val="426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4065" indent="-194813" algn="l" rtl="0" eaLnBrk="1" fontAlgn="base" hangingPunct="1">
        <a:lnSpc>
          <a:spcPct val="90000"/>
        </a:lnSpc>
        <a:spcBef>
          <a:spcPts val="426"/>
        </a:spcBef>
        <a:spcAft>
          <a:spcPct val="0"/>
        </a:spcAft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3690" indent="-194813" algn="l" rtl="0" eaLnBrk="1" fontAlgn="base" hangingPunct="1">
        <a:lnSpc>
          <a:spcPct val="90000"/>
        </a:lnSpc>
        <a:spcBef>
          <a:spcPts val="426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753316" indent="-194813" algn="l" rtl="0" eaLnBrk="1" fontAlgn="base" hangingPunct="1">
        <a:lnSpc>
          <a:spcPct val="90000"/>
        </a:lnSpc>
        <a:spcBef>
          <a:spcPts val="426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142942" indent="-194813" algn="l" defTabSz="779252" rtl="0" eaLnBrk="1" latinLnBrk="0" hangingPunct="1">
        <a:lnSpc>
          <a:spcPct val="90000"/>
        </a:lnSpc>
        <a:spcBef>
          <a:spcPts val="426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532568" indent="-194813" algn="l" defTabSz="779252" rtl="0" eaLnBrk="1" latinLnBrk="0" hangingPunct="1">
        <a:lnSpc>
          <a:spcPct val="90000"/>
        </a:lnSpc>
        <a:spcBef>
          <a:spcPts val="426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922194" indent="-194813" algn="l" defTabSz="779252" rtl="0" eaLnBrk="1" latinLnBrk="0" hangingPunct="1">
        <a:lnSpc>
          <a:spcPct val="90000"/>
        </a:lnSpc>
        <a:spcBef>
          <a:spcPts val="426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311820" indent="-194813" algn="l" defTabSz="779252" rtl="0" eaLnBrk="1" latinLnBrk="0" hangingPunct="1">
        <a:lnSpc>
          <a:spcPct val="90000"/>
        </a:lnSpc>
        <a:spcBef>
          <a:spcPts val="426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1059582"/>
            <a:ext cx="6858000" cy="3456384"/>
          </a:xfrm>
        </p:spPr>
        <p:txBody>
          <a:bodyPr anchor="ctr" anchorCtr="0"/>
          <a:lstStyle/>
          <a:p>
            <a:r>
              <a:rPr lang="ru-RU" sz="2000" b="1" dirty="0" smtClean="0">
                <a:solidFill>
                  <a:srgbClr val="2D58E3"/>
                </a:solidFill>
                <a:latin typeface="Arial Black" panose="020B0A04020102020204" pitchFamily="34" charset="0"/>
              </a:rPr>
              <a:t>Модель проведения и обработки экзамена государственной итоговой аттестации обучающихся, освоивших образовательные программы основного общего образования (ГИА-9) </a:t>
            </a:r>
            <a:r>
              <a:rPr lang="ru-RU" sz="2000" dirty="0" smtClean="0">
                <a:solidFill>
                  <a:srgbClr val="2D58E3"/>
                </a:solidFill>
                <a:latin typeface="Arial Black" panose="020B0A04020102020204" pitchFamily="34" charset="0"/>
              </a:rPr>
              <a:t/>
            </a:r>
            <a:br>
              <a:rPr lang="ru-RU" sz="2000" dirty="0" smtClean="0">
                <a:solidFill>
                  <a:srgbClr val="2D58E3"/>
                </a:solidFill>
                <a:latin typeface="Arial Black" panose="020B0A04020102020204" pitchFamily="34" charset="0"/>
              </a:rPr>
            </a:br>
            <a:r>
              <a:rPr lang="ru-RU" sz="2000" b="1" dirty="0" smtClean="0">
                <a:solidFill>
                  <a:srgbClr val="2D58E3"/>
                </a:solidFill>
                <a:latin typeface="Arial Black" panose="020B0A04020102020204" pitchFamily="34" charset="0"/>
              </a:rPr>
              <a:t>по Информатике и ИКТ в 2017 году </a:t>
            </a:r>
            <a:br>
              <a:rPr lang="ru-RU" sz="2000" b="1" dirty="0" smtClean="0">
                <a:solidFill>
                  <a:srgbClr val="2D58E3"/>
                </a:solidFill>
                <a:latin typeface="Arial Black" panose="020B0A04020102020204" pitchFamily="34" charset="0"/>
              </a:rPr>
            </a:br>
            <a:r>
              <a:rPr lang="ru-RU" sz="2000" dirty="0">
                <a:solidFill>
                  <a:srgbClr val="2D58E3"/>
                </a:solidFill>
              </a:rPr>
              <a:t/>
            </a:r>
            <a:br>
              <a:rPr lang="ru-RU" sz="2000" dirty="0">
                <a:solidFill>
                  <a:srgbClr val="2D58E3"/>
                </a:solidFill>
              </a:rPr>
            </a:br>
            <a:r>
              <a:rPr lang="ru-RU" sz="2000" dirty="0">
                <a:solidFill>
                  <a:srgbClr val="2D58E3"/>
                </a:solidFill>
              </a:rPr>
              <a:t> </a:t>
            </a:r>
            <a:r>
              <a:rPr lang="ru-RU" sz="2000" b="1" dirty="0" smtClean="0">
                <a:solidFill>
                  <a:srgbClr val="2D58E3"/>
                </a:solidFill>
                <a:latin typeface="Arial Black" panose="020B0A04020102020204" pitchFamily="34" charset="0"/>
              </a:rPr>
              <a:t>Апробация технологии подготовки и проведения практической части экзамена по Информатике и ИКТ в ППОИ и ППЭ</a:t>
            </a:r>
            <a:br>
              <a:rPr lang="ru-RU" sz="2000" b="1" dirty="0" smtClean="0">
                <a:solidFill>
                  <a:srgbClr val="2D58E3"/>
                </a:solidFill>
                <a:latin typeface="Arial Black" panose="020B0A04020102020204" pitchFamily="34" charset="0"/>
              </a:rPr>
            </a:br>
            <a:r>
              <a:rPr lang="ru-RU" sz="2000" b="1" dirty="0" smtClean="0">
                <a:solidFill>
                  <a:srgbClr val="2D58E3"/>
                </a:solidFill>
                <a:latin typeface="Arial Black" panose="020B0A04020102020204" pitchFamily="34" charset="0"/>
              </a:rPr>
              <a:t>28.03.2017 </a:t>
            </a:r>
            <a:r>
              <a:rPr lang="ru-RU" sz="2000" dirty="0"/>
              <a:t>	</a:t>
            </a:r>
            <a:endParaRPr lang="ru-RU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23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059582"/>
            <a:ext cx="8208912" cy="864096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ru-RU" sz="2000" b="1" dirty="0">
                <a:solidFill>
                  <a:srgbClr val="2D58E3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Апробация </a:t>
            </a:r>
            <a:r>
              <a:rPr lang="ru-RU" sz="2000" b="1" dirty="0" smtClean="0">
                <a:solidFill>
                  <a:srgbClr val="2D58E3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технологии подготовки и проведения практической части экзамена по информатике и ИКТ в ППОИ и ППЭ</a:t>
            </a:r>
            <a:endParaRPr lang="ru-RU" sz="2000" dirty="0">
              <a:solidFill>
                <a:srgbClr val="2D58E3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923678"/>
            <a:ext cx="7488832" cy="1850603"/>
          </a:xfrm>
        </p:spPr>
        <p:txBody>
          <a:bodyPr/>
          <a:lstStyle/>
          <a:p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Подготовка </a:t>
            </a: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технических специалистов и ответственных организаторов в аудиториях ППЭ к процессу консолидации файлов с ответами на практические задания в аудиториях ППЭ и процессу экспорта файлов в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ППОИ. </a:t>
            </a: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Подготовка </a:t>
            </a: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технических специалистов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ППОИ </a:t>
            </a: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к импорту файлов с ответами в систему и процессу проведения экспертизы. </a:t>
            </a: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1600" dirty="0" smtClean="0">
                <a:solidFill>
                  <a:srgbClr val="DE463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УЧАЩИЕСЯ К АПРОБАЦИИ НЕ ПРИГЛАШАЮТСЯ</a:t>
            </a:r>
            <a:endParaRPr lang="ru-RU" sz="1600" dirty="0">
              <a:solidFill>
                <a:srgbClr val="DE4636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33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059582"/>
            <a:ext cx="8208912" cy="864096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ru-RU" sz="2000" b="1" dirty="0">
                <a:solidFill>
                  <a:srgbClr val="2D58E3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Апробация </a:t>
            </a:r>
            <a:r>
              <a:rPr lang="ru-RU" sz="2000" b="1" dirty="0" smtClean="0">
                <a:solidFill>
                  <a:srgbClr val="2D58E3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технологии подготовки и проведения практической части экзамена по информатике и ИКТ в ППОИ и ППЭ</a:t>
            </a:r>
            <a:endParaRPr lang="ru-RU" sz="2000" dirty="0">
              <a:solidFill>
                <a:srgbClr val="2D58E3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923678"/>
            <a:ext cx="7704856" cy="1994619"/>
          </a:xfrm>
        </p:spPr>
        <p:txBody>
          <a:bodyPr/>
          <a:lstStyle/>
          <a:p>
            <a:pPr marL="0" algn="just">
              <a:lnSpc>
                <a:spcPct val="70000"/>
              </a:lnSpc>
              <a:spcBef>
                <a:spcPts val="200"/>
              </a:spcBef>
            </a:pPr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Изучение </a:t>
            </a:r>
            <a:r>
              <a:rPr lang="ru-RU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рекомендуемой модели </a:t>
            </a:r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проведения экзамена</a:t>
            </a:r>
            <a:endParaRPr lang="ru-RU" sz="18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algn="just">
              <a:lnSpc>
                <a:spcPct val="70000"/>
              </a:lnSpc>
              <a:spcBef>
                <a:spcPts val="200"/>
              </a:spcBef>
            </a:pPr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Передача материалов и ПО из РЦОИ в ППОИ и ППЭ</a:t>
            </a:r>
          </a:p>
          <a:p>
            <a:pPr marL="0" algn="just">
              <a:lnSpc>
                <a:spcPct val="70000"/>
              </a:lnSpc>
              <a:spcBef>
                <a:spcPts val="200"/>
              </a:spcBef>
            </a:pPr>
            <a:r>
              <a:rPr lang="ru-RU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 </a:t>
            </a:r>
            <a:r>
              <a:rPr lang="ru-RU" sz="18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апробационной</a:t>
            </a:r>
            <a:r>
              <a:rPr lang="ru-RU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БД и установка необходимого ПО. </a:t>
            </a:r>
            <a:endParaRPr lang="ru-RU" sz="18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algn="just">
              <a:lnSpc>
                <a:spcPct val="70000"/>
              </a:lnSpc>
              <a:spcBef>
                <a:spcPts val="200"/>
              </a:spcBef>
            </a:pPr>
            <a:r>
              <a:rPr lang="ru-RU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Подготовка и настройка оборудования для проведения тренировочных мероприятий. </a:t>
            </a:r>
          </a:p>
          <a:p>
            <a:pPr marL="0" algn="just">
              <a:lnSpc>
                <a:spcPct val="70000"/>
              </a:lnSpc>
              <a:spcBef>
                <a:spcPts val="200"/>
              </a:spcBef>
            </a:pPr>
            <a:r>
              <a:rPr lang="ru-RU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Загрузка файлов в модуль «Информатика и ИКТ» в каждой аудитории ППЭ, создание специализированных экспортных архивов для </a:t>
            </a:r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ППОИ.</a:t>
            </a:r>
            <a:endParaRPr lang="ru-RU" sz="18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algn="just">
              <a:lnSpc>
                <a:spcPct val="70000"/>
              </a:lnSpc>
              <a:spcBef>
                <a:spcPts val="200"/>
              </a:spcBef>
            </a:pPr>
            <a:r>
              <a:rPr lang="ru-RU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Передача материалов в </a:t>
            </a:r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ППОИ </a:t>
            </a:r>
            <a:r>
              <a:rPr lang="ru-RU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 </a:t>
            </a:r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ППЭ*. </a:t>
            </a:r>
            <a:endParaRPr lang="ru-RU" sz="18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algn="just">
              <a:lnSpc>
                <a:spcPct val="70000"/>
              </a:lnSpc>
              <a:spcBef>
                <a:spcPts val="200"/>
              </a:spcBef>
            </a:pPr>
            <a:r>
              <a:rPr lang="ru-RU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Апробация процедуры приёмки материалов в </a:t>
            </a:r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ППОИ </a:t>
            </a:r>
            <a:r>
              <a:rPr lang="ru-RU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проведения экспертизы практической части по Информатике и ИКТ. </a:t>
            </a:r>
          </a:p>
          <a:p>
            <a:pPr marL="0" algn="just">
              <a:lnSpc>
                <a:spcPct val="70000"/>
              </a:lnSpc>
              <a:spcBef>
                <a:spcPts val="200"/>
              </a:spcBef>
            </a:pPr>
            <a:r>
              <a:rPr lang="ru-RU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Заполнение и передача в РЦОИ анкеты по апробации. </a:t>
            </a:r>
          </a:p>
          <a:p>
            <a:endParaRPr lang="ru-RU" sz="2000" dirty="0"/>
          </a:p>
          <a:p>
            <a:endParaRPr lang="ru-RU" sz="2000" dirty="0"/>
          </a:p>
          <a:p>
            <a:endParaRPr lang="ru-RU" sz="2000" b="1" dirty="0" smtClean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r>
              <a:rPr lang="ru-RU" sz="2000" b="1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Подготовка технических специалистов РЦОИ к импорту файлов с ответами в систему и процессу проведения экспертизы. </a:t>
            </a:r>
          </a:p>
          <a:p>
            <a:pPr marL="0" indent="0" algn="ctr">
              <a:buNone/>
            </a:pPr>
            <a:endParaRPr lang="ru-RU" sz="1800" dirty="0" smtClean="0">
              <a:solidFill>
                <a:srgbClr val="FF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33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059582"/>
            <a:ext cx="8208912" cy="864096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pPr>
              <a:lnSpc>
                <a:spcPct val="70000"/>
              </a:lnSpc>
            </a:pPr>
            <a:r>
              <a:rPr lang="ru-RU" sz="2000" b="1" dirty="0">
                <a:solidFill>
                  <a:srgbClr val="2D58E3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Апробация </a:t>
            </a:r>
            <a:r>
              <a:rPr lang="ru-RU" sz="2000" b="1" dirty="0" smtClean="0">
                <a:solidFill>
                  <a:srgbClr val="2D58E3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технологии подготовки и проведения практической части экзамена по информатике и ИКТ в ППОИ и ППЭ</a:t>
            </a:r>
            <a:endParaRPr lang="ru-RU" sz="2000" dirty="0">
              <a:solidFill>
                <a:srgbClr val="2D58E3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4698265"/>
              </p:ext>
            </p:extLst>
          </p:nvPr>
        </p:nvGraphicFramePr>
        <p:xfrm>
          <a:off x="611560" y="1923678"/>
          <a:ext cx="7886700" cy="2697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3350"/>
                <a:gridCol w="394335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</a:t>
                      </a:r>
                      <a:r>
                        <a:rPr lang="ru-RU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ППЭ, задействованные на экзамене по информатике и ИКТ в 2017г.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61AC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</a:t>
                      </a:r>
                      <a:r>
                        <a:rPr lang="ru-RU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одному ППЭ от МСУ, за которыми закреплены ППОИ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61ACF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Обучение</a:t>
                      </a:r>
                      <a:r>
                        <a:rPr lang="ru-RU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специалистов ППЭ, привлекаемых к экзамену по информатике и ИКТ, работе в программном модуле «Информатика и ИКТ», позволяющему консолидировать файлы по Информатике и ИКТ в аудиториях </a:t>
                      </a:r>
                      <a:r>
                        <a:rPr lang="ru-RU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без дальнейшей обработки в ППОИ.</a:t>
                      </a:r>
                      <a:endParaRPr lang="ru-RU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Проведение всех этапов апробации в</a:t>
                      </a:r>
                      <a:r>
                        <a:rPr lang="ru-RU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ППЭ </a:t>
                      </a:r>
                      <a:r>
                        <a:rPr lang="ru-RU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 последующей передачей информации в ППОИ для обработки.</a:t>
                      </a:r>
                    </a:p>
                    <a:p>
                      <a:r>
                        <a:rPr lang="ru-RU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данных МСУ в апробации будут задействованы ТПК.</a:t>
                      </a:r>
                      <a:endParaRPr lang="ru-RU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783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>
                <a:solidFill>
                  <a:srgbClr val="2D58E3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ВЕБИНАР «</a:t>
            </a:r>
            <a:r>
              <a:rPr lang="ru-RU" dirty="0" smtClean="0">
                <a:solidFill>
                  <a:srgbClr val="2D58E3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ТЕХНОЛОГИЯ </a:t>
            </a:r>
            <a:r>
              <a:rPr lang="ru-RU" dirty="0">
                <a:solidFill>
                  <a:srgbClr val="2D58E3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ПОДГОТОВКИ И ПРОВЕДЕНИЯ ПРАКТИЧЕСКОЙ ЧАСТИ ЭКЗАМЕНА ПО ИНФОРМАТИКЕ И ИКТ В </a:t>
            </a:r>
            <a:r>
              <a:rPr lang="ru-RU" dirty="0" smtClean="0">
                <a:solidFill>
                  <a:srgbClr val="2D58E3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ППОИ </a:t>
            </a:r>
            <a:r>
              <a:rPr lang="ru-RU" dirty="0">
                <a:solidFill>
                  <a:srgbClr val="2D58E3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И </a:t>
            </a:r>
            <a:r>
              <a:rPr lang="ru-RU" dirty="0" smtClean="0">
                <a:solidFill>
                  <a:srgbClr val="2D58E3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ППЭ»</a:t>
            </a:r>
          </a:p>
          <a:p>
            <a:pPr marL="0" indent="0" algn="ctr">
              <a:buNone/>
            </a:pPr>
            <a:r>
              <a:rPr lang="ru-RU" sz="3200" dirty="0" smtClean="0">
                <a:solidFill>
                  <a:srgbClr val="2D58E3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22.03.2017 15:00</a:t>
            </a:r>
            <a:endParaRPr lang="ru-RU" sz="3200" dirty="0">
              <a:solidFill>
                <a:srgbClr val="2D58E3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2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6953" y="1059582"/>
            <a:ext cx="7481471" cy="994172"/>
          </a:xfrm>
        </p:spPr>
        <p:txBody>
          <a:bodyPr/>
          <a:lstStyle/>
          <a:p>
            <a:pPr algn="just">
              <a:lnSpc>
                <a:spcPct val="70000"/>
              </a:lnSpc>
            </a:pPr>
            <a:r>
              <a:rPr lang="ru-RU" sz="2000" b="1" dirty="0" smtClean="0">
                <a:solidFill>
                  <a:srgbClr val="2D58E3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Программный </a:t>
            </a:r>
            <a:r>
              <a:rPr lang="ru-RU" sz="2000" b="1" dirty="0">
                <a:solidFill>
                  <a:srgbClr val="2D58E3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комплекс для подготовки, проведения и обработки практической части экзамена по информатике и ИКТ ГИА-9 </a:t>
            </a:r>
            <a:endParaRPr lang="ru-RU" sz="2000" dirty="0">
              <a:solidFill>
                <a:srgbClr val="2D58E3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067694"/>
            <a:ext cx="7526660" cy="2016224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Два уровня функционала – ППЭ и ППОИ</a:t>
            </a:r>
          </a:p>
          <a:p>
            <a:pPr algn="just"/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На уровне ППЭ: организация хранения файлов с ответами участником, подготовка к передаче в ППОИ</a:t>
            </a:r>
          </a:p>
          <a:p>
            <a:pPr algn="just"/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На уровне ППОИ: приемка файлов с ответами участников из ППЭ, передача их на экспертизу, организация работы экспертов ТПК</a:t>
            </a: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95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5088" y="1059582"/>
            <a:ext cx="7525344" cy="720080"/>
          </a:xfrm>
        </p:spPr>
        <p:txBody>
          <a:bodyPr/>
          <a:lstStyle/>
          <a:p>
            <a:pPr algn="just">
              <a:lnSpc>
                <a:spcPct val="70000"/>
              </a:lnSpc>
            </a:pPr>
            <a:r>
              <a:rPr lang="ru-RU" sz="2000" b="1" dirty="0" smtClean="0">
                <a:solidFill>
                  <a:srgbClr val="2D58E3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Мероприятия по подготовке, проведению </a:t>
            </a:r>
            <a:r>
              <a:rPr lang="ru-RU" sz="2000" b="1" dirty="0">
                <a:solidFill>
                  <a:srgbClr val="2D58E3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и </a:t>
            </a:r>
            <a:r>
              <a:rPr lang="ru-RU" sz="2000" b="1" dirty="0" smtClean="0">
                <a:solidFill>
                  <a:srgbClr val="2D58E3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обработке экзамена </a:t>
            </a:r>
            <a:r>
              <a:rPr lang="ru-RU" sz="2000" b="1" dirty="0">
                <a:solidFill>
                  <a:srgbClr val="2D58E3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по информатике и ИКТ ГИА-9 </a:t>
            </a:r>
            <a:endParaRPr lang="ru-RU" sz="2000" dirty="0">
              <a:solidFill>
                <a:srgbClr val="2D58E3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851670"/>
            <a:ext cx="7886700" cy="2448272"/>
          </a:xfrm>
        </p:spPr>
        <p:txBody>
          <a:bodyPr/>
          <a:lstStyle/>
          <a:p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Подготовка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ППОИ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экзамену</a:t>
            </a: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Подготовка ППЭ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экзамену</a:t>
            </a: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Проведение экзамена в ППЭ</a:t>
            </a: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Завершение экзамена в ППЭ</a:t>
            </a: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Обработка экзамена в ППОИ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b="1" dirty="0" smtClean="0"/>
          </a:p>
          <a:p>
            <a:endParaRPr lang="ru-RU" sz="2000" b="1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97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059582"/>
            <a:ext cx="7344816" cy="576064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ru-RU" sz="2000" b="1" dirty="0">
                <a:solidFill>
                  <a:srgbClr val="2D58E3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Подготовка ППОИ к экзамену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707654"/>
            <a:ext cx="7344816" cy="1850603"/>
          </a:xfrm>
        </p:spPr>
        <p:txBody>
          <a:bodyPr/>
          <a:lstStyle/>
          <a:p>
            <a:pPr algn="just"/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Установка полученных из РЦОИ компонентов ПК «ИКТ»</a:t>
            </a:r>
          </a:p>
          <a:p>
            <a:pPr algn="just"/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Подготовка АРМ для </a:t>
            </a: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каждого </a:t>
            </a: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оператора станции «Приемка» ПК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«ИКТ»</a:t>
            </a:r>
          </a:p>
          <a:p>
            <a:pPr algn="just"/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Подготовка АРМ для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каждого эксперта предметной комиссии </a:t>
            </a: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(совместно с МСУ)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b="1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97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0709" y="1059582"/>
            <a:ext cx="7417715" cy="576064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ru-RU" sz="2000" b="1" dirty="0">
                <a:solidFill>
                  <a:srgbClr val="2D58E3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Подготовка </a:t>
            </a:r>
            <a:r>
              <a:rPr lang="ru-RU" sz="2000" b="1" dirty="0" smtClean="0">
                <a:solidFill>
                  <a:srgbClr val="2D58E3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ППЭ </a:t>
            </a:r>
            <a:r>
              <a:rPr lang="ru-RU" sz="2000" b="1" dirty="0">
                <a:solidFill>
                  <a:srgbClr val="2D58E3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к экзамену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707654"/>
            <a:ext cx="7416824" cy="2448272"/>
          </a:xfrm>
        </p:spPr>
        <p:txBody>
          <a:bodyPr/>
          <a:lstStyle/>
          <a:p>
            <a:pPr algn="just"/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Подготовка АРМ для каждого участника экзамена</a:t>
            </a:r>
          </a:p>
          <a:p>
            <a:pPr algn="just"/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Подготовка АРМ для ответственного организатора в каждой аудитории</a:t>
            </a:r>
          </a:p>
          <a:p>
            <a:pPr algn="just"/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Подготовка носителей информации (</a:t>
            </a: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USB-накопители </a:t>
            </a: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или внешний жесткий </a:t>
            </a: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диск)</a:t>
            </a:r>
          </a:p>
          <a:p>
            <a:pPr algn="just"/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Установка полученных из РЦОИ компонентов ПК «ИКТ»</a:t>
            </a:r>
          </a:p>
          <a:p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b="1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08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259" y="939381"/>
            <a:ext cx="8208912" cy="576064"/>
          </a:xfrm>
        </p:spPr>
        <p:txBody>
          <a:bodyPr/>
          <a:lstStyle/>
          <a:p>
            <a:r>
              <a:rPr lang="ru-RU" sz="2000" b="1" dirty="0">
                <a:solidFill>
                  <a:srgbClr val="2D58E3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Проведение экзамена в ППЭ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275606"/>
            <a:ext cx="7886700" cy="3600400"/>
          </a:xfrm>
        </p:spPr>
        <p:txBody>
          <a:bodyPr/>
          <a:lstStyle/>
          <a:p>
            <a:pPr marL="0" indent="0">
              <a:buNone/>
            </a:pPr>
            <a:endParaRPr lang="ru-RU" sz="2000" b="1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2000" b="1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2000" b="1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2000" b="1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ru-RU" sz="2000" b="1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2000" b="1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2000" b="1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2000" b="1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1400" b="1" dirty="0" smtClean="0">
                <a:solidFill>
                  <a:srgbClr val="DE463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ВСЕ ЗАДАНИЯ ВЫПОЛНЯЮТСЯ УЧАСТНИКАМИ В КОМПЬЮТЕРНОМ КЛАССЕ</a:t>
            </a:r>
            <a:endParaRPr lang="ru-RU" sz="1400" b="1" dirty="0">
              <a:solidFill>
                <a:srgbClr val="DE4636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40339" y="1516423"/>
            <a:ext cx="1800200" cy="936104"/>
          </a:xfrm>
          <a:prstGeom prst="rect">
            <a:avLst/>
          </a:prstGeom>
          <a:solidFill>
            <a:srgbClr val="61ACF1"/>
          </a:solidFill>
          <a:ln>
            <a:solidFill>
              <a:srgbClr val="2D58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Инструктаж, заполнение регистрационных полей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19872" y="1516423"/>
            <a:ext cx="1800200" cy="936104"/>
          </a:xfrm>
          <a:prstGeom prst="rect">
            <a:avLst/>
          </a:prstGeom>
          <a:solidFill>
            <a:srgbClr val="61ACF1"/>
          </a:solidFill>
          <a:ln>
            <a:solidFill>
              <a:srgbClr val="2D58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Выполнение письменной части </a:t>
            </a:r>
          </a:p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(1 ч 15 мин)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28184" y="1516423"/>
            <a:ext cx="1800200" cy="936104"/>
          </a:xfrm>
          <a:prstGeom prst="rect">
            <a:avLst/>
          </a:prstGeom>
          <a:solidFill>
            <a:srgbClr val="61ACF1"/>
          </a:solidFill>
          <a:ln>
            <a:solidFill>
              <a:srgbClr val="2D58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Переход к АРМ, ознакомление с инструкцией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228184" y="3003798"/>
            <a:ext cx="1800200" cy="1247442"/>
          </a:xfrm>
          <a:prstGeom prst="rect">
            <a:avLst/>
          </a:prstGeom>
          <a:solidFill>
            <a:srgbClr val="61ACF1"/>
          </a:solidFill>
          <a:ln>
            <a:solidFill>
              <a:srgbClr val="2D58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Выполнение практической части (1 ч 15 мин), сохранение файлов с результатами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403366" y="3003798"/>
            <a:ext cx="1800200" cy="1247442"/>
          </a:xfrm>
          <a:prstGeom prst="rect">
            <a:avLst/>
          </a:prstGeom>
          <a:solidFill>
            <a:srgbClr val="61ACF1"/>
          </a:solidFill>
          <a:ln>
            <a:solidFill>
              <a:srgbClr val="2D58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Проверка </a:t>
            </a:r>
            <a:r>
              <a:rPr lang="ru-RU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организ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. файлов с результатами, заполнение участником бланка №2, формы ИКТ-5.1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39552" y="3003798"/>
            <a:ext cx="1800200" cy="1247442"/>
          </a:xfrm>
          <a:prstGeom prst="rect">
            <a:avLst/>
          </a:prstGeom>
          <a:solidFill>
            <a:srgbClr val="61ACF1"/>
          </a:solidFill>
          <a:ln>
            <a:solidFill>
              <a:srgbClr val="2D58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Консолидация файлов с ответами участников на АРМ организатора , экспорт материалов для ППОИ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Прямая со стрелкой 12"/>
          <p:cNvCxnSpPr>
            <a:stCxn id="4" idx="3"/>
          </p:cNvCxnSpPr>
          <p:nvPr/>
        </p:nvCxnSpPr>
        <p:spPr>
          <a:xfrm>
            <a:off x="2340539" y="1984475"/>
            <a:ext cx="1080120" cy="0"/>
          </a:xfrm>
          <a:prstGeom prst="straightConnector1">
            <a:avLst/>
          </a:prstGeom>
          <a:ln w="25400">
            <a:solidFill>
              <a:srgbClr val="2D58E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endCxn id="7" idx="1"/>
          </p:cNvCxnSpPr>
          <p:nvPr/>
        </p:nvCxnSpPr>
        <p:spPr>
          <a:xfrm>
            <a:off x="5220072" y="1984475"/>
            <a:ext cx="1008112" cy="0"/>
          </a:xfrm>
          <a:prstGeom prst="straightConnector1">
            <a:avLst/>
          </a:prstGeom>
          <a:ln w="25400">
            <a:solidFill>
              <a:srgbClr val="2D58E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9" idx="0"/>
          </p:cNvCxnSpPr>
          <p:nvPr/>
        </p:nvCxnSpPr>
        <p:spPr>
          <a:xfrm>
            <a:off x="7128284" y="2452527"/>
            <a:ext cx="0" cy="551271"/>
          </a:xfrm>
          <a:prstGeom prst="straightConnector1">
            <a:avLst/>
          </a:prstGeom>
          <a:ln w="25400">
            <a:solidFill>
              <a:srgbClr val="2D58E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>
            <a:off x="5220072" y="3627519"/>
            <a:ext cx="1008112" cy="0"/>
          </a:xfrm>
          <a:prstGeom prst="straightConnector1">
            <a:avLst/>
          </a:prstGeom>
          <a:ln w="25400">
            <a:solidFill>
              <a:srgbClr val="2D58E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10" idx="1"/>
            <a:endCxn id="11" idx="3"/>
          </p:cNvCxnSpPr>
          <p:nvPr/>
        </p:nvCxnSpPr>
        <p:spPr>
          <a:xfrm flipH="1">
            <a:off x="2339752" y="3627519"/>
            <a:ext cx="1063614" cy="0"/>
          </a:xfrm>
          <a:prstGeom prst="straightConnector1">
            <a:avLst/>
          </a:prstGeom>
          <a:ln w="25400">
            <a:solidFill>
              <a:srgbClr val="2D58E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674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7975" y="987574"/>
            <a:ext cx="8208912" cy="576064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ru-RU" sz="2000" b="1" dirty="0" smtClean="0">
                <a:solidFill>
                  <a:srgbClr val="2D58E3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Завершение экзамена в ППЭ</a:t>
            </a:r>
            <a:endParaRPr lang="ru-RU" sz="2000" b="1" dirty="0">
              <a:solidFill>
                <a:srgbClr val="2D58E3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491630"/>
            <a:ext cx="7886700" cy="1850603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Сбор ответов участника на АРМ организатора, консолидация в модуле «Информатика и ИКТ»</a:t>
            </a:r>
          </a:p>
          <a:p>
            <a:pPr algn="just">
              <a:lnSpc>
                <a:spcPct val="80000"/>
              </a:lnSpc>
            </a:pP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Экспорт информации для ППОИ (архив с ответами и форма ИКТ-5.2)</a:t>
            </a:r>
          </a:p>
          <a:p>
            <a:pPr algn="just">
              <a:lnSpc>
                <a:spcPct val="80000"/>
              </a:lnSpc>
            </a:pP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Сбор информации для ППОИ со всех аудиторий</a:t>
            </a:r>
          </a:p>
          <a:p>
            <a:pPr algn="just">
              <a:lnSpc>
                <a:spcPct val="80000"/>
              </a:lnSpc>
            </a:pP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Сверка организаторами в аудиториях форм ИКТ-5.1 и ИКТ-5.2</a:t>
            </a:r>
          </a:p>
          <a:p>
            <a:pPr algn="just">
              <a:lnSpc>
                <a:spcPct val="80000"/>
              </a:lnSpc>
            </a:pP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Заполнение руководителем ППЭ формы ИКТ-5.3</a:t>
            </a:r>
          </a:p>
          <a:p>
            <a:pPr algn="just">
              <a:lnSpc>
                <a:spcPct val="80000"/>
              </a:lnSpc>
            </a:pP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Передача основного носителя информации в ППОИ (дублирующий хранится у руководителя ППЭ)</a:t>
            </a: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74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915588"/>
            <a:ext cx="7886700" cy="515793"/>
          </a:xfrm>
        </p:spPr>
        <p:txBody>
          <a:bodyPr/>
          <a:lstStyle/>
          <a:p>
            <a:r>
              <a:rPr lang="ru-RU" sz="2000" b="1" dirty="0" smtClean="0">
                <a:solidFill>
                  <a:srgbClr val="2D58E3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Формы ИКТ-5.1, ИКТ-5.2, ИКТ-5.3</a:t>
            </a:r>
            <a:endParaRPr lang="ru-RU" dirty="0">
              <a:solidFill>
                <a:srgbClr val="2D58E3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19622"/>
            <a:ext cx="2245388" cy="3176655"/>
          </a:xfrm>
          <a:prstGeom prst="rect">
            <a:avLst/>
          </a:prstGeom>
          <a:noFill/>
          <a:ln w="25400">
            <a:solidFill>
              <a:srgbClr val="2D58E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7" y="1419622"/>
            <a:ext cx="2246190" cy="3176655"/>
          </a:xfrm>
          <a:prstGeom prst="rect">
            <a:avLst/>
          </a:prstGeom>
          <a:noFill/>
          <a:ln w="25400">
            <a:solidFill>
              <a:srgbClr val="2D58E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419622"/>
            <a:ext cx="2228828" cy="3203076"/>
          </a:xfrm>
          <a:prstGeom prst="rect">
            <a:avLst/>
          </a:prstGeom>
          <a:noFill/>
          <a:ln w="25400">
            <a:solidFill>
              <a:srgbClr val="2D58E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873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5088" y="987574"/>
            <a:ext cx="8208912" cy="504056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ru-RU" sz="2000" b="1" dirty="0">
                <a:solidFill>
                  <a:srgbClr val="2D58E3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Обработка экзамена в ППОИ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491630"/>
            <a:ext cx="7886700" cy="1850603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Первичные настройки</a:t>
            </a:r>
          </a:p>
          <a:p>
            <a:pPr algn="just">
              <a:lnSpc>
                <a:spcPct val="80000"/>
              </a:lnSpc>
            </a:pP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Импорт файлов с ответами в систему – станция «Приемка»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Сканирование, распознавание и верификация бланков с ответами №2 </a:t>
            </a:r>
          </a:p>
          <a:p>
            <a:pPr algn="just">
              <a:lnSpc>
                <a:spcPct val="80000"/>
              </a:lnSpc>
            </a:pP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Импорт в систему списка экспертов, выгрузка и распределение ключей доступа – станция «Инспектор экспертизы»</a:t>
            </a:r>
          </a:p>
          <a:p>
            <a:pPr algn="just">
              <a:lnSpc>
                <a:spcPct val="80000"/>
              </a:lnSpc>
            </a:pP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Формирование протоколов оценивания</a:t>
            </a:r>
          </a:p>
          <a:p>
            <a:pPr algn="just">
              <a:lnSpc>
                <a:spcPct val="80000"/>
              </a:lnSpc>
            </a:pP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Проверка работ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на </a:t>
            </a: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станции «Экспертиза» ПК «ИКТ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»</a:t>
            </a:r>
          </a:p>
          <a:p>
            <a:pPr algn="just">
              <a:lnSpc>
                <a:spcPct val="80000"/>
              </a:lnSpc>
            </a:pP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Обработка протоколов</a:t>
            </a: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74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ост область ГИА-9 221216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Рост область ГИА-9 221216</Template>
  <TotalTime>272</TotalTime>
  <Words>691</Words>
  <Application>Microsoft Office PowerPoint</Application>
  <PresentationFormat>Экран (16:9)</PresentationFormat>
  <Paragraphs>78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Рост область ГИА-9 221216</vt:lpstr>
      <vt:lpstr>Модель проведения и обработки экзамена государственной итоговой аттестации обучающихся, освоивших образовательные программы основного общего образования (ГИА-9)  по Информатике и ИКТ в 2017 году    Апробация технологии подготовки и проведения практической части экзамена по Информатике и ИКТ в ППОИ и ППЭ 28.03.2017  </vt:lpstr>
      <vt:lpstr>Программный комплекс для подготовки, проведения и обработки практической части экзамена по информатике и ИКТ ГИА-9 </vt:lpstr>
      <vt:lpstr>Мероприятия по подготовке, проведению и обработке экзамена по информатике и ИКТ ГИА-9 </vt:lpstr>
      <vt:lpstr>Подготовка ППОИ к экзамену</vt:lpstr>
      <vt:lpstr>Подготовка ППЭ к экзамену</vt:lpstr>
      <vt:lpstr>Проведение экзамена в ППЭ</vt:lpstr>
      <vt:lpstr>Завершение экзамена в ППЭ</vt:lpstr>
      <vt:lpstr>Формы ИКТ-5.1, ИКТ-5.2, ИКТ-5.3</vt:lpstr>
      <vt:lpstr>Обработка экзамена в ППОИ</vt:lpstr>
      <vt:lpstr>Апробация технологии подготовки и проведения практической части экзамена по информатике и ИКТ в ППОИ и ППЭ</vt:lpstr>
      <vt:lpstr>Апробация технологии подготовки и проведения практической части экзамена по информатике и ИКТ в ППОИ и ППЭ</vt:lpstr>
      <vt:lpstr>Апробация технологии подготовки и проведения практической части экзамена по информатике и ИКТ в ППОИ и ППЭ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Модель проведения и обработки экзамена государственной итоговой аттестации обучающихся, освоивших образовательные программы основного общего образования (ГИА-9)  по Информатике и ИКТ в 2017 году    Апробация технологии подготовки и проведения практической части экзамена по Информатике и ИКТ в ППОИ и ППЭ  </dc:title>
  <dc:creator>tkorsunova</dc:creator>
  <cp:lastModifiedBy>tkorsunova</cp:lastModifiedBy>
  <cp:revision>20</cp:revision>
  <cp:lastPrinted>2017-03-17T10:36:04Z</cp:lastPrinted>
  <dcterms:created xsi:type="dcterms:W3CDTF">2017-03-17T06:41:43Z</dcterms:created>
  <dcterms:modified xsi:type="dcterms:W3CDTF">2017-03-17T11:24:18Z</dcterms:modified>
</cp:coreProperties>
</file>