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6" r:id="rId1"/>
  </p:sldMasterIdLst>
  <p:notesMasterIdLst>
    <p:notesMasterId r:id="rId26"/>
  </p:notesMasterIdLst>
  <p:sldIdLst>
    <p:sldId id="333" r:id="rId2"/>
    <p:sldId id="492" r:id="rId3"/>
    <p:sldId id="435" r:id="rId4"/>
    <p:sldId id="423" r:id="rId5"/>
    <p:sldId id="480" r:id="rId6"/>
    <p:sldId id="451" r:id="rId7"/>
    <p:sldId id="414" r:id="rId8"/>
    <p:sldId id="455" r:id="rId9"/>
    <p:sldId id="487" r:id="rId10"/>
    <p:sldId id="488" r:id="rId11"/>
    <p:sldId id="457" r:id="rId12"/>
    <p:sldId id="489" r:id="rId13"/>
    <p:sldId id="490" r:id="rId14"/>
    <p:sldId id="465" r:id="rId15"/>
    <p:sldId id="469" r:id="rId16"/>
    <p:sldId id="472" r:id="rId17"/>
    <p:sldId id="484" r:id="rId18"/>
    <p:sldId id="448" r:id="rId19"/>
    <p:sldId id="491" r:id="rId20"/>
    <p:sldId id="481" r:id="rId21"/>
    <p:sldId id="419" r:id="rId22"/>
    <p:sldId id="485" r:id="rId23"/>
    <p:sldId id="447" r:id="rId24"/>
    <p:sldId id="477" r:id="rId2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EB2F3"/>
    <a:srgbClr val="FF3300"/>
    <a:srgbClr val="FFFFCC"/>
    <a:srgbClr val="0033C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0" autoAdjust="0"/>
    <p:restoredTop sz="87571" autoAdjust="0"/>
  </p:normalViewPr>
  <p:slideViewPr>
    <p:cSldViewPr>
      <p:cViewPr>
        <p:scale>
          <a:sx n="80" d="100"/>
          <a:sy n="80" d="100"/>
        </p:scale>
        <p:origin x="-151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34"/>
    </p:cViewPr>
  </p:outlineViewPr>
  <p:notesTextViewPr>
    <p:cViewPr>
      <p:scale>
        <a:sx n="66" d="100"/>
        <a:sy n="66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318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history%20(2)\&#1076;&#1083;&#1103;%20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history%20(2)\&#1076;&#1083;&#1103;%20&#1076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ezinyukhina\Desktop\&#1087;&#1088;&#1077;&#1079;&#1072;%20&#1088;&#1080;&#1072;&#1094;\&#1051;&#1080;&#1089;&#1090;%20Microsoft%20Excel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77;&#1090;&#1088;\Desktop\&#1072;&#1085;&#1072;&#1083;&#1080;&#1090;&#1080;&#1082;&#1072;%20&#1056;&#1069;%20(&#1088;&#1072;&#1073;&#1086;&#1095;&#1080;&#1081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77;&#1090;&#1088;\Desktop\&#1072;&#1085;&#1072;&#1083;&#1080;&#1090;&#1080;&#1082;&#1072;%20&#1056;&#1069;%20(&#1088;&#1072;&#1073;&#1086;&#1095;&#1080;&#1081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77;&#1090;&#1088;\Desktop\&#1072;&#1085;&#1072;&#1083;&#1080;&#1090;&#1080;&#1082;&#1072;%20&#1056;&#1069;%20(&#1088;&#1072;&#1073;&#1086;&#1095;&#1080;&#1081;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Лист1!$F$33</c:f>
              <c:strCache>
                <c:ptCount val="1"/>
                <c:pt idx="0">
                  <c:v>2015/16 уч. год</c:v>
                </c:pt>
              </c:strCache>
            </c:strRef>
          </c:tx>
          <c:cat>
            <c:strRef>
              <c:f>Лист1!$G$32:$M$32</c:f>
              <c:strCache>
                <c:ptCount val="7"/>
                <c:pt idx="0">
                  <c:v>Школьный</c:v>
                </c:pt>
                <c:pt idx="2">
                  <c:v>Муниципальный</c:v>
                </c:pt>
                <c:pt idx="4">
                  <c:v>Региональный</c:v>
                </c:pt>
                <c:pt idx="6">
                  <c:v>Заключительный</c:v>
                </c:pt>
              </c:strCache>
            </c:strRef>
          </c:cat>
          <c:val>
            <c:numRef>
              <c:f>Лист1!$G$33:$M$33</c:f>
              <c:numCache>
                <c:formatCode>General</c:formatCode>
                <c:ptCount val="7"/>
                <c:pt idx="0">
                  <c:v>164855</c:v>
                </c:pt>
                <c:pt idx="2">
                  <c:v>25082</c:v>
                </c:pt>
                <c:pt idx="4">
                  <c:v>1913</c:v>
                </c:pt>
                <c:pt idx="6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Лист1!$F$34</c:f>
              <c:strCache>
                <c:ptCount val="1"/>
                <c:pt idx="0">
                  <c:v>2016/17 уч. год</c:v>
                </c:pt>
              </c:strCache>
            </c:strRef>
          </c:tx>
          <c:cat>
            <c:strRef>
              <c:f>Лист1!$G$32:$M$32</c:f>
              <c:strCache>
                <c:ptCount val="7"/>
                <c:pt idx="0">
                  <c:v>Школьный</c:v>
                </c:pt>
                <c:pt idx="2">
                  <c:v>Муниципальный</c:v>
                </c:pt>
                <c:pt idx="4">
                  <c:v>Региональный</c:v>
                </c:pt>
                <c:pt idx="6">
                  <c:v>Заключительный</c:v>
                </c:pt>
              </c:strCache>
            </c:strRef>
          </c:cat>
          <c:val>
            <c:numRef>
              <c:f>Лист1!$G$34:$M$34</c:f>
              <c:numCache>
                <c:formatCode>General</c:formatCode>
                <c:ptCount val="7"/>
                <c:pt idx="0">
                  <c:v>116573</c:v>
                </c:pt>
                <c:pt idx="2">
                  <c:v>25512</c:v>
                </c:pt>
                <c:pt idx="4">
                  <c:v>2121</c:v>
                </c:pt>
                <c:pt idx="6">
                  <c:v>67</c:v>
                </c:pt>
              </c:numCache>
            </c:numRef>
          </c:val>
        </c:ser>
        <c:ser>
          <c:idx val="2"/>
          <c:order val="2"/>
          <c:tx>
            <c:strRef>
              <c:f>Лист1!$F$35</c:f>
              <c:strCache>
                <c:ptCount val="1"/>
                <c:pt idx="0">
                  <c:v>2017/18 уч. год</c:v>
                </c:pt>
              </c:strCache>
            </c:strRef>
          </c:tx>
          <c:cat>
            <c:strRef>
              <c:f>Лист1!$G$32:$M$32</c:f>
              <c:strCache>
                <c:ptCount val="7"/>
                <c:pt idx="0">
                  <c:v>Школьный</c:v>
                </c:pt>
                <c:pt idx="2">
                  <c:v>Муниципальный</c:v>
                </c:pt>
                <c:pt idx="4">
                  <c:v>Региональный</c:v>
                </c:pt>
                <c:pt idx="6">
                  <c:v>Заключительный</c:v>
                </c:pt>
              </c:strCache>
            </c:strRef>
          </c:cat>
          <c:val>
            <c:numRef>
              <c:f>Лист1!$G$35:$M$35</c:f>
              <c:numCache>
                <c:formatCode>General</c:formatCode>
                <c:ptCount val="7"/>
                <c:pt idx="0">
                  <c:v>130010</c:v>
                </c:pt>
                <c:pt idx="2">
                  <c:v>25112</c:v>
                </c:pt>
                <c:pt idx="4">
                  <c:v>2247</c:v>
                </c:pt>
                <c:pt idx="6">
                  <c:v>50</c:v>
                </c:pt>
              </c:numCache>
            </c:numRef>
          </c:val>
        </c:ser>
        <c:dLbls>
          <c:showVal val="1"/>
        </c:dLbls>
        <c:axId val="80979072"/>
        <c:axId val="80980608"/>
      </c:barChart>
      <c:catAx>
        <c:axId val="80979072"/>
        <c:scaling>
          <c:orientation val="minMax"/>
        </c:scaling>
        <c:axPos val="l"/>
        <c:tickLblPos val="nextTo"/>
        <c:crossAx val="80980608"/>
        <c:crosses val="autoZero"/>
        <c:auto val="1"/>
        <c:lblAlgn val="ctr"/>
        <c:lblOffset val="100"/>
      </c:catAx>
      <c:valAx>
        <c:axId val="80980608"/>
        <c:scaling>
          <c:logBase val="10"/>
          <c:orientation val="minMax"/>
        </c:scaling>
        <c:axPos val="b"/>
        <c:majorGridlines/>
        <c:numFmt formatCode="General" sourceLinked="1"/>
        <c:tickLblPos val="nextTo"/>
        <c:crossAx val="809790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Лист1!$N$22:$P$22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cat>
            <c:strRef>
              <c:f>Лист1!$Q$21:$T$21</c:f>
              <c:strCache>
                <c:ptCount val="4"/>
                <c:pt idx="0">
                  <c:v>Школьный</c:v>
                </c:pt>
                <c:pt idx="1">
                  <c:v>Муниципальный</c:v>
                </c:pt>
                <c:pt idx="2">
                  <c:v>Региональный</c:v>
                </c:pt>
                <c:pt idx="3">
                  <c:v>Заключительный</c:v>
                </c:pt>
              </c:strCache>
            </c:strRef>
          </c:cat>
          <c:val>
            <c:numRef>
              <c:f>Лист1!$Q$22:$T$22</c:f>
              <c:numCache>
                <c:formatCode>#,##0</c:formatCode>
                <c:ptCount val="4"/>
                <c:pt idx="0">
                  <c:v>130010</c:v>
                </c:pt>
                <c:pt idx="1">
                  <c:v>25112</c:v>
                </c:pt>
                <c:pt idx="2">
                  <c:v>2247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Лист1!$N$23:$P$23</c:f>
              <c:strCache>
                <c:ptCount val="1"/>
                <c:pt idx="0">
                  <c:v>Количество победителей и призеров</c:v>
                </c:pt>
              </c:strCache>
            </c:strRef>
          </c:tx>
          <c:cat>
            <c:strRef>
              <c:f>Лист1!$Q$21:$T$21</c:f>
              <c:strCache>
                <c:ptCount val="4"/>
                <c:pt idx="0">
                  <c:v>Школьный</c:v>
                </c:pt>
                <c:pt idx="1">
                  <c:v>Муниципальный</c:v>
                </c:pt>
                <c:pt idx="2">
                  <c:v>Региональный</c:v>
                </c:pt>
                <c:pt idx="3">
                  <c:v>Заключительный</c:v>
                </c:pt>
              </c:strCache>
            </c:strRef>
          </c:cat>
          <c:val>
            <c:numRef>
              <c:f>Лист1!$Q$23:$T$23</c:f>
              <c:numCache>
                <c:formatCode>#,##0</c:formatCode>
                <c:ptCount val="4"/>
                <c:pt idx="0">
                  <c:v>77025</c:v>
                </c:pt>
                <c:pt idx="1">
                  <c:v>7020</c:v>
                </c:pt>
                <c:pt idx="2">
                  <c:v>430</c:v>
                </c:pt>
                <c:pt idx="3">
                  <c:v>20</c:v>
                </c:pt>
              </c:numCache>
            </c:numRef>
          </c:val>
        </c:ser>
        <c:dLbls>
          <c:showVal val="1"/>
        </c:dLbls>
        <c:axId val="104079744"/>
        <c:axId val="104081280"/>
      </c:barChart>
      <c:catAx>
        <c:axId val="104079744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4081280"/>
        <c:crosses val="autoZero"/>
        <c:auto val="1"/>
        <c:lblAlgn val="ctr"/>
        <c:lblOffset val="100"/>
      </c:catAx>
      <c:valAx>
        <c:axId val="104081280"/>
        <c:scaling>
          <c:logBase val="10"/>
          <c:orientation val="minMax"/>
        </c:scaling>
        <c:axPos val="b"/>
        <c:majorGridlines/>
        <c:numFmt formatCode="#,##0" sourceLinked="1"/>
        <c:tickLblPos val="nextTo"/>
        <c:crossAx val="1040797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671194225721785"/>
          <c:y val="0.50690868402789302"/>
          <c:w val="0.31242683727034193"/>
          <c:h val="0.33470198837935805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008547008547022E-2"/>
          <c:y val="0"/>
          <c:w val="0.95299145299145371"/>
          <c:h val="0.77430555555555625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val>
            <c:numRef>
              <c:f>Лист1!$A$3:$B$3</c:f>
              <c:numCache>
                <c:formatCode>0.00%</c:formatCode>
                <c:ptCount val="2"/>
                <c:pt idx="0" formatCode="0%">
                  <c:v>0.56999999999999995</c:v>
                </c:pt>
                <c:pt idx="1">
                  <c:v>0.43000000000000038</c:v>
                </c:pt>
              </c:numCache>
            </c:numRef>
          </c:val>
        </c:ser>
        <c:firstSliceAng val="0"/>
        <c:holeSize val="83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8242986662684066E-2"/>
          <c:y val="4.131999032071023E-2"/>
          <c:w val="0.89049884712263316"/>
          <c:h val="0.75472854614327589"/>
        </c:manualLayout>
      </c:layout>
      <c:barChart>
        <c:barDir val="col"/>
        <c:grouping val="clustered"/>
        <c:ser>
          <c:idx val="0"/>
          <c:order val="0"/>
          <c:cat>
            <c:strRef>
              <c:f>'общая статистика по предметам'!$B$1:$W$1</c:f>
              <c:strCache>
                <c:ptCount val="22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искусство</c:v>
                </c:pt>
                <c:pt idx="6">
                  <c:v>испанский</c:v>
                </c:pt>
                <c:pt idx="7">
                  <c:v>история</c:v>
                </c:pt>
                <c:pt idx="8">
                  <c:v>литература</c:v>
                </c:pt>
                <c:pt idx="9">
                  <c:v>математика</c:v>
                </c:pt>
                <c:pt idx="10">
                  <c:v>немецкий язык</c:v>
                </c:pt>
                <c:pt idx="11">
                  <c:v>ОБЖ</c:v>
                </c:pt>
                <c:pt idx="12">
                  <c:v>обществознание</c:v>
                </c:pt>
                <c:pt idx="13">
                  <c:v>право</c:v>
                </c:pt>
                <c:pt idx="14">
                  <c:v>русский язык</c:v>
                </c:pt>
                <c:pt idx="15">
                  <c:v>технология</c:v>
                </c:pt>
                <c:pt idx="16">
                  <c:v>физика</c:v>
                </c:pt>
                <c:pt idx="17">
                  <c:v>физическая культура</c:v>
                </c:pt>
                <c:pt idx="18">
                  <c:v>французский язык</c:v>
                </c:pt>
                <c:pt idx="19">
                  <c:v>химия</c:v>
                </c:pt>
                <c:pt idx="20">
                  <c:v>экология</c:v>
                </c:pt>
                <c:pt idx="21">
                  <c:v>экономика</c:v>
                </c:pt>
              </c:strCache>
            </c:strRef>
          </c:cat>
          <c:val>
            <c:numRef>
              <c:f>'общая статистика по предметам'!$B$3:$W$3</c:f>
              <c:numCache>
                <c:formatCode>General</c:formatCode>
                <c:ptCount val="22"/>
                <c:pt idx="0">
                  <c:v>145</c:v>
                </c:pt>
                <c:pt idx="1">
                  <c:v>26</c:v>
                </c:pt>
                <c:pt idx="2">
                  <c:v>99</c:v>
                </c:pt>
                <c:pt idx="3">
                  <c:v>131</c:v>
                </c:pt>
                <c:pt idx="4">
                  <c:v>69</c:v>
                </c:pt>
                <c:pt idx="5">
                  <c:v>100</c:v>
                </c:pt>
                <c:pt idx="6">
                  <c:v>14</c:v>
                </c:pt>
                <c:pt idx="7">
                  <c:v>139</c:v>
                </c:pt>
                <c:pt idx="8">
                  <c:v>120</c:v>
                </c:pt>
                <c:pt idx="9">
                  <c:v>128</c:v>
                </c:pt>
                <c:pt idx="10">
                  <c:v>67</c:v>
                </c:pt>
                <c:pt idx="11">
                  <c:v>121</c:v>
                </c:pt>
                <c:pt idx="12">
                  <c:v>148</c:v>
                </c:pt>
                <c:pt idx="13">
                  <c:v>135</c:v>
                </c:pt>
                <c:pt idx="14">
                  <c:v>185</c:v>
                </c:pt>
                <c:pt idx="15">
                  <c:v>109</c:v>
                </c:pt>
                <c:pt idx="16">
                  <c:v>105</c:v>
                </c:pt>
                <c:pt idx="17">
                  <c:v>115</c:v>
                </c:pt>
                <c:pt idx="18">
                  <c:v>46</c:v>
                </c:pt>
                <c:pt idx="19">
                  <c:v>82</c:v>
                </c:pt>
                <c:pt idx="20">
                  <c:v>87</c:v>
                </c:pt>
                <c:pt idx="21">
                  <c:v>76</c:v>
                </c:pt>
              </c:numCache>
            </c:numRef>
          </c:val>
        </c:ser>
        <c:dLbls>
          <c:showVal val="1"/>
        </c:dLbls>
        <c:axId val="104259968"/>
        <c:axId val="104261504"/>
      </c:barChart>
      <c:catAx>
        <c:axId val="104259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4261504"/>
        <c:crosses val="autoZero"/>
        <c:auto val="1"/>
        <c:lblAlgn val="ctr"/>
        <c:lblOffset val="100"/>
      </c:catAx>
      <c:valAx>
        <c:axId val="104261504"/>
        <c:scaling>
          <c:orientation val="minMax"/>
        </c:scaling>
        <c:axPos val="l"/>
        <c:majorGridlines/>
        <c:numFmt formatCode="General" sourceLinked="1"/>
        <c:tickLblPos val="nextTo"/>
        <c:crossAx val="104259968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Лист1!$B$3:$B$37</c:f>
              <c:strCache>
                <c:ptCount val="35"/>
                <c:pt idx="0">
                  <c:v>Багаевский</c:v>
                </c:pt>
                <c:pt idx="1">
                  <c:v>Зверево</c:v>
                </c:pt>
                <c:pt idx="2">
                  <c:v>Семикаракорский</c:v>
                </c:pt>
                <c:pt idx="3">
                  <c:v>Неклиновский</c:v>
                </c:pt>
                <c:pt idx="4">
                  <c:v>Песчанокопский</c:v>
                </c:pt>
                <c:pt idx="5">
                  <c:v>Зерноградский</c:v>
                </c:pt>
                <c:pt idx="6">
                  <c:v>Батайск</c:v>
                </c:pt>
                <c:pt idx="7">
                  <c:v>Красносулинский</c:v>
                </c:pt>
                <c:pt idx="8">
                  <c:v>Веселовский</c:v>
                </c:pt>
                <c:pt idx="9">
                  <c:v>Ремонтненский</c:v>
                </c:pt>
                <c:pt idx="10">
                  <c:v>Донецк</c:v>
                </c:pt>
                <c:pt idx="11">
                  <c:v>Аксайский</c:v>
                </c:pt>
                <c:pt idx="12">
                  <c:v>Октябрьский(с)</c:v>
                </c:pt>
                <c:pt idx="13">
                  <c:v>Целинский</c:v>
                </c:pt>
                <c:pt idx="14">
                  <c:v>Зимовниковский</c:v>
                </c:pt>
                <c:pt idx="15">
                  <c:v>Шахты</c:v>
                </c:pt>
                <c:pt idx="16">
                  <c:v>Морозовский</c:v>
                </c:pt>
                <c:pt idx="17">
                  <c:v>Куйбышевский</c:v>
                </c:pt>
                <c:pt idx="18">
                  <c:v>Белокалитвинский</c:v>
                </c:pt>
                <c:pt idx="19">
                  <c:v>Каменск-Шахтинский</c:v>
                </c:pt>
                <c:pt idx="20">
                  <c:v>Тарасовский</c:v>
                </c:pt>
                <c:pt idx="21">
                  <c:v>Волгодонск</c:v>
                </c:pt>
                <c:pt idx="22">
                  <c:v>Сальский</c:v>
                </c:pt>
                <c:pt idx="23">
                  <c:v>Цимлянский</c:v>
                </c:pt>
                <c:pt idx="24">
                  <c:v>Мясниковский</c:v>
                </c:pt>
                <c:pt idx="25">
                  <c:v>Новочеркасск</c:v>
                </c:pt>
                <c:pt idx="26">
                  <c:v>Миллеровский</c:v>
                </c:pt>
                <c:pt idx="27">
                  <c:v>Азовский</c:v>
                </c:pt>
                <c:pt idx="28">
                  <c:v>Гуково</c:v>
                </c:pt>
                <c:pt idx="29">
                  <c:v>Таганрог</c:v>
                </c:pt>
                <c:pt idx="30">
                  <c:v>Азов</c:v>
                </c:pt>
                <c:pt idx="31">
                  <c:v>Новошахтинск</c:v>
                </c:pt>
                <c:pt idx="32">
                  <c:v>Кагальницкий</c:v>
                </c:pt>
                <c:pt idx="33">
                  <c:v>Ростов-на-Дону</c:v>
                </c:pt>
                <c:pt idx="34">
                  <c:v>Родионово-Несветайский</c:v>
                </c:pt>
              </c:strCache>
            </c:strRef>
          </c:cat>
          <c:val>
            <c:numRef>
              <c:f>Лист1!$C$3:$C$37</c:f>
              <c:numCache>
                <c:formatCode>0%</c:formatCode>
                <c:ptCount val="35"/>
                <c:pt idx="0">
                  <c:v>2.0000000000000011E-2</c:v>
                </c:pt>
                <c:pt idx="1">
                  <c:v>2.083333333333336E-2</c:v>
                </c:pt>
                <c:pt idx="2">
                  <c:v>2.5641025641025678E-2</c:v>
                </c:pt>
                <c:pt idx="3">
                  <c:v>5.8823529411764705E-2</c:v>
                </c:pt>
                <c:pt idx="4">
                  <c:v>6.4516129032258132E-2</c:v>
                </c:pt>
                <c:pt idx="5">
                  <c:v>6.7567567567567571E-2</c:v>
                </c:pt>
                <c:pt idx="6">
                  <c:v>7.2289156626506021E-2</c:v>
                </c:pt>
                <c:pt idx="7">
                  <c:v>7.6923076923076927E-2</c:v>
                </c:pt>
                <c:pt idx="8">
                  <c:v>7.6923076923076927E-2</c:v>
                </c:pt>
                <c:pt idx="9">
                  <c:v>7.6923076923076927E-2</c:v>
                </c:pt>
                <c:pt idx="10">
                  <c:v>8.0000000000000043E-2</c:v>
                </c:pt>
                <c:pt idx="11">
                  <c:v>9.090909090909105E-2</c:v>
                </c:pt>
                <c:pt idx="12">
                  <c:v>9.090909090909105E-2</c:v>
                </c:pt>
                <c:pt idx="13">
                  <c:v>9.5238095238095247E-2</c:v>
                </c:pt>
                <c:pt idx="14">
                  <c:v>0.1</c:v>
                </c:pt>
                <c:pt idx="15">
                  <c:v>0.10526315789473686</c:v>
                </c:pt>
                <c:pt idx="16">
                  <c:v>0.10526315789473686</c:v>
                </c:pt>
                <c:pt idx="17">
                  <c:v>0.1111111111111111</c:v>
                </c:pt>
                <c:pt idx="18">
                  <c:v>0.14285714285714302</c:v>
                </c:pt>
                <c:pt idx="19">
                  <c:v>0.15068493150684945</c:v>
                </c:pt>
                <c:pt idx="20">
                  <c:v>0.16666666666666666</c:v>
                </c:pt>
                <c:pt idx="21">
                  <c:v>0.17241379310344848</c:v>
                </c:pt>
                <c:pt idx="22">
                  <c:v>0.17647058823529421</c:v>
                </c:pt>
                <c:pt idx="23">
                  <c:v>0.18181818181818202</c:v>
                </c:pt>
                <c:pt idx="24">
                  <c:v>0.21212121212121221</c:v>
                </c:pt>
                <c:pt idx="25">
                  <c:v>0.22500000000000001</c:v>
                </c:pt>
                <c:pt idx="26">
                  <c:v>0.23076923076923106</c:v>
                </c:pt>
                <c:pt idx="27">
                  <c:v>0.24000000000000013</c:v>
                </c:pt>
                <c:pt idx="28">
                  <c:v>0.24444444444444477</c:v>
                </c:pt>
                <c:pt idx="29">
                  <c:v>0.2461538461538462</c:v>
                </c:pt>
                <c:pt idx="30">
                  <c:v>0.26415094339622641</c:v>
                </c:pt>
                <c:pt idx="31">
                  <c:v>0.28000000000000008</c:v>
                </c:pt>
                <c:pt idx="32">
                  <c:v>0.29411764705882382</c:v>
                </c:pt>
                <c:pt idx="33">
                  <c:v>0.37695312500000028</c:v>
                </c:pt>
                <c:pt idx="34">
                  <c:v>0.4</c:v>
                </c:pt>
              </c:numCache>
            </c:numRef>
          </c:val>
        </c:ser>
        <c:axId val="106717952"/>
        <c:axId val="106719488"/>
      </c:barChart>
      <c:catAx>
        <c:axId val="106717952"/>
        <c:scaling>
          <c:orientation val="minMax"/>
        </c:scaling>
        <c:axPos val="b"/>
        <c:tickLblPos val="nextTo"/>
        <c:crossAx val="106719488"/>
        <c:crosses val="autoZero"/>
        <c:auto val="1"/>
        <c:lblAlgn val="ctr"/>
        <c:lblOffset val="100"/>
      </c:catAx>
      <c:valAx>
        <c:axId val="106719488"/>
        <c:scaling>
          <c:orientation val="minMax"/>
        </c:scaling>
        <c:axPos val="l"/>
        <c:majorGridlines/>
        <c:numFmt formatCode="0%" sourceLinked="1"/>
        <c:tickLblPos val="nextTo"/>
        <c:crossAx val="106717952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cat>
            <c:strRef>
              <c:f>Лист1!$P$20:$P$67</c:f>
              <c:strCache>
                <c:ptCount val="48"/>
                <c:pt idx="0">
                  <c:v>Советский(с)</c:v>
                </c:pt>
                <c:pt idx="1">
                  <c:v>Шолоховский</c:v>
                </c:pt>
                <c:pt idx="2">
                  <c:v>Милютинский</c:v>
                </c:pt>
                <c:pt idx="3">
                  <c:v>Обливский</c:v>
                </c:pt>
                <c:pt idx="4">
                  <c:v>Морозовский</c:v>
                </c:pt>
                <c:pt idx="5">
                  <c:v>Боковский</c:v>
                </c:pt>
                <c:pt idx="6">
                  <c:v>Тарасовский</c:v>
                </c:pt>
                <c:pt idx="7">
                  <c:v>Цимлянский</c:v>
                </c:pt>
                <c:pt idx="8">
                  <c:v>Гуково</c:v>
                </c:pt>
                <c:pt idx="9">
                  <c:v>Кашарский</c:v>
                </c:pt>
                <c:pt idx="10">
                  <c:v>Зверево</c:v>
                </c:pt>
                <c:pt idx="11">
                  <c:v>Орловский</c:v>
                </c:pt>
                <c:pt idx="12">
                  <c:v>Багаевский</c:v>
                </c:pt>
                <c:pt idx="13">
                  <c:v>Ремонтненский</c:v>
                </c:pt>
                <c:pt idx="14">
                  <c:v>Каменск-Шахтинский</c:v>
                </c:pt>
                <c:pt idx="15">
                  <c:v>Усть-Донецкий</c:v>
                </c:pt>
                <c:pt idx="16">
                  <c:v>Куйбышевский</c:v>
                </c:pt>
                <c:pt idx="17">
                  <c:v>Сальский</c:v>
                </c:pt>
                <c:pt idx="18">
                  <c:v>Верхнедонской</c:v>
                </c:pt>
                <c:pt idx="19">
                  <c:v>Родионово-Несветайский</c:v>
                </c:pt>
                <c:pt idx="20">
                  <c:v>Волгодонск</c:v>
                </c:pt>
                <c:pt idx="21">
                  <c:v>Песчанокопский</c:v>
                </c:pt>
                <c:pt idx="22">
                  <c:v>Неклиновский</c:v>
                </c:pt>
                <c:pt idx="23">
                  <c:v>Чертковский</c:v>
                </c:pt>
                <c:pt idx="24">
                  <c:v>Октябрьский(с)</c:v>
                </c:pt>
                <c:pt idx="25">
                  <c:v>Миллеровский</c:v>
                </c:pt>
                <c:pt idx="26">
                  <c:v>Белокалитвинский</c:v>
                </c:pt>
                <c:pt idx="27">
                  <c:v>Семикаракорский</c:v>
                </c:pt>
                <c:pt idx="28">
                  <c:v>Тацинский</c:v>
                </c:pt>
                <c:pt idx="29">
                  <c:v>Заветинский</c:v>
                </c:pt>
                <c:pt idx="30">
                  <c:v>Матвеево-Курганский</c:v>
                </c:pt>
                <c:pt idx="31">
                  <c:v>Азов</c:v>
                </c:pt>
                <c:pt idx="32">
                  <c:v>Константиновский</c:v>
                </c:pt>
                <c:pt idx="33">
                  <c:v>Новочеркасск</c:v>
                </c:pt>
                <c:pt idx="34">
                  <c:v>Донецк</c:v>
                </c:pt>
                <c:pt idx="35">
                  <c:v>Шахты</c:v>
                </c:pt>
                <c:pt idx="36">
                  <c:v>Батайск</c:v>
                </c:pt>
                <c:pt idx="37">
                  <c:v>Каменский</c:v>
                </c:pt>
                <c:pt idx="38">
                  <c:v>Мясниковский</c:v>
                </c:pt>
                <c:pt idx="39">
                  <c:v>Таганрог</c:v>
                </c:pt>
                <c:pt idx="40">
                  <c:v>Егорлыкский</c:v>
                </c:pt>
                <c:pt idx="41">
                  <c:v>Зерноградский</c:v>
                </c:pt>
                <c:pt idx="42">
                  <c:v>Азовский</c:v>
                </c:pt>
                <c:pt idx="43">
                  <c:v>Новошахтинск</c:v>
                </c:pt>
                <c:pt idx="44">
                  <c:v>Веселовский</c:v>
                </c:pt>
                <c:pt idx="45">
                  <c:v>Ростов-на-Дону</c:v>
                </c:pt>
                <c:pt idx="46">
                  <c:v>Кагальницкий</c:v>
                </c:pt>
                <c:pt idx="47">
                  <c:v>Аксайский</c:v>
                </c:pt>
              </c:strCache>
            </c:strRef>
          </c:cat>
          <c:val>
            <c:numRef>
              <c:f>Лист1!$Q$20:$Q$67</c:f>
              <c:numCache>
                <c:formatCode>0.00</c:formatCode>
                <c:ptCount val="48"/>
                <c:pt idx="0">
                  <c:v>85.714285714285722</c:v>
                </c:pt>
                <c:pt idx="1">
                  <c:v>78.787878787878782</c:v>
                </c:pt>
                <c:pt idx="2">
                  <c:v>70.588235294117666</c:v>
                </c:pt>
                <c:pt idx="3">
                  <c:v>62.5</c:v>
                </c:pt>
                <c:pt idx="4">
                  <c:v>56.818181818181856</c:v>
                </c:pt>
                <c:pt idx="5">
                  <c:v>50</c:v>
                </c:pt>
                <c:pt idx="6">
                  <c:v>50</c:v>
                </c:pt>
                <c:pt idx="7">
                  <c:v>47.619047619047549</c:v>
                </c:pt>
                <c:pt idx="8">
                  <c:v>46.745562130177568</c:v>
                </c:pt>
                <c:pt idx="9">
                  <c:v>45.454545454545396</c:v>
                </c:pt>
                <c:pt idx="10">
                  <c:v>43.529411764705912</c:v>
                </c:pt>
                <c:pt idx="11">
                  <c:v>41.666666666666593</c:v>
                </c:pt>
                <c:pt idx="12">
                  <c:v>40.476190476190474</c:v>
                </c:pt>
                <c:pt idx="13">
                  <c:v>38.095238095238102</c:v>
                </c:pt>
                <c:pt idx="14">
                  <c:v>33.636363636363626</c:v>
                </c:pt>
                <c:pt idx="15">
                  <c:v>33.333333333333336</c:v>
                </c:pt>
                <c:pt idx="16">
                  <c:v>30.76923076923077</c:v>
                </c:pt>
                <c:pt idx="17">
                  <c:v>29.585798816568019</c:v>
                </c:pt>
                <c:pt idx="18">
                  <c:v>28.571428571428573</c:v>
                </c:pt>
                <c:pt idx="19">
                  <c:v>28.571428571428573</c:v>
                </c:pt>
                <c:pt idx="20">
                  <c:v>26.89075630252098</c:v>
                </c:pt>
                <c:pt idx="21">
                  <c:v>26.19047619047619</c:v>
                </c:pt>
                <c:pt idx="22">
                  <c:v>26.086956521739129</c:v>
                </c:pt>
                <c:pt idx="23">
                  <c:v>25</c:v>
                </c:pt>
                <c:pt idx="24">
                  <c:v>24.13793103448279</c:v>
                </c:pt>
                <c:pt idx="25">
                  <c:v>23.529411764705884</c:v>
                </c:pt>
                <c:pt idx="26">
                  <c:v>22.222222222222186</c:v>
                </c:pt>
                <c:pt idx="27">
                  <c:v>22</c:v>
                </c:pt>
                <c:pt idx="28">
                  <c:v>21.428571428571427</c:v>
                </c:pt>
                <c:pt idx="29">
                  <c:v>20</c:v>
                </c:pt>
                <c:pt idx="30">
                  <c:v>20</c:v>
                </c:pt>
                <c:pt idx="31">
                  <c:v>19.696969696969692</c:v>
                </c:pt>
                <c:pt idx="32">
                  <c:v>18</c:v>
                </c:pt>
                <c:pt idx="33">
                  <c:v>13.978494623655925</c:v>
                </c:pt>
                <c:pt idx="34">
                  <c:v>13.793103448275847</c:v>
                </c:pt>
                <c:pt idx="35">
                  <c:v>13.636363636363637</c:v>
                </c:pt>
                <c:pt idx="36">
                  <c:v>12.631578947368418</c:v>
                </c:pt>
                <c:pt idx="37">
                  <c:v>11.111111111111097</c:v>
                </c:pt>
                <c:pt idx="38">
                  <c:v>10.810810810810812</c:v>
                </c:pt>
                <c:pt idx="39">
                  <c:v>8.0188679245283012</c:v>
                </c:pt>
                <c:pt idx="40">
                  <c:v>7.6923076923076925</c:v>
                </c:pt>
                <c:pt idx="41">
                  <c:v>7.5</c:v>
                </c:pt>
                <c:pt idx="42">
                  <c:v>7.4074074074074066</c:v>
                </c:pt>
                <c:pt idx="43">
                  <c:v>7.4074074074074066</c:v>
                </c:pt>
                <c:pt idx="44">
                  <c:v>7.1428571428571415</c:v>
                </c:pt>
                <c:pt idx="45">
                  <c:v>6.5693430656934364</c:v>
                </c:pt>
                <c:pt idx="46">
                  <c:v>5.5555555555555465</c:v>
                </c:pt>
                <c:pt idx="47">
                  <c:v>4.3478260869565215</c:v>
                </c:pt>
              </c:numCache>
            </c:numRef>
          </c:val>
        </c:ser>
        <c:axId val="106764544"/>
        <c:axId val="106774528"/>
      </c:barChart>
      <c:catAx>
        <c:axId val="106764544"/>
        <c:scaling>
          <c:orientation val="minMax"/>
        </c:scaling>
        <c:axPos val="b"/>
        <c:tickLblPos val="nextTo"/>
        <c:crossAx val="106774528"/>
        <c:crosses val="autoZero"/>
        <c:auto val="1"/>
        <c:lblAlgn val="ctr"/>
        <c:lblOffset val="100"/>
      </c:catAx>
      <c:valAx>
        <c:axId val="106774528"/>
        <c:scaling>
          <c:orientation val="minMax"/>
        </c:scaling>
        <c:axPos val="l"/>
        <c:majorGridlines/>
        <c:numFmt formatCode="0.00" sourceLinked="1"/>
        <c:tickLblPos val="nextTo"/>
        <c:crossAx val="106764544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9260177830878594E-2"/>
          <c:y val="1.3977884131200439E-2"/>
          <c:w val="0.92273160450296055"/>
          <c:h val="0.76358344743801965"/>
        </c:manualLayout>
      </c:layout>
      <c:barChart>
        <c:barDir val="col"/>
        <c:grouping val="clustered"/>
        <c:ser>
          <c:idx val="0"/>
          <c:order val="0"/>
          <c:dPt>
            <c:idx val="1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Pt>
            <c:idx val="20"/>
            <c:spPr>
              <a:solidFill>
                <a:srgbClr val="FF0000"/>
              </a:solidFill>
            </c:spPr>
          </c:dPt>
          <c:dPt>
            <c:idx val="21"/>
            <c:spPr>
              <a:solidFill>
                <a:srgbClr val="FF0000"/>
              </a:solidFill>
            </c:spPr>
          </c:dPt>
          <c:cat>
            <c:strRef>
              <c:f>Лист1!$B$58:$W$58</c:f>
              <c:strCache>
                <c:ptCount val="22"/>
                <c:pt idx="0">
                  <c:v>Английский язык</c:v>
                </c:pt>
                <c:pt idx="1">
                  <c:v>Астрономия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История</c:v>
                </c:pt>
                <c:pt idx="6">
                  <c:v>Литература</c:v>
                </c:pt>
                <c:pt idx="7">
                  <c:v>Математика</c:v>
                </c:pt>
                <c:pt idx="8">
                  <c:v>Искусство МХК</c:v>
                </c:pt>
                <c:pt idx="9">
                  <c:v>Испанский язык</c:v>
                </c:pt>
                <c:pt idx="10">
                  <c:v>Немецкий язык</c:v>
                </c:pt>
                <c:pt idx="11">
                  <c:v>Обществознание</c:v>
                </c:pt>
                <c:pt idx="12">
                  <c:v>Основы безопасности жизнедеятельности</c:v>
                </c:pt>
                <c:pt idx="13">
                  <c:v>Право</c:v>
                </c:pt>
                <c:pt idx="14">
                  <c:v>Русский язык</c:v>
                </c:pt>
                <c:pt idx="15">
                  <c:v>Технология</c:v>
                </c:pt>
                <c:pt idx="16">
                  <c:v>Физика</c:v>
                </c:pt>
                <c:pt idx="17">
                  <c:v>Физическая культура</c:v>
                </c:pt>
                <c:pt idx="18">
                  <c:v>Французский язык</c:v>
                </c:pt>
                <c:pt idx="19">
                  <c:v>Химия</c:v>
                </c:pt>
                <c:pt idx="20">
                  <c:v>Экология</c:v>
                </c:pt>
                <c:pt idx="21">
                  <c:v>Экономика</c:v>
                </c:pt>
              </c:strCache>
            </c:strRef>
          </c:cat>
          <c:val>
            <c:numRef>
              <c:f>Лист1!$B$59:$W$59</c:f>
              <c:numCache>
                <c:formatCode>General</c:formatCode>
                <c:ptCount val="22"/>
                <c:pt idx="0">
                  <c:v>100</c:v>
                </c:pt>
                <c:pt idx="1">
                  <c:v>38.18</c:v>
                </c:pt>
                <c:pt idx="2">
                  <c:v>100</c:v>
                </c:pt>
                <c:pt idx="3">
                  <c:v>100</c:v>
                </c:pt>
                <c:pt idx="4">
                  <c:v>96.36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87.27</c:v>
                </c:pt>
                <c:pt idx="9">
                  <c:v>1.81</c:v>
                </c:pt>
                <c:pt idx="10">
                  <c:v>20</c:v>
                </c:pt>
                <c:pt idx="11">
                  <c:v>100</c:v>
                </c:pt>
                <c:pt idx="12">
                  <c:v>98.179999999999978</c:v>
                </c:pt>
                <c:pt idx="13">
                  <c:v>81.8</c:v>
                </c:pt>
                <c:pt idx="14">
                  <c:v>100</c:v>
                </c:pt>
                <c:pt idx="15">
                  <c:v>81.8</c:v>
                </c:pt>
                <c:pt idx="16">
                  <c:v>100</c:v>
                </c:pt>
                <c:pt idx="17">
                  <c:v>96.36</c:v>
                </c:pt>
                <c:pt idx="18">
                  <c:v>18.100000000000001</c:v>
                </c:pt>
                <c:pt idx="19">
                  <c:v>100</c:v>
                </c:pt>
                <c:pt idx="20">
                  <c:v>69.09</c:v>
                </c:pt>
                <c:pt idx="21">
                  <c:v>76.36</c:v>
                </c:pt>
              </c:numCache>
            </c:numRef>
          </c:val>
        </c:ser>
        <c:dLbls>
          <c:showVal val="1"/>
        </c:dLbls>
        <c:axId val="166083584"/>
        <c:axId val="166085376"/>
      </c:barChart>
      <c:catAx>
        <c:axId val="16608358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166085376"/>
        <c:crosses val="autoZero"/>
        <c:auto val="1"/>
        <c:lblAlgn val="ctr"/>
        <c:lblOffset val="100"/>
      </c:catAx>
      <c:valAx>
        <c:axId val="166085376"/>
        <c:scaling>
          <c:orientation val="minMax"/>
        </c:scaling>
        <c:axPos val="l"/>
        <c:majorGridlines/>
        <c:numFmt formatCode="General" sourceLinked="1"/>
        <c:tickLblPos val="nextTo"/>
        <c:crossAx val="166083584"/>
        <c:crosses val="autoZero"/>
        <c:crossBetween val="between"/>
      </c:val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0555555555555582E-2"/>
          <c:y val="0.18728145096254861"/>
          <c:w val="0.9637588551735855"/>
          <c:h val="0.69673868269270012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Победителей и призеров заключительного этапа,чел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Лист1!$B$1:$E$1</c:f>
              <c:strCache>
                <c:ptCount val="4"/>
                <c:pt idx="0">
                  <c:v>2014/15 уч.год</c:v>
                </c:pt>
                <c:pt idx="1">
                  <c:v>2015/16 уч. год</c:v>
                </c:pt>
                <c:pt idx="2">
                  <c:v>2016/17 уч. год</c:v>
                </c:pt>
                <c:pt idx="3">
                  <c:v>2017/18 уч. год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12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Предметов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Лист1!$B$1:$E$1</c:f>
              <c:strCache>
                <c:ptCount val="4"/>
                <c:pt idx="0">
                  <c:v>2014/15 уч.год</c:v>
                </c:pt>
                <c:pt idx="1">
                  <c:v>2015/16 уч. год</c:v>
                </c:pt>
                <c:pt idx="2">
                  <c:v>2016/17 уч. год</c:v>
                </c:pt>
                <c:pt idx="3">
                  <c:v>2017/18 уч. год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14</c:v>
                </c:pt>
                <c:pt idx="3">
                  <c:v>11</c:v>
                </c:pt>
              </c:numCache>
            </c:numRef>
          </c:val>
        </c:ser>
        <c:dLbls>
          <c:showVal val="1"/>
        </c:dLbls>
        <c:axId val="145858560"/>
        <c:axId val="145860096"/>
      </c:barChart>
      <c:catAx>
        <c:axId val="1458585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latin typeface="Arial Narrow" panose="020B0606020202030204" pitchFamily="34" charset="0"/>
              </a:defRPr>
            </a:pPr>
            <a:endParaRPr lang="ru-RU"/>
          </a:p>
        </c:txPr>
        <c:crossAx val="145860096"/>
        <c:crosses val="autoZero"/>
        <c:auto val="1"/>
        <c:lblAlgn val="ctr"/>
        <c:lblOffset val="100"/>
      </c:catAx>
      <c:valAx>
        <c:axId val="145860096"/>
        <c:scaling>
          <c:orientation val="minMax"/>
        </c:scaling>
        <c:delete val="1"/>
        <c:axPos val="l"/>
        <c:minorGridlines>
          <c:spPr>
            <a:ln w="9525">
              <a:solidFill>
                <a:schemeClr val="bg1">
                  <a:lumMod val="95000"/>
                </a:schemeClr>
              </a:solidFill>
            </a:ln>
          </c:spPr>
        </c:minorGridlines>
        <c:numFmt formatCode="General" sourceLinked="1"/>
        <c:tickLblPos val="none"/>
        <c:crossAx val="145858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343369643615979"/>
          <c:y val="4.9774351122776478E-2"/>
          <c:w val="0.80212189713185189"/>
          <c:h val="0.20221950965673779"/>
        </c:manualLayout>
      </c:layout>
      <c:txPr>
        <a:bodyPr/>
        <a:lstStyle/>
        <a:p>
          <a:pPr>
            <a:defRPr sz="2000">
              <a:latin typeface="Arial Narrow" panose="020B0606020202030204" pitchFamily="34" charset="0"/>
            </a:defRPr>
          </a:pPr>
          <a:endParaRPr lang="ru-RU"/>
        </a:p>
      </c:txPr>
    </c:legend>
    <c:plotVisOnly val="1"/>
    <c:dispBlanksAs val="gap"/>
  </c:chart>
  <c:spPr>
    <a:ln>
      <a:solidFill>
        <a:schemeClr val="bg1"/>
      </a:solidFill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2F829-1DF0-4C20-BF21-013EA46FBA7C}" type="doc">
      <dgm:prSet loTypeId="urn:microsoft.com/office/officeart/2005/8/layout/pyramid2" loCatId="pyramid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3D6FC1-756D-48EA-81EB-1844F8134A17}">
      <dgm:prSet phldrT="[Текст]"/>
      <dgm:spPr/>
      <dgm:t>
        <a:bodyPr/>
        <a:lstStyle/>
        <a:p>
          <a:r>
            <a:rPr lang="ru-RU" dirty="0" smtClean="0"/>
            <a:t>Ростов-на-Дону  14 чел.</a:t>
          </a:r>
          <a:endParaRPr lang="ru-RU" dirty="0"/>
        </a:p>
      </dgm:t>
    </dgm:pt>
    <dgm:pt modelId="{D17F0B3B-90D7-43D1-8D2C-DD7E0A4ADB8B}" type="parTrans" cxnId="{00FDA5E2-1FC4-4ACC-ACC5-76C83E25CD54}">
      <dgm:prSet/>
      <dgm:spPr/>
      <dgm:t>
        <a:bodyPr/>
        <a:lstStyle/>
        <a:p>
          <a:endParaRPr lang="ru-RU"/>
        </a:p>
      </dgm:t>
    </dgm:pt>
    <dgm:pt modelId="{3D76136F-0DA2-4A99-B47C-768DE74ECF51}" type="sibTrans" cxnId="{00FDA5E2-1FC4-4ACC-ACC5-76C83E25CD54}">
      <dgm:prSet/>
      <dgm:spPr/>
      <dgm:t>
        <a:bodyPr/>
        <a:lstStyle/>
        <a:p>
          <a:endParaRPr lang="ru-RU"/>
        </a:p>
      </dgm:t>
    </dgm:pt>
    <dgm:pt modelId="{7A7DB217-48B1-4328-AE58-E0AE2705A12B}">
      <dgm:prSet phldrT="[Текст]"/>
      <dgm:spPr/>
      <dgm:t>
        <a:bodyPr/>
        <a:lstStyle/>
        <a:p>
          <a:r>
            <a:rPr lang="ru-RU" dirty="0" smtClean="0"/>
            <a:t>Таганрог                                                1 чел. 2 призовых места</a:t>
          </a:r>
          <a:endParaRPr lang="ru-RU" dirty="0"/>
        </a:p>
      </dgm:t>
    </dgm:pt>
    <dgm:pt modelId="{8BEB1E20-CB85-4C81-BF8E-56A6F0120ED9}" type="parTrans" cxnId="{0A9190C5-B2D4-4F83-B5FC-5DB2AF820747}">
      <dgm:prSet/>
      <dgm:spPr/>
      <dgm:t>
        <a:bodyPr/>
        <a:lstStyle/>
        <a:p>
          <a:endParaRPr lang="ru-RU"/>
        </a:p>
      </dgm:t>
    </dgm:pt>
    <dgm:pt modelId="{702B5C6D-48EA-4116-89D9-4C8224443F9D}" type="sibTrans" cxnId="{0A9190C5-B2D4-4F83-B5FC-5DB2AF820747}">
      <dgm:prSet/>
      <dgm:spPr/>
      <dgm:t>
        <a:bodyPr/>
        <a:lstStyle/>
        <a:p>
          <a:endParaRPr lang="ru-RU"/>
        </a:p>
      </dgm:t>
    </dgm:pt>
    <dgm:pt modelId="{1F185F15-1E0C-4FF8-99AC-1BC8F8565C9B}">
      <dgm:prSet phldrT="[Текст]"/>
      <dgm:spPr/>
      <dgm:t>
        <a:bodyPr/>
        <a:lstStyle/>
        <a:p>
          <a:r>
            <a:rPr lang="ru-RU" dirty="0" smtClean="0"/>
            <a:t>Новочеркасск                               1 чел. 2 призовых места</a:t>
          </a:r>
          <a:endParaRPr lang="ru-RU" dirty="0"/>
        </a:p>
      </dgm:t>
    </dgm:pt>
    <dgm:pt modelId="{FD3860AE-844B-4C03-8905-518C46D777D3}" type="parTrans" cxnId="{29CFB017-9FEC-4CCE-AB5A-13EEFDCFED24}">
      <dgm:prSet/>
      <dgm:spPr/>
      <dgm:t>
        <a:bodyPr/>
        <a:lstStyle/>
        <a:p>
          <a:endParaRPr lang="ru-RU"/>
        </a:p>
      </dgm:t>
    </dgm:pt>
    <dgm:pt modelId="{3CF1A9F4-BBD7-49B6-964D-CD7EA81534B7}" type="sibTrans" cxnId="{29CFB017-9FEC-4CCE-AB5A-13EEFDCFED24}">
      <dgm:prSet/>
      <dgm:spPr/>
      <dgm:t>
        <a:bodyPr/>
        <a:lstStyle/>
        <a:p>
          <a:endParaRPr lang="ru-RU"/>
        </a:p>
      </dgm:t>
    </dgm:pt>
    <dgm:pt modelId="{367C8A98-34EB-4826-B55C-67F1A6E67828}">
      <dgm:prSet phldrT="[Текст]"/>
      <dgm:spPr/>
      <dgm:t>
        <a:bodyPr/>
        <a:lstStyle/>
        <a:p>
          <a:r>
            <a:rPr lang="ru-RU" dirty="0" smtClean="0"/>
            <a:t>Батайск 1 чел. </a:t>
          </a:r>
          <a:endParaRPr lang="ru-RU" dirty="0"/>
        </a:p>
      </dgm:t>
    </dgm:pt>
    <dgm:pt modelId="{31614D62-2567-40FC-AF91-1F5AF51BD7DE}" type="parTrans" cxnId="{B784C543-775C-491F-A100-48A243F7B493}">
      <dgm:prSet/>
      <dgm:spPr/>
      <dgm:t>
        <a:bodyPr/>
        <a:lstStyle/>
        <a:p>
          <a:endParaRPr lang="ru-RU"/>
        </a:p>
      </dgm:t>
    </dgm:pt>
    <dgm:pt modelId="{37502502-AD6B-41D5-8CD4-BAD422357DEC}" type="sibTrans" cxnId="{B784C543-775C-491F-A100-48A243F7B493}">
      <dgm:prSet/>
      <dgm:spPr/>
      <dgm:t>
        <a:bodyPr/>
        <a:lstStyle/>
        <a:p>
          <a:endParaRPr lang="ru-RU"/>
        </a:p>
      </dgm:t>
    </dgm:pt>
    <dgm:pt modelId="{28488625-F2E4-4B0E-98FF-034A675DC293}">
      <dgm:prSet phldrT="[Текст]"/>
      <dgm:spPr/>
      <dgm:t>
        <a:bodyPr/>
        <a:lstStyle/>
        <a:p>
          <a:r>
            <a:rPr lang="ru-RU" dirty="0" smtClean="0"/>
            <a:t>Азовский район 1 чел.</a:t>
          </a:r>
          <a:endParaRPr lang="ru-RU" dirty="0"/>
        </a:p>
      </dgm:t>
    </dgm:pt>
    <dgm:pt modelId="{A49A3EC3-18D3-401D-B799-D72C35CEAA6A}" type="parTrans" cxnId="{E6FF872B-A955-4DC5-AF6E-EB819DE52A78}">
      <dgm:prSet/>
      <dgm:spPr/>
      <dgm:t>
        <a:bodyPr/>
        <a:lstStyle/>
        <a:p>
          <a:endParaRPr lang="ru-RU"/>
        </a:p>
      </dgm:t>
    </dgm:pt>
    <dgm:pt modelId="{5A05B236-CC1F-4F92-AFCF-8035FACE8D85}" type="sibTrans" cxnId="{E6FF872B-A955-4DC5-AF6E-EB819DE52A78}">
      <dgm:prSet/>
      <dgm:spPr/>
      <dgm:t>
        <a:bodyPr/>
        <a:lstStyle/>
        <a:p>
          <a:endParaRPr lang="ru-RU"/>
        </a:p>
      </dgm:t>
    </dgm:pt>
    <dgm:pt modelId="{C54FE44F-B151-4E3B-A0E8-C573D3BB0779}" type="pres">
      <dgm:prSet presAssocID="{B682F829-1DF0-4C20-BF21-013EA46FBA7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DB89E31-04FE-439A-BB62-05825A00C0F4}" type="pres">
      <dgm:prSet presAssocID="{B682F829-1DF0-4C20-BF21-013EA46FBA7C}" presName="pyramid" presStyleLbl="node1" presStyleIdx="0" presStyleCnt="1"/>
      <dgm:spPr/>
    </dgm:pt>
    <dgm:pt modelId="{E5E512A9-24A4-415C-9B51-C03E70954034}" type="pres">
      <dgm:prSet presAssocID="{B682F829-1DF0-4C20-BF21-013EA46FBA7C}" presName="theList" presStyleCnt="0"/>
      <dgm:spPr/>
    </dgm:pt>
    <dgm:pt modelId="{4020D6AA-606F-4DF8-82CC-CCBB9A1D3D9B}" type="pres">
      <dgm:prSet presAssocID="{0A3D6FC1-756D-48EA-81EB-1844F8134A17}" presName="aNode" presStyleLbl="fgAcc1" presStyleIdx="0" presStyleCnt="5" custScaleX="104434" custLinFactNeighborX="295" custLinFactNeighborY="85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594F4-6E3D-4561-BD2E-912F6A61210C}" type="pres">
      <dgm:prSet presAssocID="{0A3D6FC1-756D-48EA-81EB-1844F8134A17}" presName="aSpace" presStyleCnt="0"/>
      <dgm:spPr/>
    </dgm:pt>
    <dgm:pt modelId="{AB2A25D8-17D7-45E1-8C89-E7201690B577}" type="pres">
      <dgm:prSet presAssocID="{7A7DB217-48B1-4328-AE58-E0AE2705A12B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7E02C-86B8-4948-B6F0-B35F0C93B559}" type="pres">
      <dgm:prSet presAssocID="{7A7DB217-48B1-4328-AE58-E0AE2705A12B}" presName="aSpace" presStyleCnt="0"/>
      <dgm:spPr/>
    </dgm:pt>
    <dgm:pt modelId="{D780A558-B93B-4DCF-B66E-40CE2D47F2B8}" type="pres">
      <dgm:prSet presAssocID="{1F185F15-1E0C-4FF8-99AC-1BC8F8565C9B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9A7D6-2A4D-48B0-A7B2-28A86B053EB1}" type="pres">
      <dgm:prSet presAssocID="{1F185F15-1E0C-4FF8-99AC-1BC8F8565C9B}" presName="aSpace" presStyleCnt="0"/>
      <dgm:spPr/>
    </dgm:pt>
    <dgm:pt modelId="{39488847-A05D-457F-A36A-08AD4DC22F3E}" type="pres">
      <dgm:prSet presAssocID="{367C8A98-34EB-4826-B55C-67F1A6E67828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DF095-A5F0-4B21-A5F5-4FE681D212CA}" type="pres">
      <dgm:prSet presAssocID="{367C8A98-34EB-4826-B55C-67F1A6E67828}" presName="aSpace" presStyleCnt="0"/>
      <dgm:spPr/>
    </dgm:pt>
    <dgm:pt modelId="{19AF57D9-DA1A-46C6-A969-7DD7868CE32C}" type="pres">
      <dgm:prSet presAssocID="{28488625-F2E4-4B0E-98FF-034A675DC293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C5682-D2DF-4E79-8FAD-380B6778A651}" type="pres">
      <dgm:prSet presAssocID="{28488625-F2E4-4B0E-98FF-034A675DC293}" presName="aSpace" presStyleCnt="0"/>
      <dgm:spPr/>
    </dgm:pt>
  </dgm:ptLst>
  <dgm:cxnLst>
    <dgm:cxn modelId="{895DCC61-9814-4B5E-A5AF-2CBCC05D885D}" type="presOf" srcId="{B682F829-1DF0-4C20-BF21-013EA46FBA7C}" destId="{C54FE44F-B151-4E3B-A0E8-C573D3BB0779}" srcOrd="0" destOrd="0" presId="urn:microsoft.com/office/officeart/2005/8/layout/pyramid2"/>
    <dgm:cxn modelId="{B784C543-775C-491F-A100-48A243F7B493}" srcId="{B682F829-1DF0-4C20-BF21-013EA46FBA7C}" destId="{367C8A98-34EB-4826-B55C-67F1A6E67828}" srcOrd="3" destOrd="0" parTransId="{31614D62-2567-40FC-AF91-1F5AF51BD7DE}" sibTransId="{37502502-AD6B-41D5-8CD4-BAD422357DEC}"/>
    <dgm:cxn modelId="{29CFB017-9FEC-4CCE-AB5A-13EEFDCFED24}" srcId="{B682F829-1DF0-4C20-BF21-013EA46FBA7C}" destId="{1F185F15-1E0C-4FF8-99AC-1BC8F8565C9B}" srcOrd="2" destOrd="0" parTransId="{FD3860AE-844B-4C03-8905-518C46D777D3}" sibTransId="{3CF1A9F4-BBD7-49B6-964D-CD7EA81534B7}"/>
    <dgm:cxn modelId="{E6FF872B-A955-4DC5-AF6E-EB819DE52A78}" srcId="{B682F829-1DF0-4C20-BF21-013EA46FBA7C}" destId="{28488625-F2E4-4B0E-98FF-034A675DC293}" srcOrd="4" destOrd="0" parTransId="{A49A3EC3-18D3-401D-B799-D72C35CEAA6A}" sibTransId="{5A05B236-CC1F-4F92-AFCF-8035FACE8D85}"/>
    <dgm:cxn modelId="{00FDA5E2-1FC4-4ACC-ACC5-76C83E25CD54}" srcId="{B682F829-1DF0-4C20-BF21-013EA46FBA7C}" destId="{0A3D6FC1-756D-48EA-81EB-1844F8134A17}" srcOrd="0" destOrd="0" parTransId="{D17F0B3B-90D7-43D1-8D2C-DD7E0A4ADB8B}" sibTransId="{3D76136F-0DA2-4A99-B47C-768DE74ECF51}"/>
    <dgm:cxn modelId="{80B6A64F-9A75-453B-820C-2FD9B1C13BFE}" type="presOf" srcId="{28488625-F2E4-4B0E-98FF-034A675DC293}" destId="{19AF57D9-DA1A-46C6-A969-7DD7868CE32C}" srcOrd="0" destOrd="0" presId="urn:microsoft.com/office/officeart/2005/8/layout/pyramid2"/>
    <dgm:cxn modelId="{26502419-1909-491C-8EF9-C4818AE989C9}" type="presOf" srcId="{367C8A98-34EB-4826-B55C-67F1A6E67828}" destId="{39488847-A05D-457F-A36A-08AD4DC22F3E}" srcOrd="0" destOrd="0" presId="urn:microsoft.com/office/officeart/2005/8/layout/pyramid2"/>
    <dgm:cxn modelId="{82BCC543-E530-45F0-A580-65B1FEDE3D5D}" type="presOf" srcId="{0A3D6FC1-756D-48EA-81EB-1844F8134A17}" destId="{4020D6AA-606F-4DF8-82CC-CCBB9A1D3D9B}" srcOrd="0" destOrd="0" presId="urn:microsoft.com/office/officeart/2005/8/layout/pyramid2"/>
    <dgm:cxn modelId="{A6BD44A4-9892-44E5-81D1-4E9FAB15DF5F}" type="presOf" srcId="{7A7DB217-48B1-4328-AE58-E0AE2705A12B}" destId="{AB2A25D8-17D7-45E1-8C89-E7201690B577}" srcOrd="0" destOrd="0" presId="urn:microsoft.com/office/officeart/2005/8/layout/pyramid2"/>
    <dgm:cxn modelId="{0A9190C5-B2D4-4F83-B5FC-5DB2AF820747}" srcId="{B682F829-1DF0-4C20-BF21-013EA46FBA7C}" destId="{7A7DB217-48B1-4328-AE58-E0AE2705A12B}" srcOrd="1" destOrd="0" parTransId="{8BEB1E20-CB85-4C81-BF8E-56A6F0120ED9}" sibTransId="{702B5C6D-48EA-4116-89D9-4C8224443F9D}"/>
    <dgm:cxn modelId="{7E8F8413-2976-44D2-BF61-9425A34B4D32}" type="presOf" srcId="{1F185F15-1E0C-4FF8-99AC-1BC8F8565C9B}" destId="{D780A558-B93B-4DCF-B66E-40CE2D47F2B8}" srcOrd="0" destOrd="0" presId="urn:microsoft.com/office/officeart/2005/8/layout/pyramid2"/>
    <dgm:cxn modelId="{B68443B9-1F5C-42CA-AD6A-A45E4CE413AA}" type="presParOf" srcId="{C54FE44F-B151-4E3B-A0E8-C573D3BB0779}" destId="{9DB89E31-04FE-439A-BB62-05825A00C0F4}" srcOrd="0" destOrd="0" presId="urn:microsoft.com/office/officeart/2005/8/layout/pyramid2"/>
    <dgm:cxn modelId="{301AEFD9-245B-4A0C-9D51-6FC771DCDDAB}" type="presParOf" srcId="{C54FE44F-B151-4E3B-A0E8-C573D3BB0779}" destId="{E5E512A9-24A4-415C-9B51-C03E70954034}" srcOrd="1" destOrd="0" presId="urn:microsoft.com/office/officeart/2005/8/layout/pyramid2"/>
    <dgm:cxn modelId="{2AF2C6D7-3ED4-4576-B48D-ADD07A6EE626}" type="presParOf" srcId="{E5E512A9-24A4-415C-9B51-C03E70954034}" destId="{4020D6AA-606F-4DF8-82CC-CCBB9A1D3D9B}" srcOrd="0" destOrd="0" presId="urn:microsoft.com/office/officeart/2005/8/layout/pyramid2"/>
    <dgm:cxn modelId="{6116D043-44F5-4E0C-982A-9BAB7D72208C}" type="presParOf" srcId="{E5E512A9-24A4-415C-9B51-C03E70954034}" destId="{016594F4-6E3D-4561-BD2E-912F6A61210C}" srcOrd="1" destOrd="0" presId="urn:microsoft.com/office/officeart/2005/8/layout/pyramid2"/>
    <dgm:cxn modelId="{496B0B32-8B91-4071-885E-DA8B825A2E7B}" type="presParOf" srcId="{E5E512A9-24A4-415C-9B51-C03E70954034}" destId="{AB2A25D8-17D7-45E1-8C89-E7201690B577}" srcOrd="2" destOrd="0" presId="urn:microsoft.com/office/officeart/2005/8/layout/pyramid2"/>
    <dgm:cxn modelId="{529D6073-F43A-4EB5-9BFA-7138048363F7}" type="presParOf" srcId="{E5E512A9-24A4-415C-9B51-C03E70954034}" destId="{8B07E02C-86B8-4948-B6F0-B35F0C93B559}" srcOrd="3" destOrd="0" presId="urn:microsoft.com/office/officeart/2005/8/layout/pyramid2"/>
    <dgm:cxn modelId="{7A0C6E7E-E0F9-47EF-945D-9E58ACBCBA6C}" type="presParOf" srcId="{E5E512A9-24A4-415C-9B51-C03E70954034}" destId="{D780A558-B93B-4DCF-B66E-40CE2D47F2B8}" srcOrd="4" destOrd="0" presId="urn:microsoft.com/office/officeart/2005/8/layout/pyramid2"/>
    <dgm:cxn modelId="{681BC9F7-C47A-49D7-8571-63F99B672F61}" type="presParOf" srcId="{E5E512A9-24A4-415C-9B51-C03E70954034}" destId="{F779A7D6-2A4D-48B0-A7B2-28A86B053EB1}" srcOrd="5" destOrd="0" presId="urn:microsoft.com/office/officeart/2005/8/layout/pyramid2"/>
    <dgm:cxn modelId="{322A3FDE-98B4-4A6D-A122-E0B7762EA660}" type="presParOf" srcId="{E5E512A9-24A4-415C-9B51-C03E70954034}" destId="{39488847-A05D-457F-A36A-08AD4DC22F3E}" srcOrd="6" destOrd="0" presId="urn:microsoft.com/office/officeart/2005/8/layout/pyramid2"/>
    <dgm:cxn modelId="{A6FE72E4-6082-4675-BAAF-1D75E98157E6}" type="presParOf" srcId="{E5E512A9-24A4-415C-9B51-C03E70954034}" destId="{16EDF095-A5F0-4B21-A5F5-4FE681D212CA}" srcOrd="7" destOrd="0" presId="urn:microsoft.com/office/officeart/2005/8/layout/pyramid2"/>
    <dgm:cxn modelId="{1FC44E29-E5FD-4E19-8766-A94357628685}" type="presParOf" srcId="{E5E512A9-24A4-415C-9B51-C03E70954034}" destId="{19AF57D9-DA1A-46C6-A969-7DD7868CE32C}" srcOrd="8" destOrd="0" presId="urn:microsoft.com/office/officeart/2005/8/layout/pyramid2"/>
    <dgm:cxn modelId="{9C23BCBF-BABD-49D9-AA95-18A7F81CC6A6}" type="presParOf" srcId="{E5E512A9-24A4-415C-9B51-C03E70954034}" destId="{A99C5682-D2DF-4E79-8FAD-380B6778A651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4B6B3E-5986-4D3B-AA99-11CB527034E2}" type="doc">
      <dgm:prSet loTypeId="urn:microsoft.com/office/officeart/2005/8/layout/bProcess3" loCatId="process" qsTypeId="urn:microsoft.com/office/officeart/2005/8/quickstyle/3d4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B6EE3DC-4EA8-44FF-8C11-9888150665DA}">
      <dgm:prSet phldrT="[Текст]" custT="1"/>
      <dgm:spPr/>
      <dgm:t>
        <a:bodyPr/>
        <a:lstStyle/>
        <a:p>
          <a:r>
            <a:rPr lang="ru-RU" sz="1400" dirty="0" smtClean="0"/>
            <a:t>Общественные наблюдатели на всех этапах </a:t>
          </a:r>
          <a:r>
            <a:rPr lang="ru-RU" sz="1400" dirty="0" err="1" smtClean="0"/>
            <a:t>ВсОШ</a:t>
          </a:r>
          <a:endParaRPr lang="ru-RU" sz="1400" dirty="0"/>
        </a:p>
      </dgm:t>
    </dgm:pt>
    <dgm:pt modelId="{294C86B9-181B-4761-BE1A-DB832C8A42EA}" type="parTrans" cxnId="{4F2B52CC-DBF3-43F6-91A5-056C72A4C761}">
      <dgm:prSet/>
      <dgm:spPr/>
      <dgm:t>
        <a:bodyPr/>
        <a:lstStyle/>
        <a:p>
          <a:endParaRPr lang="ru-RU"/>
        </a:p>
      </dgm:t>
    </dgm:pt>
    <dgm:pt modelId="{D91B5DB1-CAF1-4DE9-B5F7-9FE7508D1C40}" type="sibTrans" cxnId="{4F2B52CC-DBF3-43F6-91A5-056C72A4C761}">
      <dgm:prSet/>
      <dgm:spPr/>
      <dgm:t>
        <a:bodyPr/>
        <a:lstStyle/>
        <a:p>
          <a:endParaRPr lang="ru-RU"/>
        </a:p>
      </dgm:t>
    </dgm:pt>
    <dgm:pt modelId="{FF44C39C-61FC-4E7F-A298-88187C600544}">
      <dgm:prSet phldrT="[Текст]" custT="1"/>
      <dgm:spPr/>
      <dgm:t>
        <a:bodyPr/>
        <a:lstStyle/>
        <a:p>
          <a:r>
            <a:rPr lang="ru-RU" sz="1400" dirty="0" smtClean="0"/>
            <a:t>Безошибочное и своевременное предоставление результатов муниципального этапа в РОЦОИСО</a:t>
          </a:r>
          <a:endParaRPr lang="ru-RU" sz="1400" dirty="0"/>
        </a:p>
      </dgm:t>
    </dgm:pt>
    <dgm:pt modelId="{39C5C4E6-BE30-4E4D-8E3C-4D92F5DA69C9}" type="parTrans" cxnId="{EB885339-9F7D-4387-93AF-F440782948B7}">
      <dgm:prSet/>
      <dgm:spPr/>
      <dgm:t>
        <a:bodyPr/>
        <a:lstStyle/>
        <a:p>
          <a:endParaRPr lang="ru-RU"/>
        </a:p>
      </dgm:t>
    </dgm:pt>
    <dgm:pt modelId="{5A23E9CB-0ADE-4C77-A977-8E412B4FF298}" type="sibTrans" cxnId="{EB885339-9F7D-4387-93AF-F440782948B7}">
      <dgm:prSet/>
      <dgm:spPr/>
      <dgm:t>
        <a:bodyPr/>
        <a:lstStyle/>
        <a:p>
          <a:endParaRPr lang="ru-RU"/>
        </a:p>
      </dgm:t>
    </dgm:pt>
    <dgm:pt modelId="{27A3EDDD-2B68-4F97-9DFD-B7239289A247}">
      <dgm:prSet phldrT="[Текст]" custT="1"/>
      <dgm:spPr/>
      <dgm:t>
        <a:bodyPr/>
        <a:lstStyle/>
        <a:p>
          <a:r>
            <a:rPr lang="ru-RU" sz="1400" dirty="0" smtClean="0"/>
            <a:t>Видеонаблюдение, проведение апелляции с </a:t>
          </a:r>
          <a:r>
            <a:rPr lang="ru-RU" sz="1400" dirty="0" err="1" smtClean="0"/>
            <a:t>видеофиксацией</a:t>
          </a:r>
          <a:endParaRPr lang="ru-RU" sz="1400" dirty="0"/>
        </a:p>
      </dgm:t>
    </dgm:pt>
    <dgm:pt modelId="{AA3A45B0-D5D6-4043-B1B1-A3CE34A311A1}" type="parTrans" cxnId="{102771BC-4A01-4FF2-852A-D27CD9E377FC}">
      <dgm:prSet/>
      <dgm:spPr/>
      <dgm:t>
        <a:bodyPr/>
        <a:lstStyle/>
        <a:p>
          <a:endParaRPr lang="ru-RU"/>
        </a:p>
      </dgm:t>
    </dgm:pt>
    <dgm:pt modelId="{5384F4F1-15B8-4544-B6A7-E874DFD53B7C}" type="sibTrans" cxnId="{102771BC-4A01-4FF2-852A-D27CD9E377FC}">
      <dgm:prSet/>
      <dgm:spPr/>
      <dgm:t>
        <a:bodyPr/>
        <a:lstStyle/>
        <a:p>
          <a:endParaRPr lang="ru-RU"/>
        </a:p>
      </dgm:t>
    </dgm:pt>
    <dgm:pt modelId="{5D981192-F16A-4414-9EF2-788E657EA2CD}">
      <dgm:prSet phldrT="[Текст]" custT="1"/>
      <dgm:spPr/>
      <dgm:t>
        <a:bodyPr/>
        <a:lstStyle/>
        <a:p>
          <a:pPr algn="just"/>
          <a:r>
            <a:rPr lang="ru-RU" sz="1400" dirty="0" smtClean="0"/>
            <a:t>Объективное оценивание  олимпиадных работ жюри муниципального этапа в строгом соответствии с критериями оценивания</a:t>
          </a:r>
          <a:endParaRPr lang="ru-RU" sz="1400" dirty="0"/>
        </a:p>
      </dgm:t>
    </dgm:pt>
    <dgm:pt modelId="{404D36DC-C3B0-49DF-8D98-480E466939C8}" type="parTrans" cxnId="{66B281CC-3033-4F5F-8DF2-ED17B032115C}">
      <dgm:prSet/>
      <dgm:spPr/>
      <dgm:t>
        <a:bodyPr/>
        <a:lstStyle/>
        <a:p>
          <a:endParaRPr lang="ru-RU"/>
        </a:p>
      </dgm:t>
    </dgm:pt>
    <dgm:pt modelId="{592B631F-6FBE-4692-B764-7A3036CBD91A}" type="sibTrans" cxnId="{66B281CC-3033-4F5F-8DF2-ED17B032115C}">
      <dgm:prSet/>
      <dgm:spPr/>
      <dgm:t>
        <a:bodyPr/>
        <a:lstStyle/>
        <a:p>
          <a:endParaRPr lang="ru-RU"/>
        </a:p>
      </dgm:t>
    </dgm:pt>
    <dgm:pt modelId="{1D05A248-6FA7-432D-8A00-83B2126C685A}">
      <dgm:prSet phldrT="[Текст]" custT="1"/>
      <dgm:spPr/>
      <dgm:t>
        <a:bodyPr/>
        <a:lstStyle/>
        <a:p>
          <a:r>
            <a:rPr lang="ru-RU" sz="1400" dirty="0" smtClean="0"/>
            <a:t>Устранение неявки участников на региональный этап</a:t>
          </a:r>
          <a:endParaRPr lang="ru-RU" sz="1400" dirty="0"/>
        </a:p>
      </dgm:t>
    </dgm:pt>
    <dgm:pt modelId="{DFF8B1BA-8E64-48F6-94F2-551750B26D1D}" type="parTrans" cxnId="{E6C78F84-182B-4DBC-9BF8-51BDA4162F64}">
      <dgm:prSet/>
      <dgm:spPr/>
      <dgm:t>
        <a:bodyPr/>
        <a:lstStyle/>
        <a:p>
          <a:endParaRPr lang="ru-RU"/>
        </a:p>
      </dgm:t>
    </dgm:pt>
    <dgm:pt modelId="{B55B87E0-892C-4C9C-9C84-5A60EE1B59EF}" type="sibTrans" cxnId="{E6C78F84-182B-4DBC-9BF8-51BDA4162F64}">
      <dgm:prSet/>
      <dgm:spPr/>
      <dgm:t>
        <a:bodyPr/>
        <a:lstStyle/>
        <a:p>
          <a:endParaRPr lang="ru-RU"/>
        </a:p>
      </dgm:t>
    </dgm:pt>
    <dgm:pt modelId="{B5650C93-56D3-4C5F-AA50-C967B7206B35}">
      <dgm:prSet phldrT="[Текст]" custT="1"/>
      <dgm:spPr/>
      <dgm:t>
        <a:bodyPr/>
        <a:lstStyle/>
        <a:p>
          <a:r>
            <a:rPr lang="ru-RU" sz="1400" dirty="0" smtClean="0"/>
            <a:t>Информирование участников на всех этапах,  своевременное наполнение  сайта </a:t>
          </a:r>
          <a:r>
            <a:rPr lang="ru-RU" sz="1400" dirty="0" err="1" smtClean="0"/>
            <a:t>ВсОШ</a:t>
          </a:r>
          <a:r>
            <a:rPr lang="ru-RU" sz="1400" dirty="0" smtClean="0"/>
            <a:t> в ходе МЭ </a:t>
          </a:r>
          <a:endParaRPr lang="ru-RU" sz="1400" dirty="0"/>
        </a:p>
      </dgm:t>
    </dgm:pt>
    <dgm:pt modelId="{29E901B4-168F-4057-9628-D3A12445DF5D}" type="parTrans" cxnId="{62B74984-CF39-43B7-A12F-1200793473F4}">
      <dgm:prSet/>
      <dgm:spPr/>
      <dgm:t>
        <a:bodyPr/>
        <a:lstStyle/>
        <a:p>
          <a:endParaRPr lang="ru-RU"/>
        </a:p>
      </dgm:t>
    </dgm:pt>
    <dgm:pt modelId="{285161EB-C1E1-4B5E-9F6D-6D3A0728BB81}" type="sibTrans" cxnId="{62B74984-CF39-43B7-A12F-1200793473F4}">
      <dgm:prSet/>
      <dgm:spPr/>
      <dgm:t>
        <a:bodyPr/>
        <a:lstStyle/>
        <a:p>
          <a:endParaRPr lang="ru-RU"/>
        </a:p>
      </dgm:t>
    </dgm:pt>
    <dgm:pt modelId="{51D8E873-576C-4F74-AA0D-1AAE6B6DAB45}">
      <dgm:prSet phldrT="[Текст]" custT="1"/>
      <dgm:spPr/>
      <dgm:t>
        <a:bodyPr/>
        <a:lstStyle/>
        <a:p>
          <a:r>
            <a:rPr lang="ru-RU" sz="1400" dirty="0" smtClean="0"/>
            <a:t>Обеспечение  проведения муниципального этапа  по всем предметам</a:t>
          </a:r>
          <a:endParaRPr lang="ru-RU" sz="1400" dirty="0"/>
        </a:p>
      </dgm:t>
    </dgm:pt>
    <dgm:pt modelId="{47557082-05F5-49E7-9934-708ADFECCA7B}" type="parTrans" cxnId="{808A9FE6-73DA-4C8E-9918-350264F86442}">
      <dgm:prSet/>
      <dgm:spPr/>
      <dgm:t>
        <a:bodyPr/>
        <a:lstStyle/>
        <a:p>
          <a:endParaRPr lang="ru-RU"/>
        </a:p>
      </dgm:t>
    </dgm:pt>
    <dgm:pt modelId="{5BDA8DCA-3DA8-40E5-A613-E03F4208AA7E}" type="sibTrans" cxnId="{808A9FE6-73DA-4C8E-9918-350264F86442}">
      <dgm:prSet/>
      <dgm:spPr/>
      <dgm:t>
        <a:bodyPr/>
        <a:lstStyle/>
        <a:p>
          <a:endParaRPr lang="ru-RU"/>
        </a:p>
      </dgm:t>
    </dgm:pt>
    <dgm:pt modelId="{80F12009-AE71-4002-A964-276B2E0FD3E6}">
      <dgm:prSet phldrT="[Текст]" custT="1"/>
      <dgm:spPr/>
      <dgm:t>
        <a:bodyPr/>
        <a:lstStyle/>
        <a:p>
          <a:r>
            <a:rPr lang="ru-RU" sz="1400" dirty="0" smtClean="0"/>
            <a:t>Специальная работа с </a:t>
          </a:r>
          <a:r>
            <a:rPr lang="ru-RU" sz="1400" dirty="0" err="1" smtClean="0"/>
            <a:t>олимпиадниками</a:t>
          </a:r>
          <a:r>
            <a:rPr lang="ru-RU" sz="1400" dirty="0" smtClean="0"/>
            <a:t> и учителями  (олимпиадная подготовка на региональном уровне – осень, весна), ОЦДОД  + должна быть на муниципальном уровне  </a:t>
          </a:r>
          <a:endParaRPr lang="ru-RU" sz="1400" dirty="0"/>
        </a:p>
      </dgm:t>
    </dgm:pt>
    <dgm:pt modelId="{C5FDEEAE-03FE-4A98-968D-E65F595E34DD}" type="parTrans" cxnId="{F9505548-A485-4F60-B587-F676DC061BFA}">
      <dgm:prSet/>
      <dgm:spPr/>
      <dgm:t>
        <a:bodyPr/>
        <a:lstStyle/>
        <a:p>
          <a:endParaRPr lang="ru-RU"/>
        </a:p>
      </dgm:t>
    </dgm:pt>
    <dgm:pt modelId="{BECD2A0C-37BB-4E02-818C-8B4BE39D962D}" type="sibTrans" cxnId="{F9505548-A485-4F60-B587-F676DC061BFA}">
      <dgm:prSet/>
      <dgm:spPr/>
      <dgm:t>
        <a:bodyPr/>
        <a:lstStyle/>
        <a:p>
          <a:endParaRPr lang="ru-RU"/>
        </a:p>
      </dgm:t>
    </dgm:pt>
    <dgm:pt modelId="{0848FD7B-7CF6-46D4-A71E-7607712D1CB6}">
      <dgm:prSet phldrT="[Текст]" custT="1"/>
      <dgm:spPr/>
      <dgm:t>
        <a:bodyPr/>
        <a:lstStyle/>
        <a:p>
          <a:r>
            <a:rPr lang="ru-RU" sz="1400" dirty="0" smtClean="0"/>
            <a:t>Консультационная поддержка  для членов жюри муниципального этапа в день проведения олимпиады</a:t>
          </a:r>
          <a:endParaRPr lang="ru-RU" sz="1400" dirty="0"/>
        </a:p>
      </dgm:t>
    </dgm:pt>
    <dgm:pt modelId="{4BBEF18A-BE1E-4826-A6F2-0D40D4889C8F}" type="parTrans" cxnId="{E33CCD32-3602-4E32-BCE8-DA5A05C181F6}">
      <dgm:prSet/>
      <dgm:spPr/>
      <dgm:t>
        <a:bodyPr/>
        <a:lstStyle/>
        <a:p>
          <a:endParaRPr lang="ru-RU"/>
        </a:p>
      </dgm:t>
    </dgm:pt>
    <dgm:pt modelId="{0660B6BC-3017-4D46-97EE-4193F93B4D8E}" type="sibTrans" cxnId="{E33CCD32-3602-4E32-BCE8-DA5A05C181F6}">
      <dgm:prSet/>
      <dgm:spPr/>
      <dgm:t>
        <a:bodyPr/>
        <a:lstStyle/>
        <a:p>
          <a:endParaRPr lang="ru-RU"/>
        </a:p>
      </dgm:t>
    </dgm:pt>
    <dgm:pt modelId="{D4970A66-579F-4D72-8768-1AA1B450D834}">
      <dgm:prSet phldrT="[Текст]" custT="1"/>
      <dgm:spPr/>
      <dgm:t>
        <a:bodyPr/>
        <a:lstStyle/>
        <a:p>
          <a:r>
            <a:rPr lang="ru-RU" sz="1400" dirty="0" smtClean="0"/>
            <a:t>Усиление контроля за проведением </a:t>
          </a:r>
          <a:r>
            <a:rPr lang="ru-RU" sz="1400" dirty="0" err="1" smtClean="0"/>
            <a:t>ВсОШ</a:t>
          </a:r>
          <a:endParaRPr lang="ru-RU" sz="1400" dirty="0"/>
        </a:p>
      </dgm:t>
    </dgm:pt>
    <dgm:pt modelId="{33D39821-39B8-4279-A159-8E0508ED37B8}" type="parTrans" cxnId="{9D1A4B29-8CFB-4CDA-9E77-AEC8955ECA52}">
      <dgm:prSet/>
      <dgm:spPr/>
      <dgm:t>
        <a:bodyPr/>
        <a:lstStyle/>
        <a:p>
          <a:endParaRPr lang="ru-RU"/>
        </a:p>
      </dgm:t>
    </dgm:pt>
    <dgm:pt modelId="{97EE38E2-D31C-4D4F-AAC1-81C74C7A6583}" type="sibTrans" cxnId="{9D1A4B29-8CFB-4CDA-9E77-AEC8955ECA52}">
      <dgm:prSet/>
      <dgm:spPr/>
      <dgm:t>
        <a:bodyPr/>
        <a:lstStyle/>
        <a:p>
          <a:endParaRPr lang="ru-RU"/>
        </a:p>
      </dgm:t>
    </dgm:pt>
    <dgm:pt modelId="{D05AA29E-2BB2-4850-8532-8156E8BFB69F}">
      <dgm:prSet phldrT="[Текст]" custT="1"/>
      <dgm:spPr/>
      <dgm:t>
        <a:bodyPr/>
        <a:lstStyle/>
        <a:p>
          <a:r>
            <a:rPr lang="ru-RU" sz="1400" dirty="0" smtClean="0"/>
            <a:t>Семинары с членами жюри муниципального этапа по повышению качества оценивания олимпиадных работ </a:t>
          </a:r>
          <a:endParaRPr lang="ru-RU" sz="1400" dirty="0"/>
        </a:p>
      </dgm:t>
    </dgm:pt>
    <dgm:pt modelId="{3ECCB3EB-8B62-4AE2-B05B-91987A07D065}" type="sibTrans" cxnId="{092D4855-E700-4ABD-B49C-3546B4800B2E}">
      <dgm:prSet/>
      <dgm:spPr/>
      <dgm:t>
        <a:bodyPr/>
        <a:lstStyle/>
        <a:p>
          <a:endParaRPr lang="ru-RU"/>
        </a:p>
      </dgm:t>
    </dgm:pt>
    <dgm:pt modelId="{E6F08339-9FF0-4558-B934-8B739D534E0A}" type="parTrans" cxnId="{092D4855-E700-4ABD-B49C-3546B4800B2E}">
      <dgm:prSet/>
      <dgm:spPr/>
      <dgm:t>
        <a:bodyPr/>
        <a:lstStyle/>
        <a:p>
          <a:endParaRPr lang="ru-RU"/>
        </a:p>
      </dgm:t>
    </dgm:pt>
    <dgm:pt modelId="{6E32275A-275D-49EC-A0ED-B85FA699A3AE}" type="pres">
      <dgm:prSet presAssocID="{F64B6B3E-5986-4D3B-AA99-11CB527034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A09498-92E5-46AA-8D6E-6F2CC11771FC}" type="pres">
      <dgm:prSet presAssocID="{80F12009-AE71-4002-A964-276B2E0FD3E6}" presName="node" presStyleLbl="node1" presStyleIdx="0" presStyleCnt="11" custScaleX="199630" custScaleY="1508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04370-E9A8-44BF-8E05-F8B38216846F}" type="pres">
      <dgm:prSet presAssocID="{BECD2A0C-37BB-4E02-818C-8B4BE39D962D}" presName="sibTrans" presStyleLbl="sibTrans1D1" presStyleIdx="0" presStyleCnt="10"/>
      <dgm:spPr/>
      <dgm:t>
        <a:bodyPr/>
        <a:lstStyle/>
        <a:p>
          <a:endParaRPr lang="ru-RU"/>
        </a:p>
      </dgm:t>
    </dgm:pt>
    <dgm:pt modelId="{E0E17911-DC7C-48E9-9483-B0313CE03A81}" type="pres">
      <dgm:prSet presAssocID="{BECD2A0C-37BB-4E02-818C-8B4BE39D962D}" presName="connectorText" presStyleLbl="sibTrans1D1" presStyleIdx="0" presStyleCnt="10"/>
      <dgm:spPr/>
      <dgm:t>
        <a:bodyPr/>
        <a:lstStyle/>
        <a:p>
          <a:endParaRPr lang="ru-RU"/>
        </a:p>
      </dgm:t>
    </dgm:pt>
    <dgm:pt modelId="{A91EB55C-9B8F-41E9-8815-A12F97235F1A}" type="pres">
      <dgm:prSet presAssocID="{D4970A66-579F-4D72-8768-1AA1B450D834}" presName="node" presStyleLbl="node1" presStyleIdx="1" presStyleCnt="11" custScaleX="180968" custScaleY="151209" custLinFactNeighborX="51550" custLinFactNeighborY="6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DFC95-D36E-4881-AF7A-4AB650D9BF0E}" type="pres">
      <dgm:prSet presAssocID="{97EE38E2-D31C-4D4F-AAC1-81C74C7A6583}" presName="sibTrans" presStyleLbl="sibTrans1D1" presStyleIdx="1" presStyleCnt="10"/>
      <dgm:spPr/>
      <dgm:t>
        <a:bodyPr/>
        <a:lstStyle/>
        <a:p>
          <a:endParaRPr lang="ru-RU"/>
        </a:p>
      </dgm:t>
    </dgm:pt>
    <dgm:pt modelId="{5156647F-2F23-4030-85A6-A13368B7AABE}" type="pres">
      <dgm:prSet presAssocID="{97EE38E2-D31C-4D4F-AAC1-81C74C7A6583}" presName="connectorText" presStyleLbl="sibTrans1D1" presStyleIdx="1" presStyleCnt="10"/>
      <dgm:spPr/>
      <dgm:t>
        <a:bodyPr/>
        <a:lstStyle/>
        <a:p>
          <a:endParaRPr lang="ru-RU"/>
        </a:p>
      </dgm:t>
    </dgm:pt>
    <dgm:pt modelId="{DC05984E-C2C8-40F1-AC64-2EBBB6390C40}" type="pres">
      <dgm:prSet presAssocID="{EB6EE3DC-4EA8-44FF-8C11-9888150665DA}" presName="node" presStyleLbl="node1" presStyleIdx="2" presStyleCnt="11" custScaleX="185345" custScaleY="168504" custLinFactNeighborX="34912" custLinFactNeighborY="5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E4C27-9849-4F12-BB88-66BF3A35CF67}" type="pres">
      <dgm:prSet presAssocID="{D91B5DB1-CAF1-4DE9-B5F7-9FE7508D1C40}" presName="sibTrans" presStyleLbl="sibTrans1D1" presStyleIdx="2" presStyleCnt="10"/>
      <dgm:spPr/>
      <dgm:t>
        <a:bodyPr/>
        <a:lstStyle/>
        <a:p>
          <a:endParaRPr lang="ru-RU"/>
        </a:p>
      </dgm:t>
    </dgm:pt>
    <dgm:pt modelId="{12F87594-637D-473B-805B-73B334FCFAA8}" type="pres">
      <dgm:prSet presAssocID="{D91B5DB1-CAF1-4DE9-B5F7-9FE7508D1C40}" presName="connectorText" presStyleLbl="sibTrans1D1" presStyleIdx="2" presStyleCnt="10"/>
      <dgm:spPr/>
      <dgm:t>
        <a:bodyPr/>
        <a:lstStyle/>
        <a:p>
          <a:endParaRPr lang="ru-RU"/>
        </a:p>
      </dgm:t>
    </dgm:pt>
    <dgm:pt modelId="{2AE5DCE5-D3C9-44FC-B615-4BAEED2393BE}" type="pres">
      <dgm:prSet presAssocID="{FF44C39C-61FC-4E7F-A298-88187C600544}" presName="node" presStyleLbl="node1" presStyleIdx="3" presStyleCnt="11" custScaleX="146864" custScaleY="173984" custLinFactNeighborX="7383" custLinFactNeighborY="16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E85B1A-C912-42EF-8592-729A1EF0F5DC}" type="pres">
      <dgm:prSet presAssocID="{5A23E9CB-0ADE-4C77-A977-8E412B4FF298}" presName="sibTrans" presStyleLbl="sibTrans1D1" presStyleIdx="3" presStyleCnt="10"/>
      <dgm:spPr/>
      <dgm:t>
        <a:bodyPr/>
        <a:lstStyle/>
        <a:p>
          <a:endParaRPr lang="ru-RU"/>
        </a:p>
      </dgm:t>
    </dgm:pt>
    <dgm:pt modelId="{74B7F1C0-3FF7-4E87-A20C-E939503544EE}" type="pres">
      <dgm:prSet presAssocID="{5A23E9CB-0ADE-4C77-A977-8E412B4FF298}" presName="connectorText" presStyleLbl="sibTrans1D1" presStyleIdx="3" presStyleCnt="10"/>
      <dgm:spPr/>
      <dgm:t>
        <a:bodyPr/>
        <a:lstStyle/>
        <a:p>
          <a:endParaRPr lang="ru-RU"/>
        </a:p>
      </dgm:t>
    </dgm:pt>
    <dgm:pt modelId="{F7A3B5B1-A5AA-4AD7-971F-7E026EB8079A}" type="pres">
      <dgm:prSet presAssocID="{27A3EDDD-2B68-4F97-9DFD-B7239289A247}" presName="node" presStyleLbl="node1" presStyleIdx="4" presStyleCnt="11" custScaleX="139574" custScaleY="131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BD14C1-B44E-4912-BD02-38EE2184B708}" type="pres">
      <dgm:prSet presAssocID="{5384F4F1-15B8-4544-B6A7-E874DFD53B7C}" presName="sibTrans" presStyleLbl="sibTrans1D1" presStyleIdx="4" presStyleCnt="10"/>
      <dgm:spPr/>
      <dgm:t>
        <a:bodyPr/>
        <a:lstStyle/>
        <a:p>
          <a:endParaRPr lang="ru-RU"/>
        </a:p>
      </dgm:t>
    </dgm:pt>
    <dgm:pt modelId="{6E2C57C7-AE89-43DC-AC8E-38C6D044C0A1}" type="pres">
      <dgm:prSet presAssocID="{5384F4F1-15B8-4544-B6A7-E874DFD53B7C}" presName="connectorText" presStyleLbl="sibTrans1D1" presStyleIdx="4" presStyleCnt="10"/>
      <dgm:spPr/>
      <dgm:t>
        <a:bodyPr/>
        <a:lstStyle/>
        <a:p>
          <a:endParaRPr lang="ru-RU"/>
        </a:p>
      </dgm:t>
    </dgm:pt>
    <dgm:pt modelId="{8AC814B0-0A79-42C5-8B4B-4CADC0586BF3}" type="pres">
      <dgm:prSet presAssocID="{5D981192-F16A-4414-9EF2-788E657EA2CD}" presName="node" presStyleLbl="node1" presStyleIdx="5" presStyleCnt="11" custScaleX="160814" custScaleY="194919" custLinFactNeighborX="22526" custLinFactNeighborY="2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42C6F7-C257-4699-9CDA-CFD08B4F6609}" type="pres">
      <dgm:prSet presAssocID="{592B631F-6FBE-4692-B764-7A3036CBD91A}" presName="sibTrans" presStyleLbl="sibTrans1D1" presStyleIdx="5" presStyleCnt="10"/>
      <dgm:spPr/>
      <dgm:t>
        <a:bodyPr/>
        <a:lstStyle/>
        <a:p>
          <a:endParaRPr lang="ru-RU"/>
        </a:p>
      </dgm:t>
    </dgm:pt>
    <dgm:pt modelId="{FCCD06A2-07C2-4586-BF05-060BFF7BE115}" type="pres">
      <dgm:prSet presAssocID="{592B631F-6FBE-4692-B764-7A3036CBD91A}" presName="connectorText" presStyleLbl="sibTrans1D1" presStyleIdx="5" presStyleCnt="10"/>
      <dgm:spPr/>
      <dgm:t>
        <a:bodyPr/>
        <a:lstStyle/>
        <a:p>
          <a:endParaRPr lang="ru-RU"/>
        </a:p>
      </dgm:t>
    </dgm:pt>
    <dgm:pt modelId="{90F29381-1616-4DC4-8B50-6FA3D3E7F326}" type="pres">
      <dgm:prSet presAssocID="{D05AA29E-2BB2-4850-8532-8156E8BFB69F}" presName="node" presStyleLbl="node1" presStyleIdx="6" presStyleCnt="11" custScaleX="154159" custScaleY="189481" custLinFactNeighborX="15893" custLinFactNeighborY="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E7E90-747E-48AE-ADD6-6652C238A59D}" type="pres">
      <dgm:prSet presAssocID="{3ECCB3EB-8B62-4AE2-B05B-91987A07D065}" presName="sibTrans" presStyleLbl="sibTrans1D1" presStyleIdx="6" presStyleCnt="10"/>
      <dgm:spPr/>
      <dgm:t>
        <a:bodyPr/>
        <a:lstStyle/>
        <a:p>
          <a:endParaRPr lang="ru-RU"/>
        </a:p>
      </dgm:t>
    </dgm:pt>
    <dgm:pt modelId="{F21BB294-2DDA-44DA-939D-0DCCD48B41C4}" type="pres">
      <dgm:prSet presAssocID="{3ECCB3EB-8B62-4AE2-B05B-91987A07D065}" presName="connectorText" presStyleLbl="sibTrans1D1" presStyleIdx="6" presStyleCnt="10"/>
      <dgm:spPr/>
      <dgm:t>
        <a:bodyPr/>
        <a:lstStyle/>
        <a:p>
          <a:endParaRPr lang="ru-RU"/>
        </a:p>
      </dgm:t>
    </dgm:pt>
    <dgm:pt modelId="{39EAAC2D-E71D-4755-B078-BCBE75C66A55}" type="pres">
      <dgm:prSet presAssocID="{1D05A248-6FA7-432D-8A00-83B2126C685A}" presName="node" presStyleLbl="node1" presStyleIdx="7" presStyleCnt="11" custScaleX="127003" custScaleY="157778" custLinFactNeighborX="2512" custLinFactNeighborY="26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BDCCA-A4DA-4E43-A56D-470BA465A173}" type="pres">
      <dgm:prSet presAssocID="{B55B87E0-892C-4C9C-9C84-5A60EE1B59EF}" presName="sibTrans" presStyleLbl="sibTrans1D1" presStyleIdx="7" presStyleCnt="10"/>
      <dgm:spPr/>
      <dgm:t>
        <a:bodyPr/>
        <a:lstStyle/>
        <a:p>
          <a:endParaRPr lang="ru-RU"/>
        </a:p>
      </dgm:t>
    </dgm:pt>
    <dgm:pt modelId="{36951E90-885D-4274-A722-4D24D8C1B4B3}" type="pres">
      <dgm:prSet presAssocID="{B55B87E0-892C-4C9C-9C84-5A60EE1B59EF}" presName="connectorText" presStyleLbl="sibTrans1D1" presStyleIdx="7" presStyleCnt="10"/>
      <dgm:spPr/>
      <dgm:t>
        <a:bodyPr/>
        <a:lstStyle/>
        <a:p>
          <a:endParaRPr lang="ru-RU"/>
        </a:p>
      </dgm:t>
    </dgm:pt>
    <dgm:pt modelId="{0B98EAC0-A40B-4060-A3B9-BC6EA2056BCE}" type="pres">
      <dgm:prSet presAssocID="{B5650C93-56D3-4C5F-AA50-C967B7206B35}" presName="node" presStyleLbl="node1" presStyleIdx="8" presStyleCnt="11" custScaleX="161276" custScaleY="224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AE3A89-88D8-4175-807C-AD40DB3AB732}" type="pres">
      <dgm:prSet presAssocID="{285161EB-C1E1-4B5E-9F6D-6D3A0728BB81}" presName="sibTrans" presStyleLbl="sibTrans1D1" presStyleIdx="8" presStyleCnt="10"/>
      <dgm:spPr/>
      <dgm:t>
        <a:bodyPr/>
        <a:lstStyle/>
        <a:p>
          <a:endParaRPr lang="ru-RU"/>
        </a:p>
      </dgm:t>
    </dgm:pt>
    <dgm:pt modelId="{51E1D2F6-C534-447A-B3D9-E4DA0BAE2E4A}" type="pres">
      <dgm:prSet presAssocID="{285161EB-C1E1-4B5E-9F6D-6D3A0728BB81}" presName="connectorText" presStyleLbl="sibTrans1D1" presStyleIdx="8" presStyleCnt="10"/>
      <dgm:spPr/>
      <dgm:t>
        <a:bodyPr/>
        <a:lstStyle/>
        <a:p>
          <a:endParaRPr lang="ru-RU"/>
        </a:p>
      </dgm:t>
    </dgm:pt>
    <dgm:pt modelId="{F758116D-A302-4709-9AFB-CBCD50A90839}" type="pres">
      <dgm:prSet presAssocID="{51D8E873-576C-4F74-AA0D-1AAE6B6DAB45}" presName="node" presStyleLbl="node1" presStyleIdx="9" presStyleCnt="11" custScaleX="146234" custScaleY="160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1041C-8A6F-4942-94AA-0AA30A55E8DF}" type="pres">
      <dgm:prSet presAssocID="{5BDA8DCA-3DA8-40E5-A613-E03F4208AA7E}" presName="sibTrans" presStyleLbl="sibTrans1D1" presStyleIdx="9" presStyleCnt="10"/>
      <dgm:spPr/>
      <dgm:t>
        <a:bodyPr/>
        <a:lstStyle/>
        <a:p>
          <a:endParaRPr lang="ru-RU"/>
        </a:p>
      </dgm:t>
    </dgm:pt>
    <dgm:pt modelId="{5AB2FD5E-62FE-4C92-A578-D82EB444963C}" type="pres">
      <dgm:prSet presAssocID="{5BDA8DCA-3DA8-40E5-A613-E03F4208AA7E}" presName="connectorText" presStyleLbl="sibTrans1D1" presStyleIdx="9" presStyleCnt="10"/>
      <dgm:spPr/>
      <dgm:t>
        <a:bodyPr/>
        <a:lstStyle/>
        <a:p>
          <a:endParaRPr lang="ru-RU"/>
        </a:p>
      </dgm:t>
    </dgm:pt>
    <dgm:pt modelId="{C14F8848-FA0D-446C-AD55-4EE40091FEC5}" type="pres">
      <dgm:prSet presAssocID="{0848FD7B-7CF6-46D4-A71E-7607712D1CB6}" presName="node" presStyleLbl="node1" presStyleIdx="10" presStyleCnt="11" custScaleX="206003" custScaleY="164118" custLinFactNeighborX="18075" custLinFactNeighborY="7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3C644-5223-4D1A-83C9-8AF70C0445F3}" type="presOf" srcId="{1D05A248-6FA7-432D-8A00-83B2126C685A}" destId="{39EAAC2D-E71D-4755-B078-BCBE75C66A55}" srcOrd="0" destOrd="0" presId="urn:microsoft.com/office/officeart/2005/8/layout/bProcess3"/>
    <dgm:cxn modelId="{699E1219-60D2-4C5A-ABF6-93A27DC1ABC3}" type="presOf" srcId="{BECD2A0C-37BB-4E02-818C-8B4BE39D962D}" destId="{E0E17911-DC7C-48E9-9483-B0313CE03A81}" srcOrd="1" destOrd="0" presId="urn:microsoft.com/office/officeart/2005/8/layout/bProcess3"/>
    <dgm:cxn modelId="{E237D7A4-B822-49B9-B8E4-886F684F3DC4}" type="presOf" srcId="{5A23E9CB-0ADE-4C77-A977-8E412B4FF298}" destId="{74B7F1C0-3FF7-4E87-A20C-E939503544EE}" srcOrd="1" destOrd="0" presId="urn:microsoft.com/office/officeart/2005/8/layout/bProcess3"/>
    <dgm:cxn modelId="{808A9FE6-73DA-4C8E-9918-350264F86442}" srcId="{F64B6B3E-5986-4D3B-AA99-11CB527034E2}" destId="{51D8E873-576C-4F74-AA0D-1AAE6B6DAB45}" srcOrd="9" destOrd="0" parTransId="{47557082-05F5-49E7-9934-708ADFECCA7B}" sibTransId="{5BDA8DCA-3DA8-40E5-A613-E03F4208AA7E}"/>
    <dgm:cxn modelId="{734ED1DB-AF0C-41E2-95AF-EADF34476052}" type="presOf" srcId="{B55B87E0-892C-4C9C-9C84-5A60EE1B59EF}" destId="{CFFBDCCA-A4DA-4E43-A56D-470BA465A173}" srcOrd="0" destOrd="0" presId="urn:microsoft.com/office/officeart/2005/8/layout/bProcess3"/>
    <dgm:cxn modelId="{F5C8A1E3-6790-4A70-9DDC-95A20E9588B7}" type="presOf" srcId="{592B631F-6FBE-4692-B764-7A3036CBD91A}" destId="{FCCD06A2-07C2-4586-BF05-060BFF7BE115}" srcOrd="1" destOrd="0" presId="urn:microsoft.com/office/officeart/2005/8/layout/bProcess3"/>
    <dgm:cxn modelId="{62B74984-CF39-43B7-A12F-1200793473F4}" srcId="{F64B6B3E-5986-4D3B-AA99-11CB527034E2}" destId="{B5650C93-56D3-4C5F-AA50-C967B7206B35}" srcOrd="8" destOrd="0" parTransId="{29E901B4-168F-4057-9628-D3A12445DF5D}" sibTransId="{285161EB-C1E1-4B5E-9F6D-6D3A0728BB81}"/>
    <dgm:cxn modelId="{94A825DA-463A-4AFF-BE3D-C8B8D1A349D9}" type="presOf" srcId="{F64B6B3E-5986-4D3B-AA99-11CB527034E2}" destId="{6E32275A-275D-49EC-A0ED-B85FA699A3AE}" srcOrd="0" destOrd="0" presId="urn:microsoft.com/office/officeart/2005/8/layout/bProcess3"/>
    <dgm:cxn modelId="{F38DE4F2-BE4D-4B41-A769-0F7FF39B2D8B}" type="presOf" srcId="{EB6EE3DC-4EA8-44FF-8C11-9888150665DA}" destId="{DC05984E-C2C8-40F1-AC64-2EBBB6390C40}" srcOrd="0" destOrd="0" presId="urn:microsoft.com/office/officeart/2005/8/layout/bProcess3"/>
    <dgm:cxn modelId="{23F2B238-E086-4A3C-A7A2-C0886F897799}" type="presOf" srcId="{285161EB-C1E1-4B5E-9F6D-6D3A0728BB81}" destId="{51E1D2F6-C534-447A-B3D9-E4DA0BAE2E4A}" srcOrd="1" destOrd="0" presId="urn:microsoft.com/office/officeart/2005/8/layout/bProcess3"/>
    <dgm:cxn modelId="{1F1B4F66-B0A8-4543-BE38-F611B79AEEA6}" type="presOf" srcId="{D05AA29E-2BB2-4850-8532-8156E8BFB69F}" destId="{90F29381-1616-4DC4-8B50-6FA3D3E7F326}" srcOrd="0" destOrd="0" presId="urn:microsoft.com/office/officeart/2005/8/layout/bProcess3"/>
    <dgm:cxn modelId="{C5C0B789-36E9-44A2-B912-210CED3B89EF}" type="presOf" srcId="{5384F4F1-15B8-4544-B6A7-E874DFD53B7C}" destId="{CABD14C1-B44E-4912-BD02-38EE2184B708}" srcOrd="0" destOrd="0" presId="urn:microsoft.com/office/officeart/2005/8/layout/bProcess3"/>
    <dgm:cxn modelId="{4FB66C7C-DCA5-4A7F-9805-BEA993CDD9C4}" type="presOf" srcId="{0848FD7B-7CF6-46D4-A71E-7607712D1CB6}" destId="{C14F8848-FA0D-446C-AD55-4EE40091FEC5}" srcOrd="0" destOrd="0" presId="urn:microsoft.com/office/officeart/2005/8/layout/bProcess3"/>
    <dgm:cxn modelId="{E642EDBE-8D70-49DF-9A88-27657C26A54B}" type="presOf" srcId="{5A23E9CB-0ADE-4C77-A977-8E412B4FF298}" destId="{A7E85B1A-C912-42EF-8592-729A1EF0F5DC}" srcOrd="0" destOrd="0" presId="urn:microsoft.com/office/officeart/2005/8/layout/bProcess3"/>
    <dgm:cxn modelId="{09F8CFDC-1984-4189-A49F-019446D38C1A}" type="presOf" srcId="{97EE38E2-D31C-4D4F-AAC1-81C74C7A6583}" destId="{D08DFC95-D36E-4881-AF7A-4AB650D9BF0E}" srcOrd="0" destOrd="0" presId="urn:microsoft.com/office/officeart/2005/8/layout/bProcess3"/>
    <dgm:cxn modelId="{790CE80E-BE13-40A8-A286-FE6BE715E623}" type="presOf" srcId="{592B631F-6FBE-4692-B764-7A3036CBD91A}" destId="{4B42C6F7-C257-4699-9CDA-CFD08B4F6609}" srcOrd="0" destOrd="0" presId="urn:microsoft.com/office/officeart/2005/8/layout/bProcess3"/>
    <dgm:cxn modelId="{520B9C0A-8A4C-49D4-B5C0-00683A7BF906}" type="presOf" srcId="{80F12009-AE71-4002-A964-276B2E0FD3E6}" destId="{1AA09498-92E5-46AA-8D6E-6F2CC11771FC}" srcOrd="0" destOrd="0" presId="urn:microsoft.com/office/officeart/2005/8/layout/bProcess3"/>
    <dgm:cxn modelId="{E9654128-B7F8-48AC-B619-D4B3B8EFBCBB}" type="presOf" srcId="{285161EB-C1E1-4B5E-9F6D-6D3A0728BB81}" destId="{CCAE3A89-88D8-4175-807C-AD40DB3AB732}" srcOrd="0" destOrd="0" presId="urn:microsoft.com/office/officeart/2005/8/layout/bProcess3"/>
    <dgm:cxn modelId="{98FF2D15-101A-42FF-BEBD-60258001B5F1}" type="presOf" srcId="{BECD2A0C-37BB-4E02-818C-8B4BE39D962D}" destId="{3B504370-E9A8-44BF-8E05-F8B38216846F}" srcOrd="0" destOrd="0" presId="urn:microsoft.com/office/officeart/2005/8/layout/bProcess3"/>
    <dgm:cxn modelId="{244B0FC2-317A-4BA1-8091-4E2DF2AC1E42}" type="presOf" srcId="{B5650C93-56D3-4C5F-AA50-C967B7206B35}" destId="{0B98EAC0-A40B-4060-A3B9-BC6EA2056BCE}" srcOrd="0" destOrd="0" presId="urn:microsoft.com/office/officeart/2005/8/layout/bProcess3"/>
    <dgm:cxn modelId="{1CD531B3-7AC6-4909-AFFB-3409648991F9}" type="presOf" srcId="{D91B5DB1-CAF1-4DE9-B5F7-9FE7508D1C40}" destId="{587E4C27-9849-4F12-BB88-66BF3A35CF67}" srcOrd="0" destOrd="0" presId="urn:microsoft.com/office/officeart/2005/8/layout/bProcess3"/>
    <dgm:cxn modelId="{092D4855-E700-4ABD-B49C-3546B4800B2E}" srcId="{F64B6B3E-5986-4D3B-AA99-11CB527034E2}" destId="{D05AA29E-2BB2-4850-8532-8156E8BFB69F}" srcOrd="6" destOrd="0" parTransId="{E6F08339-9FF0-4558-B934-8B739D534E0A}" sibTransId="{3ECCB3EB-8B62-4AE2-B05B-91987A07D065}"/>
    <dgm:cxn modelId="{8DC991F4-2956-42EE-A81A-2706ACD2D1E5}" type="presOf" srcId="{51D8E873-576C-4F74-AA0D-1AAE6B6DAB45}" destId="{F758116D-A302-4709-9AFB-CBCD50A90839}" srcOrd="0" destOrd="0" presId="urn:microsoft.com/office/officeart/2005/8/layout/bProcess3"/>
    <dgm:cxn modelId="{EB885339-9F7D-4387-93AF-F440782948B7}" srcId="{F64B6B3E-5986-4D3B-AA99-11CB527034E2}" destId="{FF44C39C-61FC-4E7F-A298-88187C600544}" srcOrd="3" destOrd="0" parTransId="{39C5C4E6-BE30-4E4D-8E3C-4D92F5DA69C9}" sibTransId="{5A23E9CB-0ADE-4C77-A977-8E412B4FF298}"/>
    <dgm:cxn modelId="{ECB5DC1A-8250-4DE8-99B9-3BA51A6046E9}" type="presOf" srcId="{27A3EDDD-2B68-4F97-9DFD-B7239289A247}" destId="{F7A3B5B1-A5AA-4AD7-971F-7E026EB8079A}" srcOrd="0" destOrd="0" presId="urn:microsoft.com/office/officeart/2005/8/layout/bProcess3"/>
    <dgm:cxn modelId="{9D1A4B29-8CFB-4CDA-9E77-AEC8955ECA52}" srcId="{F64B6B3E-5986-4D3B-AA99-11CB527034E2}" destId="{D4970A66-579F-4D72-8768-1AA1B450D834}" srcOrd="1" destOrd="0" parTransId="{33D39821-39B8-4279-A159-8E0508ED37B8}" sibTransId="{97EE38E2-D31C-4D4F-AAC1-81C74C7A6583}"/>
    <dgm:cxn modelId="{F1D1ADD4-39ED-4C2C-8963-0AFE447E8057}" type="presOf" srcId="{97EE38E2-D31C-4D4F-AAC1-81C74C7A6583}" destId="{5156647F-2F23-4030-85A6-A13368B7AABE}" srcOrd="1" destOrd="0" presId="urn:microsoft.com/office/officeart/2005/8/layout/bProcess3"/>
    <dgm:cxn modelId="{E6C78F84-182B-4DBC-9BF8-51BDA4162F64}" srcId="{F64B6B3E-5986-4D3B-AA99-11CB527034E2}" destId="{1D05A248-6FA7-432D-8A00-83B2126C685A}" srcOrd="7" destOrd="0" parTransId="{DFF8B1BA-8E64-48F6-94F2-551750B26D1D}" sibTransId="{B55B87E0-892C-4C9C-9C84-5A60EE1B59EF}"/>
    <dgm:cxn modelId="{858C7572-84BE-4C66-8DB9-8BE88B468AE5}" type="presOf" srcId="{FF44C39C-61FC-4E7F-A298-88187C600544}" destId="{2AE5DCE5-D3C9-44FC-B615-4BAEED2393BE}" srcOrd="0" destOrd="0" presId="urn:microsoft.com/office/officeart/2005/8/layout/bProcess3"/>
    <dgm:cxn modelId="{F9505548-A485-4F60-B587-F676DC061BFA}" srcId="{F64B6B3E-5986-4D3B-AA99-11CB527034E2}" destId="{80F12009-AE71-4002-A964-276B2E0FD3E6}" srcOrd="0" destOrd="0" parTransId="{C5FDEEAE-03FE-4A98-968D-E65F595E34DD}" sibTransId="{BECD2A0C-37BB-4E02-818C-8B4BE39D962D}"/>
    <dgm:cxn modelId="{4F2B52CC-DBF3-43F6-91A5-056C72A4C761}" srcId="{F64B6B3E-5986-4D3B-AA99-11CB527034E2}" destId="{EB6EE3DC-4EA8-44FF-8C11-9888150665DA}" srcOrd="2" destOrd="0" parTransId="{294C86B9-181B-4761-BE1A-DB832C8A42EA}" sibTransId="{D91B5DB1-CAF1-4DE9-B5F7-9FE7508D1C40}"/>
    <dgm:cxn modelId="{694D80DA-7E94-4171-B281-CFB3D841581B}" type="presOf" srcId="{D91B5DB1-CAF1-4DE9-B5F7-9FE7508D1C40}" destId="{12F87594-637D-473B-805B-73B334FCFAA8}" srcOrd="1" destOrd="0" presId="urn:microsoft.com/office/officeart/2005/8/layout/bProcess3"/>
    <dgm:cxn modelId="{E758A148-B3A1-43A6-8250-8CD878808F43}" type="presOf" srcId="{5384F4F1-15B8-4544-B6A7-E874DFD53B7C}" destId="{6E2C57C7-AE89-43DC-AC8E-38C6D044C0A1}" srcOrd="1" destOrd="0" presId="urn:microsoft.com/office/officeart/2005/8/layout/bProcess3"/>
    <dgm:cxn modelId="{4047551B-E98B-48CC-BFA8-E2CF51C2ECEA}" type="presOf" srcId="{5D981192-F16A-4414-9EF2-788E657EA2CD}" destId="{8AC814B0-0A79-42C5-8B4B-4CADC0586BF3}" srcOrd="0" destOrd="0" presId="urn:microsoft.com/office/officeart/2005/8/layout/bProcess3"/>
    <dgm:cxn modelId="{E33CCD32-3602-4E32-BCE8-DA5A05C181F6}" srcId="{F64B6B3E-5986-4D3B-AA99-11CB527034E2}" destId="{0848FD7B-7CF6-46D4-A71E-7607712D1CB6}" srcOrd="10" destOrd="0" parTransId="{4BBEF18A-BE1E-4826-A6F2-0D40D4889C8F}" sibTransId="{0660B6BC-3017-4D46-97EE-4193F93B4D8E}"/>
    <dgm:cxn modelId="{2CA078D6-D67E-4FBA-BE82-44B0B7E2CEF2}" type="presOf" srcId="{D4970A66-579F-4D72-8768-1AA1B450D834}" destId="{A91EB55C-9B8F-41E9-8815-A12F97235F1A}" srcOrd="0" destOrd="0" presId="urn:microsoft.com/office/officeart/2005/8/layout/bProcess3"/>
    <dgm:cxn modelId="{78F3FBBD-C9DA-4527-A706-4DA15EDF2F01}" type="presOf" srcId="{3ECCB3EB-8B62-4AE2-B05B-91987A07D065}" destId="{F21BB294-2DDA-44DA-939D-0DCCD48B41C4}" srcOrd="1" destOrd="0" presId="urn:microsoft.com/office/officeart/2005/8/layout/bProcess3"/>
    <dgm:cxn modelId="{481A478D-F4FA-430F-9ACB-39C4481F3CFC}" type="presOf" srcId="{3ECCB3EB-8B62-4AE2-B05B-91987A07D065}" destId="{5EEE7E90-747E-48AE-ADD6-6652C238A59D}" srcOrd="0" destOrd="0" presId="urn:microsoft.com/office/officeart/2005/8/layout/bProcess3"/>
    <dgm:cxn modelId="{66B281CC-3033-4F5F-8DF2-ED17B032115C}" srcId="{F64B6B3E-5986-4D3B-AA99-11CB527034E2}" destId="{5D981192-F16A-4414-9EF2-788E657EA2CD}" srcOrd="5" destOrd="0" parTransId="{404D36DC-C3B0-49DF-8D98-480E466939C8}" sibTransId="{592B631F-6FBE-4692-B764-7A3036CBD91A}"/>
    <dgm:cxn modelId="{102771BC-4A01-4FF2-852A-D27CD9E377FC}" srcId="{F64B6B3E-5986-4D3B-AA99-11CB527034E2}" destId="{27A3EDDD-2B68-4F97-9DFD-B7239289A247}" srcOrd="4" destOrd="0" parTransId="{AA3A45B0-D5D6-4043-B1B1-A3CE34A311A1}" sibTransId="{5384F4F1-15B8-4544-B6A7-E874DFD53B7C}"/>
    <dgm:cxn modelId="{1FE052A8-885D-4048-8EB2-732CA772605E}" type="presOf" srcId="{5BDA8DCA-3DA8-40E5-A613-E03F4208AA7E}" destId="{CBF1041C-8A6F-4942-94AA-0AA30A55E8DF}" srcOrd="0" destOrd="0" presId="urn:microsoft.com/office/officeart/2005/8/layout/bProcess3"/>
    <dgm:cxn modelId="{A9D5C64D-8E97-4834-A4A0-21D5CCAF1C0A}" type="presOf" srcId="{B55B87E0-892C-4C9C-9C84-5A60EE1B59EF}" destId="{36951E90-885D-4274-A722-4D24D8C1B4B3}" srcOrd="1" destOrd="0" presId="urn:microsoft.com/office/officeart/2005/8/layout/bProcess3"/>
    <dgm:cxn modelId="{DEA3E07F-F149-4EFC-9E98-E5978711D227}" type="presOf" srcId="{5BDA8DCA-3DA8-40E5-A613-E03F4208AA7E}" destId="{5AB2FD5E-62FE-4C92-A578-D82EB444963C}" srcOrd="1" destOrd="0" presId="urn:microsoft.com/office/officeart/2005/8/layout/bProcess3"/>
    <dgm:cxn modelId="{116DF91A-BFAA-441C-8C13-4BFC8FDBDDFF}" type="presParOf" srcId="{6E32275A-275D-49EC-A0ED-B85FA699A3AE}" destId="{1AA09498-92E5-46AA-8D6E-6F2CC11771FC}" srcOrd="0" destOrd="0" presId="urn:microsoft.com/office/officeart/2005/8/layout/bProcess3"/>
    <dgm:cxn modelId="{D2261F7A-DA1E-46D9-A40D-378F4DE07AB4}" type="presParOf" srcId="{6E32275A-275D-49EC-A0ED-B85FA699A3AE}" destId="{3B504370-E9A8-44BF-8E05-F8B38216846F}" srcOrd="1" destOrd="0" presId="urn:microsoft.com/office/officeart/2005/8/layout/bProcess3"/>
    <dgm:cxn modelId="{E978E53D-38E9-4177-A841-8F7A92F984E3}" type="presParOf" srcId="{3B504370-E9A8-44BF-8E05-F8B38216846F}" destId="{E0E17911-DC7C-48E9-9483-B0313CE03A81}" srcOrd="0" destOrd="0" presId="urn:microsoft.com/office/officeart/2005/8/layout/bProcess3"/>
    <dgm:cxn modelId="{DA7FCB3D-DF8B-45FC-98E8-F49B406DE26B}" type="presParOf" srcId="{6E32275A-275D-49EC-A0ED-B85FA699A3AE}" destId="{A91EB55C-9B8F-41E9-8815-A12F97235F1A}" srcOrd="2" destOrd="0" presId="urn:microsoft.com/office/officeart/2005/8/layout/bProcess3"/>
    <dgm:cxn modelId="{0EAC00E3-C6C0-4290-85EA-A2E9B09FF0DB}" type="presParOf" srcId="{6E32275A-275D-49EC-A0ED-B85FA699A3AE}" destId="{D08DFC95-D36E-4881-AF7A-4AB650D9BF0E}" srcOrd="3" destOrd="0" presId="urn:microsoft.com/office/officeart/2005/8/layout/bProcess3"/>
    <dgm:cxn modelId="{09032ACD-0657-42D9-BB98-31A20F25D2CC}" type="presParOf" srcId="{D08DFC95-D36E-4881-AF7A-4AB650D9BF0E}" destId="{5156647F-2F23-4030-85A6-A13368B7AABE}" srcOrd="0" destOrd="0" presId="urn:microsoft.com/office/officeart/2005/8/layout/bProcess3"/>
    <dgm:cxn modelId="{9F818E14-FD85-4687-93E7-BED2B3439359}" type="presParOf" srcId="{6E32275A-275D-49EC-A0ED-B85FA699A3AE}" destId="{DC05984E-C2C8-40F1-AC64-2EBBB6390C40}" srcOrd="4" destOrd="0" presId="urn:microsoft.com/office/officeart/2005/8/layout/bProcess3"/>
    <dgm:cxn modelId="{0101CAC0-790D-4CD0-B334-545D4E2D72B0}" type="presParOf" srcId="{6E32275A-275D-49EC-A0ED-B85FA699A3AE}" destId="{587E4C27-9849-4F12-BB88-66BF3A35CF67}" srcOrd="5" destOrd="0" presId="urn:microsoft.com/office/officeart/2005/8/layout/bProcess3"/>
    <dgm:cxn modelId="{AD30A1C7-4356-427F-A41E-ACAA8282EE82}" type="presParOf" srcId="{587E4C27-9849-4F12-BB88-66BF3A35CF67}" destId="{12F87594-637D-473B-805B-73B334FCFAA8}" srcOrd="0" destOrd="0" presId="urn:microsoft.com/office/officeart/2005/8/layout/bProcess3"/>
    <dgm:cxn modelId="{275C72AB-83F5-4E44-842F-A511C935C5A5}" type="presParOf" srcId="{6E32275A-275D-49EC-A0ED-B85FA699A3AE}" destId="{2AE5DCE5-D3C9-44FC-B615-4BAEED2393BE}" srcOrd="6" destOrd="0" presId="urn:microsoft.com/office/officeart/2005/8/layout/bProcess3"/>
    <dgm:cxn modelId="{26FBDD26-A2F7-48E1-B8D6-3E489AF40752}" type="presParOf" srcId="{6E32275A-275D-49EC-A0ED-B85FA699A3AE}" destId="{A7E85B1A-C912-42EF-8592-729A1EF0F5DC}" srcOrd="7" destOrd="0" presId="urn:microsoft.com/office/officeart/2005/8/layout/bProcess3"/>
    <dgm:cxn modelId="{6C931461-1A31-452A-B9DE-767C2D614B16}" type="presParOf" srcId="{A7E85B1A-C912-42EF-8592-729A1EF0F5DC}" destId="{74B7F1C0-3FF7-4E87-A20C-E939503544EE}" srcOrd="0" destOrd="0" presId="urn:microsoft.com/office/officeart/2005/8/layout/bProcess3"/>
    <dgm:cxn modelId="{4EC61083-24B7-4B5F-A1D8-21FC2192EF77}" type="presParOf" srcId="{6E32275A-275D-49EC-A0ED-B85FA699A3AE}" destId="{F7A3B5B1-A5AA-4AD7-971F-7E026EB8079A}" srcOrd="8" destOrd="0" presId="urn:microsoft.com/office/officeart/2005/8/layout/bProcess3"/>
    <dgm:cxn modelId="{5F9C3207-780C-4F98-AB3B-948519AC7636}" type="presParOf" srcId="{6E32275A-275D-49EC-A0ED-B85FA699A3AE}" destId="{CABD14C1-B44E-4912-BD02-38EE2184B708}" srcOrd="9" destOrd="0" presId="urn:microsoft.com/office/officeart/2005/8/layout/bProcess3"/>
    <dgm:cxn modelId="{E9E511E9-9F3D-4E42-BDF8-E7CC26736AC6}" type="presParOf" srcId="{CABD14C1-B44E-4912-BD02-38EE2184B708}" destId="{6E2C57C7-AE89-43DC-AC8E-38C6D044C0A1}" srcOrd="0" destOrd="0" presId="urn:microsoft.com/office/officeart/2005/8/layout/bProcess3"/>
    <dgm:cxn modelId="{85B323AB-C3D5-404F-B390-B503A2DA76B2}" type="presParOf" srcId="{6E32275A-275D-49EC-A0ED-B85FA699A3AE}" destId="{8AC814B0-0A79-42C5-8B4B-4CADC0586BF3}" srcOrd="10" destOrd="0" presId="urn:microsoft.com/office/officeart/2005/8/layout/bProcess3"/>
    <dgm:cxn modelId="{CE686F96-8E8E-4676-ACC4-CD94CD7A6B3E}" type="presParOf" srcId="{6E32275A-275D-49EC-A0ED-B85FA699A3AE}" destId="{4B42C6F7-C257-4699-9CDA-CFD08B4F6609}" srcOrd="11" destOrd="0" presId="urn:microsoft.com/office/officeart/2005/8/layout/bProcess3"/>
    <dgm:cxn modelId="{E94D06C6-B829-4E7F-8387-1F3B1AB28BB9}" type="presParOf" srcId="{4B42C6F7-C257-4699-9CDA-CFD08B4F6609}" destId="{FCCD06A2-07C2-4586-BF05-060BFF7BE115}" srcOrd="0" destOrd="0" presId="urn:microsoft.com/office/officeart/2005/8/layout/bProcess3"/>
    <dgm:cxn modelId="{047A8875-CDF4-4664-B793-48EE360E8E0B}" type="presParOf" srcId="{6E32275A-275D-49EC-A0ED-B85FA699A3AE}" destId="{90F29381-1616-4DC4-8B50-6FA3D3E7F326}" srcOrd="12" destOrd="0" presId="urn:microsoft.com/office/officeart/2005/8/layout/bProcess3"/>
    <dgm:cxn modelId="{B0124220-CE56-490C-AEF4-6680E32E213B}" type="presParOf" srcId="{6E32275A-275D-49EC-A0ED-B85FA699A3AE}" destId="{5EEE7E90-747E-48AE-ADD6-6652C238A59D}" srcOrd="13" destOrd="0" presId="urn:microsoft.com/office/officeart/2005/8/layout/bProcess3"/>
    <dgm:cxn modelId="{172A8D58-1048-4B6E-B4CE-44F7D7A6F9EC}" type="presParOf" srcId="{5EEE7E90-747E-48AE-ADD6-6652C238A59D}" destId="{F21BB294-2DDA-44DA-939D-0DCCD48B41C4}" srcOrd="0" destOrd="0" presId="urn:microsoft.com/office/officeart/2005/8/layout/bProcess3"/>
    <dgm:cxn modelId="{EB26CAEA-060B-4AED-86CB-61565F47BE36}" type="presParOf" srcId="{6E32275A-275D-49EC-A0ED-B85FA699A3AE}" destId="{39EAAC2D-E71D-4755-B078-BCBE75C66A55}" srcOrd="14" destOrd="0" presId="urn:microsoft.com/office/officeart/2005/8/layout/bProcess3"/>
    <dgm:cxn modelId="{BDC97706-9025-4120-9DDB-9F48DC899EC0}" type="presParOf" srcId="{6E32275A-275D-49EC-A0ED-B85FA699A3AE}" destId="{CFFBDCCA-A4DA-4E43-A56D-470BA465A173}" srcOrd="15" destOrd="0" presId="urn:microsoft.com/office/officeart/2005/8/layout/bProcess3"/>
    <dgm:cxn modelId="{6199F44B-45E2-4496-B520-D88FC149EABA}" type="presParOf" srcId="{CFFBDCCA-A4DA-4E43-A56D-470BA465A173}" destId="{36951E90-885D-4274-A722-4D24D8C1B4B3}" srcOrd="0" destOrd="0" presId="urn:microsoft.com/office/officeart/2005/8/layout/bProcess3"/>
    <dgm:cxn modelId="{4BF648B2-94F3-4093-9F5B-7CA1EA14DF3B}" type="presParOf" srcId="{6E32275A-275D-49EC-A0ED-B85FA699A3AE}" destId="{0B98EAC0-A40B-4060-A3B9-BC6EA2056BCE}" srcOrd="16" destOrd="0" presId="urn:microsoft.com/office/officeart/2005/8/layout/bProcess3"/>
    <dgm:cxn modelId="{26A95987-CA42-44A3-83A9-5C746CC18FE2}" type="presParOf" srcId="{6E32275A-275D-49EC-A0ED-B85FA699A3AE}" destId="{CCAE3A89-88D8-4175-807C-AD40DB3AB732}" srcOrd="17" destOrd="0" presId="urn:microsoft.com/office/officeart/2005/8/layout/bProcess3"/>
    <dgm:cxn modelId="{774B5454-0D55-4A8E-B3FB-F9D7B17AB402}" type="presParOf" srcId="{CCAE3A89-88D8-4175-807C-AD40DB3AB732}" destId="{51E1D2F6-C534-447A-B3D9-E4DA0BAE2E4A}" srcOrd="0" destOrd="0" presId="urn:microsoft.com/office/officeart/2005/8/layout/bProcess3"/>
    <dgm:cxn modelId="{20FFA0C4-A2EC-4AD8-8EE2-1DE615FD1ED1}" type="presParOf" srcId="{6E32275A-275D-49EC-A0ED-B85FA699A3AE}" destId="{F758116D-A302-4709-9AFB-CBCD50A90839}" srcOrd="18" destOrd="0" presId="urn:microsoft.com/office/officeart/2005/8/layout/bProcess3"/>
    <dgm:cxn modelId="{E61F1965-F319-4666-B0BE-94A020D51ECA}" type="presParOf" srcId="{6E32275A-275D-49EC-A0ED-B85FA699A3AE}" destId="{CBF1041C-8A6F-4942-94AA-0AA30A55E8DF}" srcOrd="19" destOrd="0" presId="urn:microsoft.com/office/officeart/2005/8/layout/bProcess3"/>
    <dgm:cxn modelId="{2F76870E-4A6B-48D7-84B6-129862573710}" type="presParOf" srcId="{CBF1041C-8A6F-4942-94AA-0AA30A55E8DF}" destId="{5AB2FD5E-62FE-4C92-A578-D82EB444963C}" srcOrd="0" destOrd="0" presId="urn:microsoft.com/office/officeart/2005/8/layout/bProcess3"/>
    <dgm:cxn modelId="{D232421B-CF05-4BB6-89BE-D962743BA86E}" type="presParOf" srcId="{6E32275A-275D-49EC-A0ED-B85FA699A3AE}" destId="{C14F8848-FA0D-446C-AD55-4EE40091FEC5}" srcOrd="2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B89E31-04FE-439A-BB62-05825A00C0F4}">
      <dsp:nvSpPr>
        <dsp:cNvPr id="0" name=""/>
        <dsp:cNvSpPr/>
      </dsp:nvSpPr>
      <dsp:spPr>
        <a:xfrm>
          <a:off x="1344275" y="0"/>
          <a:ext cx="4997152" cy="499715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20D6AA-606F-4DF8-82CC-CCBB9A1D3D9B}">
      <dsp:nvSpPr>
        <dsp:cNvPr id="0" name=""/>
        <dsp:cNvSpPr/>
      </dsp:nvSpPr>
      <dsp:spPr>
        <a:xfrm>
          <a:off x="3780422" y="576064"/>
          <a:ext cx="3392171" cy="7105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Ростов-на-Дону  14 чел.</a:t>
          </a:r>
          <a:endParaRPr lang="ru-RU" sz="1800" kern="1200" dirty="0"/>
        </a:p>
      </dsp:txBody>
      <dsp:txXfrm>
        <a:off x="3780422" y="576064"/>
        <a:ext cx="3392171" cy="710532"/>
      </dsp:txXfrm>
    </dsp:sp>
    <dsp:sp modelId="{AB2A25D8-17D7-45E1-8C89-E7201690B577}">
      <dsp:nvSpPr>
        <dsp:cNvPr id="0" name=""/>
        <dsp:cNvSpPr/>
      </dsp:nvSpPr>
      <dsp:spPr>
        <a:xfrm>
          <a:off x="3842851" y="1299552"/>
          <a:ext cx="3248148" cy="7105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Таганрог                                                1 чел. 2 призовых места</a:t>
          </a:r>
          <a:endParaRPr lang="ru-RU" sz="1800" kern="1200" dirty="0"/>
        </a:p>
      </dsp:txBody>
      <dsp:txXfrm>
        <a:off x="3842851" y="1299552"/>
        <a:ext cx="3248148" cy="710532"/>
      </dsp:txXfrm>
    </dsp:sp>
    <dsp:sp modelId="{D780A558-B93B-4DCF-B66E-40CE2D47F2B8}">
      <dsp:nvSpPr>
        <dsp:cNvPr id="0" name=""/>
        <dsp:cNvSpPr/>
      </dsp:nvSpPr>
      <dsp:spPr>
        <a:xfrm>
          <a:off x="3842851" y="2098901"/>
          <a:ext cx="3248148" cy="7105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Новочеркасск                               1 чел. 2 призовых места</a:t>
          </a:r>
          <a:endParaRPr lang="ru-RU" sz="1800" kern="1200" dirty="0"/>
        </a:p>
      </dsp:txBody>
      <dsp:txXfrm>
        <a:off x="3842851" y="2098901"/>
        <a:ext cx="3248148" cy="710532"/>
      </dsp:txXfrm>
    </dsp:sp>
    <dsp:sp modelId="{39488847-A05D-457F-A36A-08AD4DC22F3E}">
      <dsp:nvSpPr>
        <dsp:cNvPr id="0" name=""/>
        <dsp:cNvSpPr/>
      </dsp:nvSpPr>
      <dsp:spPr>
        <a:xfrm>
          <a:off x="3842851" y="2898250"/>
          <a:ext cx="3248148" cy="7105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Батайск 1 чел. </a:t>
          </a:r>
          <a:endParaRPr lang="ru-RU" sz="1800" kern="1200" dirty="0"/>
        </a:p>
      </dsp:txBody>
      <dsp:txXfrm>
        <a:off x="3842851" y="2898250"/>
        <a:ext cx="3248148" cy="710532"/>
      </dsp:txXfrm>
    </dsp:sp>
    <dsp:sp modelId="{19AF57D9-DA1A-46C6-A969-7DD7868CE32C}">
      <dsp:nvSpPr>
        <dsp:cNvPr id="0" name=""/>
        <dsp:cNvSpPr/>
      </dsp:nvSpPr>
      <dsp:spPr>
        <a:xfrm>
          <a:off x="3842851" y="3697599"/>
          <a:ext cx="3248148" cy="7105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Азовский район 1 чел.</a:t>
          </a:r>
          <a:endParaRPr lang="ru-RU" sz="1800" kern="1200" dirty="0"/>
        </a:p>
      </dsp:txBody>
      <dsp:txXfrm>
        <a:off x="3842851" y="3697599"/>
        <a:ext cx="3248148" cy="7105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504370-E9A8-44BF-8E05-F8B38216846F}">
      <dsp:nvSpPr>
        <dsp:cNvPr id="0" name=""/>
        <dsp:cNvSpPr/>
      </dsp:nvSpPr>
      <dsp:spPr>
        <a:xfrm>
          <a:off x="2462805" y="678252"/>
          <a:ext cx="887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0777" y="45720"/>
              </a:lnTo>
              <a:lnTo>
                <a:pt x="460777" y="96334"/>
              </a:lnTo>
              <a:lnTo>
                <a:pt x="887355" y="9633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883499" y="722555"/>
        <a:ext cx="45967" cy="2834"/>
      </dsp:txXfrm>
    </dsp:sp>
    <dsp:sp modelId="{1AA09498-92E5-46AA-8D6E-6F2CC11771FC}">
      <dsp:nvSpPr>
        <dsp:cNvPr id="0" name=""/>
        <dsp:cNvSpPr/>
      </dsp:nvSpPr>
      <dsp:spPr>
        <a:xfrm>
          <a:off x="6505" y="166746"/>
          <a:ext cx="2458100" cy="11144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Специальная работа с </a:t>
          </a:r>
          <a:r>
            <a:rPr lang="ru-RU" sz="1400" kern="1200" dirty="0" err="1" smtClean="0"/>
            <a:t>олимпиадниками</a:t>
          </a:r>
          <a:r>
            <a:rPr lang="ru-RU" sz="1400" kern="1200" dirty="0" smtClean="0"/>
            <a:t> и учителями  (олимпиадная подготовка на региональном уровне – осень, весна), ОЦДОД  + должна быть на муниципальном уровне  </a:t>
          </a:r>
          <a:endParaRPr lang="ru-RU" sz="1400" kern="1200" dirty="0"/>
        </a:p>
      </dsp:txBody>
      <dsp:txXfrm>
        <a:off x="6505" y="166746"/>
        <a:ext cx="2458100" cy="1114452"/>
      </dsp:txXfrm>
    </dsp:sp>
    <dsp:sp modelId="{D08DFC95-D36E-4881-AF7A-4AB650D9BF0E}">
      <dsp:nvSpPr>
        <dsp:cNvPr id="0" name=""/>
        <dsp:cNvSpPr/>
      </dsp:nvSpPr>
      <dsp:spPr>
        <a:xfrm>
          <a:off x="5563350" y="72074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53839"/>
              </a:moveTo>
              <a:lnTo>
                <a:pt x="86688" y="53839"/>
              </a:lnTo>
              <a:lnTo>
                <a:pt x="86688" y="45720"/>
              </a:lnTo>
              <a:lnTo>
                <a:pt x="93457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07101" y="765051"/>
        <a:ext cx="3937" cy="2834"/>
      </dsp:txXfrm>
    </dsp:sp>
    <dsp:sp modelId="{A91EB55C-9B8F-41E9-8815-A12F97235F1A}">
      <dsp:nvSpPr>
        <dsp:cNvPr id="0" name=""/>
        <dsp:cNvSpPr/>
      </dsp:nvSpPr>
      <dsp:spPr>
        <a:xfrm>
          <a:off x="3382560" y="216024"/>
          <a:ext cx="2228309" cy="11171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Усиление контроля за проведением </a:t>
          </a:r>
          <a:r>
            <a:rPr lang="ru-RU" sz="1400" kern="1200" dirty="0" err="1" smtClean="0"/>
            <a:t>ВсОШ</a:t>
          </a:r>
          <a:endParaRPr lang="ru-RU" sz="1400" kern="1200" dirty="0"/>
        </a:p>
      </dsp:txBody>
      <dsp:txXfrm>
        <a:off x="3382560" y="216024"/>
        <a:ext cx="2228309" cy="1117127"/>
      </dsp:txXfrm>
    </dsp:sp>
    <dsp:sp modelId="{587E4C27-9849-4F12-BB88-66BF3A35CF67}">
      <dsp:nvSpPr>
        <dsp:cNvPr id="0" name=""/>
        <dsp:cNvSpPr/>
      </dsp:nvSpPr>
      <dsp:spPr>
        <a:xfrm>
          <a:off x="1001602" y="1387119"/>
          <a:ext cx="5828706" cy="411376"/>
        </a:xfrm>
        <a:custGeom>
          <a:avLst/>
          <a:gdLst/>
          <a:ahLst/>
          <a:cxnLst/>
          <a:rect l="0" t="0" r="0" b="0"/>
          <a:pathLst>
            <a:path>
              <a:moveTo>
                <a:pt x="5828706" y="0"/>
              </a:moveTo>
              <a:lnTo>
                <a:pt x="5828706" y="222788"/>
              </a:lnTo>
              <a:lnTo>
                <a:pt x="0" y="222788"/>
              </a:lnTo>
              <a:lnTo>
                <a:pt x="0" y="41137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69820" y="1591390"/>
        <a:ext cx="292271" cy="2834"/>
      </dsp:txXfrm>
    </dsp:sp>
    <dsp:sp modelId="{DC05984E-C2C8-40F1-AC64-2EBBB6390C40}">
      <dsp:nvSpPr>
        <dsp:cNvPr id="0" name=""/>
        <dsp:cNvSpPr/>
      </dsp:nvSpPr>
      <dsp:spPr>
        <a:xfrm>
          <a:off x="5689207" y="144017"/>
          <a:ext cx="2282205" cy="12449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Общественные наблюдатели на всех этапах </a:t>
          </a:r>
          <a:r>
            <a:rPr lang="ru-RU" sz="1400" kern="1200" dirty="0" err="1" smtClean="0"/>
            <a:t>ВсОШ</a:t>
          </a:r>
          <a:endParaRPr lang="ru-RU" sz="1400" kern="1200" dirty="0"/>
        </a:p>
      </dsp:txBody>
      <dsp:txXfrm>
        <a:off x="5689207" y="144017"/>
        <a:ext cx="2282205" cy="1244902"/>
      </dsp:txXfrm>
    </dsp:sp>
    <dsp:sp modelId="{A7E85B1A-C912-42EF-8592-729A1EF0F5DC}">
      <dsp:nvSpPr>
        <dsp:cNvPr id="0" name=""/>
        <dsp:cNvSpPr/>
      </dsp:nvSpPr>
      <dsp:spPr>
        <a:xfrm>
          <a:off x="1903991" y="2349657"/>
          <a:ext cx="161696" cy="123933"/>
        </a:xfrm>
        <a:custGeom>
          <a:avLst/>
          <a:gdLst/>
          <a:ahLst/>
          <a:cxnLst/>
          <a:rect l="0" t="0" r="0" b="0"/>
          <a:pathLst>
            <a:path>
              <a:moveTo>
                <a:pt x="0" y="123933"/>
              </a:moveTo>
              <a:lnTo>
                <a:pt x="97948" y="123933"/>
              </a:lnTo>
              <a:lnTo>
                <a:pt x="97948" y="0"/>
              </a:lnTo>
              <a:lnTo>
                <a:pt x="161696" y="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79120" y="2410206"/>
        <a:ext cx="11438" cy="2834"/>
      </dsp:txXfrm>
    </dsp:sp>
    <dsp:sp modelId="{2AE5DCE5-D3C9-44FC-B615-4BAEED2393BE}">
      <dsp:nvSpPr>
        <dsp:cNvPr id="0" name=""/>
        <dsp:cNvSpPr/>
      </dsp:nvSpPr>
      <dsp:spPr>
        <a:xfrm>
          <a:off x="97414" y="1830896"/>
          <a:ext cx="1808377" cy="1285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Безошибочное и своевременное предоставление результатов муниципального этапа в РОЦОИСО</a:t>
          </a:r>
          <a:endParaRPr lang="ru-RU" sz="1400" kern="1200" dirty="0"/>
        </a:p>
      </dsp:txBody>
      <dsp:txXfrm>
        <a:off x="97414" y="1830896"/>
        <a:ext cx="1808377" cy="1285388"/>
      </dsp:txXfrm>
    </dsp:sp>
    <dsp:sp modelId="{CABD14C1-B44E-4912-BD02-38EE2184B708}">
      <dsp:nvSpPr>
        <dsp:cNvPr id="0" name=""/>
        <dsp:cNvSpPr/>
      </dsp:nvSpPr>
      <dsp:spPr>
        <a:xfrm>
          <a:off x="3814902" y="2303937"/>
          <a:ext cx="5299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2087" y="45720"/>
              </a:lnTo>
              <a:lnTo>
                <a:pt x="282087" y="67750"/>
              </a:lnTo>
              <a:lnTo>
                <a:pt x="529974" y="6775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65864" y="2348239"/>
        <a:ext cx="28050" cy="2834"/>
      </dsp:txXfrm>
    </dsp:sp>
    <dsp:sp modelId="{F7A3B5B1-A5AA-4AD7-971F-7E026EB8079A}">
      <dsp:nvSpPr>
        <dsp:cNvPr id="0" name=""/>
        <dsp:cNvSpPr/>
      </dsp:nvSpPr>
      <dsp:spPr>
        <a:xfrm>
          <a:off x="2098088" y="1865664"/>
          <a:ext cx="1718613" cy="9679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Видеонаблюдение, проведение апелляции с </a:t>
          </a:r>
          <a:r>
            <a:rPr lang="ru-RU" sz="1400" kern="1200" dirty="0" err="1" smtClean="0"/>
            <a:t>видеофиксацией</a:t>
          </a:r>
          <a:endParaRPr lang="ru-RU" sz="1400" kern="1200" dirty="0"/>
        </a:p>
      </dsp:txBody>
      <dsp:txXfrm>
        <a:off x="2098088" y="1865664"/>
        <a:ext cx="1718613" cy="967986"/>
      </dsp:txXfrm>
    </dsp:sp>
    <dsp:sp modelId="{4B42C6F7-C257-4699-9CDA-CFD08B4F6609}">
      <dsp:nvSpPr>
        <dsp:cNvPr id="0" name=""/>
        <dsp:cNvSpPr/>
      </dsp:nvSpPr>
      <dsp:spPr>
        <a:xfrm>
          <a:off x="6355624" y="2305880"/>
          <a:ext cx="17093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5807"/>
              </a:moveTo>
              <a:lnTo>
                <a:pt x="102565" y="65807"/>
              </a:lnTo>
              <a:lnTo>
                <a:pt x="102565" y="45720"/>
              </a:lnTo>
              <a:lnTo>
                <a:pt x="17093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436026" y="2350182"/>
        <a:ext cx="10126" cy="2834"/>
      </dsp:txXfrm>
    </dsp:sp>
    <dsp:sp modelId="{8AC814B0-0A79-42C5-8B4B-4CADC0586BF3}">
      <dsp:nvSpPr>
        <dsp:cNvPr id="0" name=""/>
        <dsp:cNvSpPr/>
      </dsp:nvSpPr>
      <dsp:spPr>
        <a:xfrm>
          <a:off x="4377276" y="1651660"/>
          <a:ext cx="1980147" cy="14400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Объективное оценивание  олимпиадных работ жюри муниципального этапа в строгом соответствии с критериями оценивания</a:t>
          </a:r>
          <a:endParaRPr lang="ru-RU" sz="1400" kern="1200" dirty="0"/>
        </a:p>
      </dsp:txBody>
      <dsp:txXfrm>
        <a:off x="4377276" y="1651660"/>
        <a:ext cx="1980147" cy="1440055"/>
      </dsp:txXfrm>
    </dsp:sp>
    <dsp:sp modelId="{5EEE7E90-747E-48AE-ADD6-6652C238A59D}">
      <dsp:nvSpPr>
        <dsp:cNvPr id="0" name=""/>
        <dsp:cNvSpPr/>
      </dsp:nvSpPr>
      <dsp:spPr>
        <a:xfrm>
          <a:off x="819347" y="3049740"/>
          <a:ext cx="6688709" cy="713260"/>
        </a:xfrm>
        <a:custGeom>
          <a:avLst/>
          <a:gdLst/>
          <a:ahLst/>
          <a:cxnLst/>
          <a:rect l="0" t="0" r="0" b="0"/>
          <a:pathLst>
            <a:path>
              <a:moveTo>
                <a:pt x="6688709" y="0"/>
              </a:moveTo>
              <a:lnTo>
                <a:pt x="6688709" y="373730"/>
              </a:lnTo>
              <a:lnTo>
                <a:pt x="0" y="373730"/>
              </a:lnTo>
              <a:lnTo>
                <a:pt x="0" y="71326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95454" y="3404952"/>
        <a:ext cx="336497" cy="2834"/>
      </dsp:txXfrm>
    </dsp:sp>
    <dsp:sp modelId="{90F29381-1616-4DC4-8B50-6FA3D3E7F326}">
      <dsp:nvSpPr>
        <dsp:cNvPr id="0" name=""/>
        <dsp:cNvSpPr/>
      </dsp:nvSpPr>
      <dsp:spPr>
        <a:xfrm>
          <a:off x="6558955" y="1651660"/>
          <a:ext cx="1898203" cy="1399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Семинары с членами жюри муниципального этапа по повышению качества оценивания олимпиадных работ </a:t>
          </a:r>
          <a:endParaRPr lang="ru-RU" sz="1400" kern="1200" dirty="0"/>
        </a:p>
      </dsp:txBody>
      <dsp:txXfrm>
        <a:off x="6558955" y="1651660"/>
        <a:ext cx="1898203" cy="1399879"/>
      </dsp:txXfrm>
    </dsp:sp>
    <dsp:sp modelId="{CFFBDCCA-A4DA-4E43-A56D-470BA465A173}">
      <dsp:nvSpPr>
        <dsp:cNvPr id="0" name=""/>
        <dsp:cNvSpPr/>
      </dsp:nvSpPr>
      <dsp:spPr>
        <a:xfrm>
          <a:off x="1599459" y="4181968"/>
          <a:ext cx="221674" cy="196261"/>
        </a:xfrm>
        <a:custGeom>
          <a:avLst/>
          <a:gdLst/>
          <a:ahLst/>
          <a:cxnLst/>
          <a:rect l="0" t="0" r="0" b="0"/>
          <a:pathLst>
            <a:path>
              <a:moveTo>
                <a:pt x="0" y="196261"/>
              </a:moveTo>
              <a:lnTo>
                <a:pt x="127937" y="196261"/>
              </a:lnTo>
              <a:lnTo>
                <a:pt x="127937" y="0"/>
              </a:lnTo>
              <a:lnTo>
                <a:pt x="221674" y="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02306" y="4278681"/>
        <a:ext cx="15981" cy="2834"/>
      </dsp:txXfrm>
    </dsp:sp>
    <dsp:sp modelId="{39EAAC2D-E71D-4755-B078-BCBE75C66A55}">
      <dsp:nvSpPr>
        <dsp:cNvPr id="0" name=""/>
        <dsp:cNvSpPr/>
      </dsp:nvSpPr>
      <dsp:spPr>
        <a:xfrm>
          <a:off x="37436" y="3795400"/>
          <a:ext cx="1563823" cy="11656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Устранение неявки участников на региональный этап</a:t>
          </a:r>
          <a:endParaRPr lang="ru-RU" sz="1400" kern="1200" dirty="0"/>
        </a:p>
      </dsp:txBody>
      <dsp:txXfrm>
        <a:off x="37436" y="3795400"/>
        <a:ext cx="1563823" cy="1165658"/>
      </dsp:txXfrm>
    </dsp:sp>
    <dsp:sp modelId="{CCAE3A89-88D8-4175-807C-AD40DB3AB732}">
      <dsp:nvSpPr>
        <dsp:cNvPr id="0" name=""/>
        <dsp:cNvSpPr/>
      </dsp:nvSpPr>
      <dsp:spPr>
        <a:xfrm>
          <a:off x="3837570" y="4136248"/>
          <a:ext cx="2526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60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6793" y="4180550"/>
        <a:ext cx="14160" cy="2834"/>
      </dsp:txXfrm>
    </dsp:sp>
    <dsp:sp modelId="{0B98EAC0-A40B-4060-A3B9-BC6EA2056BCE}">
      <dsp:nvSpPr>
        <dsp:cNvPr id="0" name=""/>
        <dsp:cNvSpPr/>
      </dsp:nvSpPr>
      <dsp:spPr>
        <a:xfrm>
          <a:off x="1853534" y="3352890"/>
          <a:ext cx="1985836" cy="16581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Информирование участников на всех этапах,  своевременное наполнение  сайта </a:t>
          </a:r>
          <a:r>
            <a:rPr lang="ru-RU" sz="1400" kern="1200" dirty="0" err="1" smtClean="0"/>
            <a:t>ВсОШ</a:t>
          </a:r>
          <a:r>
            <a:rPr lang="ru-RU" sz="1400" kern="1200" dirty="0" smtClean="0"/>
            <a:t> в ходе МЭ </a:t>
          </a:r>
          <a:endParaRPr lang="ru-RU" sz="1400" kern="1200" dirty="0"/>
        </a:p>
      </dsp:txBody>
      <dsp:txXfrm>
        <a:off x="1853534" y="3352890"/>
        <a:ext cx="1985836" cy="1658155"/>
      </dsp:txXfrm>
    </dsp:sp>
    <dsp:sp modelId="{CBF1041C-8A6F-4942-94AA-0AA30A55E8DF}">
      <dsp:nvSpPr>
        <dsp:cNvPr id="0" name=""/>
        <dsp:cNvSpPr/>
      </dsp:nvSpPr>
      <dsp:spPr>
        <a:xfrm>
          <a:off x="5921396" y="4136248"/>
          <a:ext cx="25911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46655" y="45720"/>
              </a:lnTo>
              <a:lnTo>
                <a:pt x="146655" y="103974"/>
              </a:lnTo>
              <a:lnTo>
                <a:pt x="259110" y="10397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043564" y="4180550"/>
        <a:ext cx="14775" cy="2834"/>
      </dsp:txXfrm>
    </dsp:sp>
    <dsp:sp modelId="{F758116D-A302-4709-9AFB-CBCD50A90839}">
      <dsp:nvSpPr>
        <dsp:cNvPr id="0" name=""/>
        <dsp:cNvSpPr/>
      </dsp:nvSpPr>
      <dsp:spPr>
        <a:xfrm>
          <a:off x="4122576" y="3589453"/>
          <a:ext cx="1800620" cy="11850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Обеспечение  проведения муниципального этапа  по всем предметам</a:t>
          </a:r>
          <a:endParaRPr lang="ru-RU" sz="1400" kern="1200" dirty="0"/>
        </a:p>
      </dsp:txBody>
      <dsp:txXfrm>
        <a:off x="4122576" y="3589453"/>
        <a:ext cx="1800620" cy="1185030"/>
      </dsp:txXfrm>
    </dsp:sp>
    <dsp:sp modelId="{C14F8848-FA0D-446C-AD55-4EE40091FEC5}">
      <dsp:nvSpPr>
        <dsp:cNvPr id="0" name=""/>
        <dsp:cNvSpPr/>
      </dsp:nvSpPr>
      <dsp:spPr>
        <a:xfrm>
          <a:off x="6212907" y="3633973"/>
          <a:ext cx="2536572" cy="12124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Консультационная поддержка  для членов жюри муниципального этапа в день проведения олимпиады</a:t>
          </a:r>
          <a:endParaRPr lang="ru-RU" sz="1400" kern="1200" dirty="0"/>
        </a:p>
      </dsp:txBody>
      <dsp:txXfrm>
        <a:off x="6212907" y="3633973"/>
        <a:ext cx="2536572" cy="1212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0.22857</cdr:x>
      <cdr:y>0.19756</cdr:y>
    </cdr:from>
    <cdr:to>
      <cdr:x>0.96667</cdr:x>
      <cdr:y>0.49735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58359" y="547613"/>
          <a:ext cx="2125960" cy="83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Garamond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Garamond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Garamond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Garamond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Garamond" pitchFamily="18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Garamond" pitchFamily="18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Garamond" pitchFamily="18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Garamond" pitchFamily="18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Garamond" pitchFamily="18" charset="0"/>
            </a:defRPr>
          </a:lvl9pPr>
        </a:lstStyle>
        <a:p xmlns:a="http://schemas.openxmlformats.org/drawingml/2006/main">
          <a:pPr algn="l"/>
          <a:r>
            <a:rPr lang="ru-RU" sz="1200" b="1" dirty="0" smtClean="0">
              <a:latin typeface="Arial Narrow" panose="020B0606020202030204" pitchFamily="34" charset="0"/>
              <a:ea typeface="Calibri" panose="020F0502020204030204" pitchFamily="34" charset="0"/>
            </a:rPr>
            <a:t>57% учащихся </a:t>
          </a:r>
        </a:p>
        <a:p xmlns:a="http://schemas.openxmlformats.org/drawingml/2006/main">
          <a:pPr algn="l"/>
          <a:r>
            <a:rPr lang="ru-RU" sz="1200" dirty="0" smtClean="0">
              <a:latin typeface="Arial Narrow" panose="020B0606020202030204" pitchFamily="34" charset="0"/>
              <a:ea typeface="Calibri" panose="020F0502020204030204" pitchFamily="34" charset="0"/>
            </a:rPr>
            <a:t>4 </a:t>
          </a:r>
          <a:r>
            <a:rPr lang="ru-RU" sz="1200" dirty="0">
              <a:latin typeface="Arial Narrow" panose="020B0606020202030204" pitchFamily="34" charset="0"/>
              <a:ea typeface="Calibri" panose="020F0502020204030204" pitchFamily="34" charset="0"/>
            </a:rPr>
            <a:t>– 11 классов Ростовской </a:t>
          </a:r>
          <a:r>
            <a:rPr lang="ru-RU" sz="1200" dirty="0" smtClean="0">
              <a:latin typeface="Arial Narrow" panose="020B0606020202030204" pitchFamily="34" charset="0"/>
              <a:ea typeface="Calibri" panose="020F0502020204030204" pitchFamily="34" charset="0"/>
            </a:rPr>
            <a:t>области </a:t>
          </a:r>
          <a:r>
            <a:rPr lang="ru-RU" sz="1200" dirty="0">
              <a:latin typeface="Arial Narrow" panose="020B0606020202030204" pitchFamily="34" charset="0"/>
              <a:ea typeface="Calibri" panose="020F0502020204030204" pitchFamily="34" charset="0"/>
            </a:rPr>
            <a:t>приняли </a:t>
          </a:r>
          <a:r>
            <a:rPr lang="ru-RU" sz="1200" dirty="0" smtClean="0">
              <a:latin typeface="Arial Narrow" panose="020B0606020202030204" pitchFamily="34" charset="0"/>
              <a:ea typeface="Calibri" panose="020F0502020204030204" pitchFamily="34" charset="0"/>
            </a:rPr>
            <a:t>участие в олимпиадах по 22 предметам</a:t>
          </a:r>
          <a:endParaRPr lang="ru-RU" sz="1200" dirty="0"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9D7E3C-487D-4128-B24A-D67516734B35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761D4C-FBCB-4630-BAB1-9FEE8ECB8E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8278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14425" y="252413"/>
            <a:ext cx="44672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93149" y="3729030"/>
            <a:ext cx="6062106" cy="5783800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/>
              <a:t>Указом № 204 от 07.05.2018 года Президент России В.В. Путин среди первоочередных задач в сфере образования назвал «формирование  эффективной  системы  выявления,   поддержки   и развития способностей и талантов у детей и молодежи, основанной  на принципах справедливости, всеобщности и направленной на самоопределение и профессиональную ориентацию всех обучающихся».</a:t>
            </a:r>
          </a:p>
          <a:p>
            <a:pPr algn="just"/>
            <a:r>
              <a:rPr lang="ru-RU" sz="1600" dirty="0" smtClean="0"/>
              <a:t>	Основополагающим документом в этом направлении является Концепция общенациональной системы выявления и развития молодых талантов, утвержденная Президентом Российской Федерации в 2012 году, и комплекс мер по ее реализации на 2015-2020 годы.</a:t>
            </a:r>
          </a:p>
          <a:p>
            <a:pPr algn="just"/>
            <a:r>
              <a:rPr lang="ru-RU" sz="1600" dirty="0" smtClean="0"/>
              <a:t> 	Во исполнение   вышеназванного Указа  № 204 3 сентября 2018 года утвержден национальный проект «Успех каждого ребенка» на период до 2024 года.</a:t>
            </a:r>
          </a:p>
          <a:p>
            <a:pPr algn="just" defTabSz="684770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684770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E4F18-FA4E-4399-BD24-B6DC8D67876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0789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Из 8 районов в этом году 7 – новые. В прошлом году максимальный процент работ с такими расхождениями в общем количестве составил 25 %, в этом году – 33,3 % (это 1 участник из 3 участников Чертковского района). Более показательно посмотреть на территориях</a:t>
            </a:r>
            <a:r>
              <a:rPr lang="ru-RU" baseline="0" dirty="0" smtClean="0"/>
              <a:t> с большим количеством участников.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D4C-FBCB-4630-BAB1-9FEE8ECB8E5B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3248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D4C-FBCB-4630-BAB1-9FEE8ECB8E5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015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D4C-FBCB-4630-BAB1-9FEE8ECB8E5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D4C-FBCB-4630-BAB1-9FEE8ECB8E5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25 территорий не имеют ни одного победителя или призера, это более 45 </a:t>
            </a:r>
            <a:r>
              <a:rPr lang="ru-RU" altLang="ru-RU" baseline="0" dirty="0" smtClean="0"/>
              <a:t> %.</a:t>
            </a:r>
            <a:endParaRPr lang="ru-RU" altLang="ru-RU" dirty="0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/>
            <a:fld id="{526F1064-1EA4-484C-B537-82D3F27C4C70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 smtClean="0"/>
              <a:t>В прошлом году таких</a:t>
            </a:r>
            <a:r>
              <a:rPr lang="ru-RU" altLang="ru-RU" baseline="0" dirty="0" smtClean="0"/>
              <a:t> территорий было _. </a:t>
            </a:r>
            <a:endParaRPr lang="ru-RU" altLang="ru-RU" dirty="0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B817BE-B1C8-49ED-9570-DE9D06F349C5}" type="slidenum">
              <a:rPr lang="ru-RU" altLang="ru-RU" smtClean="0">
                <a:latin typeface="Garamond" pitchFamily="18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ru-RU" altLang="ru-RU" smtClean="0">
              <a:latin typeface="Garamond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Наилучшие показатели: Ростов, Таганрог,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Родионово-Несвет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Новочеркасск, Азовский. Самые низкие – Зверево и Шахты.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D4C-FBCB-4630-BAB1-9FEE8ECB8E5B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 сожалению, часть детей на региональном этапе показывает нулевой результат. Так, в работах по математике в 10-11 классах почти 50 %,  в 11 классе по физике, в 9 классе – по информатике.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D4C-FBCB-4630-BAB1-9FEE8ECB8E5B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90309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761D4C-FBCB-4630-BAB1-9FEE8ECB8E5B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576B0-D894-4AF9-9350-1CC2D922EF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8444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E2A63-828B-477B-AE4F-FA93753860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99331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1A0C1-AB89-4E96-9CA6-57C7490445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78546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33DA40-FA53-4932-AE03-8EC9A11110D9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206473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83C9-5359-4743-8BE6-883DF91248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20297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A282D-3AA9-491D-BEAB-50BAF4BD4C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492737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055CD-5146-43A5-9C42-F52DF50E68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48899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5C7C4-19F0-4264-8A1A-B942540465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05904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B9D78-50F1-4730-A095-58A0B7A4C2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47125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7F4DF-E904-45BA-97DC-801ADBF438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47033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C2C8E-02C7-4911-8420-81F9924300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2048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B128E-363A-4571-B361-744F850A6D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39001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AD9C76-5314-40F7-8B80-EA4207276B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174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</p:sldLayoutIdLst>
  <p:transition spd="slow">
    <p:cover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280920" cy="1224136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Совещание муниципальных координаторов всероссийской олимпиады школьников</a:t>
            </a: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олимпиада школьников </a:t>
            </a:r>
            <a:b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Ростовской области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2017-2018 учебного года</a:t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2018-2019 учебный год</a:t>
            </a:r>
            <a:b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Арбузова Л.Е., ведущий специалист минобразования Ростовской области</a:t>
            </a:r>
            <a:b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01.11.2018</a:t>
            </a:r>
            <a:endParaRPr lang="ru-RU" sz="1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9B829-48EF-4799-855B-7ED7FF636C9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7" name="Picture 2" descr="C:\Users\arbuzova_le\Deskto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117"/>
            <a:ext cx="1944216" cy="20037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6617155"/>
              </p:ext>
            </p:extLst>
          </p:nvPr>
        </p:nvGraphicFramePr>
        <p:xfrm>
          <a:off x="107504" y="1052737"/>
          <a:ext cx="8731697" cy="4378081"/>
        </p:xfrm>
        <a:graphic>
          <a:graphicData uri="http://schemas.openxmlformats.org/drawingml/2006/table">
            <a:tbl>
              <a:tblPr/>
              <a:tblGrid>
                <a:gridCol w="3421125"/>
                <a:gridCol w="2655285"/>
                <a:gridCol w="2655287"/>
              </a:tblGrid>
              <a:tr h="608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Участники регионального этапа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Победители и призеры регионального этапа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88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Усть-Донецкий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8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Орловский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8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Кашарский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8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Боковский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8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Обливский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8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Милютинский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88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Шолоховский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88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Советский(с)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89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Cambria"/>
                        </a:rPr>
                        <a:t>Верхнедонской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0" i="0" u="none" strike="noStrike" baseline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object 5"/>
          <p:cNvSpPr txBox="1"/>
          <p:nvPr/>
        </p:nvSpPr>
        <p:spPr>
          <a:xfrm>
            <a:off x="1219200" y="260350"/>
            <a:ext cx="7385050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algn="ctr">
              <a:defRPr/>
            </a:pPr>
            <a:r>
              <a:rPr lang="ru-RU" sz="2400" b="1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Территории, не имеющие победителей и призеров </a:t>
            </a:r>
            <a:r>
              <a:rPr lang="ru-RU" sz="2400" b="1" i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(2</a:t>
            </a:r>
            <a:r>
              <a:rPr lang="en-US" sz="2400" b="1" i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lang="ru-RU" sz="2400" b="1" i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24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2447E-1576-4534-AC2B-EEC1E626085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64400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7F4DF-E904-45BA-97DC-801ADBF4385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1"/>
            <a:ext cx="8568952" cy="914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itchFamily="18" charset="0"/>
              </a:rPr>
              <a:t>Доля победителей и призеров в общем количестве участников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 РЕГИОНАЛЬНОГО ЭТАПА </a:t>
            </a:r>
            <a:r>
              <a:rPr kumimoji="0" lang="ru-RU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ВсОШ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908720"/>
          <a:ext cx="849694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6282341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7F4DF-E904-45BA-97DC-801ADBF4385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9015436"/>
              </p:ext>
            </p:extLst>
          </p:nvPr>
        </p:nvGraphicFramePr>
        <p:xfrm>
          <a:off x="323528" y="327169"/>
          <a:ext cx="8605465" cy="6248286"/>
        </p:xfrm>
        <a:graphic>
          <a:graphicData uri="http://schemas.openxmlformats.org/drawingml/2006/table">
            <a:tbl>
              <a:tblPr/>
              <a:tblGrid>
                <a:gridCol w="1622341"/>
                <a:gridCol w="1157468"/>
                <a:gridCol w="1396655"/>
                <a:gridCol w="1110863"/>
                <a:gridCol w="1409417"/>
                <a:gridCol w="1908721"/>
              </a:tblGrid>
              <a:tr h="43753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Результаты</a:t>
                      </a:r>
                      <a:r>
                        <a:rPr lang="ru-RU" sz="2800" b="1" i="1" u="none" strike="noStrik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перепроверки работ МЭ </a:t>
                      </a:r>
                      <a:r>
                        <a:rPr lang="ru-RU" sz="2800" b="1" i="1" u="none" strike="noStrike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ВсОШ</a:t>
                      </a:r>
                      <a:endParaRPr lang="ru-RU" sz="2800" b="1" i="1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Предмет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работ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результатам перепроверки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Средняя разница в баллах муниципальная/региональная, % от max балла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баллы подтверждены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баллы повышены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баллы понижены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Английский язык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Биология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География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23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16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1,15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Информатика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13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13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47,54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История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14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14,97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Литература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12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12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35,08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Математика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24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22,98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Обществознание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19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13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2,79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Право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13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4,92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Русский язык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17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16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0,62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Физика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19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17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25,74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Химия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6,91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Экономика</a:t>
                      </a: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11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1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7723" marR="7723" marT="77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198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69 (34,8%)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 (2%)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125 (63,2 %)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404664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перепроверки работ МЭ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разрезе МОУО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376916"/>
          <a:ext cx="8532441" cy="6314099"/>
        </p:xfrm>
        <a:graphic>
          <a:graphicData uri="http://schemas.openxmlformats.org/drawingml/2006/table">
            <a:tbl>
              <a:tblPr/>
              <a:tblGrid>
                <a:gridCol w="3265831"/>
                <a:gridCol w="1054649"/>
                <a:gridCol w="1080120"/>
                <a:gridCol w="864096"/>
                <a:gridCol w="1065992"/>
                <a:gridCol w="1201753"/>
              </a:tblGrid>
              <a:tr h="387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Муниципалитет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latin typeface="Cambria"/>
                        </a:rPr>
                        <a:t>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подтверждены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повышены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понижены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доля работ с понижением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Багаевский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Белокалитвинский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Боковский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Верхнедонской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Веселовский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Волгодонской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Гуково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91,6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Зверево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14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Каменский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Константиновский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Красносулинский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Милютинский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17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Морозовский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Мясниковский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6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Неклиновский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9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Обливский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Октябрьский (с)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Орловский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Песчанокопский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Сальский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Тарасовский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Усть-Донецкий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Целинский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18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13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72,2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Чертковский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Шахты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Шолоховский</a:t>
                      </a: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16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0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8</a:t>
                      </a: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Итого: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198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69 (34,8%)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 (2%)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125 (63,2 %)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7723" marR="7723" marT="77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133" marR="6133" marT="61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7F4DF-E904-45BA-97DC-801ADBF4385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892480" cy="136815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неявки участников на РЭ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области  в среднем – 21, 8 %)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83C9-5359-4743-8BE6-883DF91248F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11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625412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57679" cy="693291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«нулевых» работ регионального этапа по отдельным предметам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83C9-5359-4743-8BE6-883DF91248F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3549332"/>
              </p:ext>
            </p:extLst>
          </p:nvPr>
        </p:nvGraphicFramePr>
        <p:xfrm>
          <a:off x="179512" y="1052737"/>
          <a:ext cx="8640961" cy="4441502"/>
        </p:xfrm>
        <a:graphic>
          <a:graphicData uri="http://schemas.openxmlformats.org/drawingml/2006/table">
            <a:tbl>
              <a:tblPr/>
              <a:tblGrid>
                <a:gridCol w="365522"/>
                <a:gridCol w="1506685"/>
                <a:gridCol w="360041"/>
                <a:gridCol w="445397"/>
                <a:gridCol w="561253"/>
                <a:gridCol w="561253"/>
                <a:gridCol w="664344"/>
                <a:gridCol w="633555"/>
                <a:gridCol w="736646"/>
                <a:gridCol w="561253"/>
                <a:gridCol w="561253"/>
                <a:gridCol w="561253"/>
                <a:gridCol w="561253"/>
                <a:gridCol w="561253"/>
              </a:tblGrid>
              <a:tr h="1275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№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п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15" marR="6315" marT="63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Предмет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Нулевых работ,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шт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Нулевых работ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%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от числа участников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Число участников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Всего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Всего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Всего</a:t>
                      </a:r>
                    </a:p>
                  </a:txBody>
                  <a:tcPr marL="6315" marR="6315" marT="63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4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315" marR="6315" marT="63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информатика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0,00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4,35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2,44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2,90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69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6315" marR="6315" marT="63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математика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11,54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25,93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16,33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16,41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52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49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128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6315" marR="6315" marT="63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физика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30,43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8,51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2,86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11,43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47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4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6315" marR="6315" marT="63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химия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3,85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3,57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11,11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6,17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26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28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27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0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6315" marR="6315" marT="631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всего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40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13,21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10,40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8,55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10,44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106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125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152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383</a:t>
                      </a:r>
                    </a:p>
                  </a:txBody>
                  <a:tcPr marL="6315" marR="6315" marT="6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7F4DF-E904-45BA-97DC-801ADBF4385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836712"/>
          <a:ext cx="8280919" cy="5562600"/>
        </p:xfrm>
        <a:graphic>
          <a:graphicData uri="http://schemas.openxmlformats.org/drawingml/2006/table">
            <a:tbl>
              <a:tblPr/>
              <a:tblGrid>
                <a:gridCol w="2337827"/>
                <a:gridCol w="1622613"/>
                <a:gridCol w="1850731"/>
                <a:gridCol w="2469748"/>
              </a:tblGrid>
              <a:tr h="7682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МОУО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участников по математике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нулевых работ по математике в % 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 нулевых работ по 4 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предметам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общего количества участников 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0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Верхнедонской</a:t>
                      </a:r>
                      <a:endParaRPr lang="ru-RU" sz="20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Багаевский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 fontAlgn="t"/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Заветинский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t"/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 (1- математика)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г.Зверево</a:t>
                      </a:r>
                    </a:p>
                    <a:p>
                      <a:pPr algn="ctr" fontAlgn="t"/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10,42 (1-математика, 1 физика и 3-химия)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Красносулинский</a:t>
                      </a:r>
                      <a:endParaRPr lang="ru-RU" sz="20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20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Октябрьский</a:t>
                      </a:r>
                    </a:p>
                    <a:p>
                      <a:pPr algn="ctr" fontAlgn="t"/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9,09 (1- информатика, 1- математика)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0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Кашарский</a:t>
                      </a:r>
                      <a:endParaRPr lang="ru-RU" sz="20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66,67 %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33,33 (4-математика)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51520" y="0"/>
            <a:ext cx="8712968" cy="1124744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Доля «нулевых» работ на региональном этапе в отдельных муниципалитетах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7F4DF-E904-45BA-97DC-801ADBF4385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74433282"/>
              </p:ext>
            </p:extLst>
          </p:nvPr>
        </p:nvGraphicFramePr>
        <p:xfrm>
          <a:off x="0" y="980728"/>
          <a:ext cx="896448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116632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Анализ проведения олимпиад по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предметам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8363199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8016575"/>
              </p:ext>
            </p:extLst>
          </p:nvPr>
        </p:nvGraphicFramePr>
        <p:xfrm>
          <a:off x="323528" y="1196752"/>
          <a:ext cx="8244408" cy="5298055"/>
        </p:xfrm>
        <a:graphic>
          <a:graphicData uri="http://schemas.openxmlformats.org/drawingml/2006/table">
            <a:tbl>
              <a:tblPr/>
              <a:tblGrid>
                <a:gridCol w="3509866"/>
                <a:gridCol w="2648957"/>
                <a:gridCol w="2085585"/>
              </a:tblGrid>
              <a:tr h="986054"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Муниципальный район</a:t>
                      </a: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Количество предметов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Доля проведения (из расчета 22 - 100%)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76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Боковский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50,00</a:t>
                      </a: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76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Волгодонской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 fontAlgn="t"/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54,55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76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Советский (с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)</a:t>
                      </a:r>
                    </a:p>
                    <a:p>
                      <a:pPr algn="ctr" fontAlgn="t"/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59,09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76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Зимовниковский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68,18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76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Мартыновский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</a:t>
                      </a: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68,18</a:t>
                      </a: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76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Чертковский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  <a:p>
                      <a:pPr algn="ctr" fontAlgn="t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68,18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9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Кагальницкий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68,18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765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Каменский</a:t>
                      </a:r>
                    </a:p>
                    <a:p>
                      <a:pPr algn="ctr" fontAlgn="t"/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72,72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5366" marR="5366" marT="536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0" y="188641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Проведение муниципального этапа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(количество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предметов )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83C9-5359-4743-8BE6-883DF91248F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1520" y="188640"/>
            <a:ext cx="8712968" cy="10801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Динамика результативности участия Ростовской области в заключительном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этапе </a:t>
            </a:r>
            <a:r>
              <a:rPr kumimoji="0" lang="ru-RU" sz="24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ВсОШ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60817560"/>
              </p:ext>
            </p:extLst>
          </p:nvPr>
        </p:nvGraphicFramePr>
        <p:xfrm>
          <a:off x="467544" y="1268760"/>
          <a:ext cx="82089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562795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1318" y="1007166"/>
            <a:ext cx="6916903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Arial Narrow" panose="020B0606020202030204" pitchFamily="34" charset="0"/>
              </a:rPr>
              <a:t> ЗАДАЧА: «</a:t>
            </a:r>
            <a:r>
              <a:rPr lang="ru-RU" sz="2000" i="1" dirty="0" smtClean="0">
                <a:latin typeface="Arial Narrow" panose="020B0606020202030204" pitchFamily="34" charset="0"/>
              </a:rPr>
              <a:t>формирование  </a:t>
            </a:r>
            <a:r>
              <a:rPr lang="ru-RU" sz="2000" i="1" dirty="0">
                <a:latin typeface="Arial Narrow" panose="020B0606020202030204" pitchFamily="34" charset="0"/>
              </a:rPr>
              <a:t>эффективной  системы  выявления,   </a:t>
            </a:r>
            <a:endParaRPr lang="ru-RU" sz="2000" i="1" dirty="0" smtClean="0">
              <a:latin typeface="Arial Narrow" panose="020B0606020202030204" pitchFamily="34" charset="0"/>
            </a:endParaRPr>
          </a:p>
          <a:p>
            <a:r>
              <a:rPr lang="ru-RU" sz="2000" i="1" dirty="0" smtClean="0">
                <a:latin typeface="Arial Narrow" panose="020B0606020202030204" pitchFamily="34" charset="0"/>
              </a:rPr>
              <a:t>поддержки   </a:t>
            </a:r>
            <a:r>
              <a:rPr lang="ru-RU" sz="2000" i="1" dirty="0">
                <a:latin typeface="Arial Narrow" panose="020B0606020202030204" pitchFamily="34" charset="0"/>
              </a:rPr>
              <a:t>и развития способностей и талантов у детей и молодежи, основанной  на принципах справедливости, всеобщности и направленной на самоопределение и профессиональную ориентацию всех </a:t>
            </a:r>
            <a:r>
              <a:rPr lang="ru-RU" sz="2000" i="1" dirty="0" smtClean="0">
                <a:latin typeface="Arial Narrow" panose="020B0606020202030204" pitchFamily="34" charset="0"/>
              </a:rPr>
              <a:t>обучающихся»</a:t>
            </a:r>
          </a:p>
          <a:p>
            <a:endParaRPr lang="ru-RU" sz="1800" dirty="0">
              <a:latin typeface="Arial Narrow" panose="020B0606020202030204" pitchFamily="34" charset="0"/>
            </a:endParaRPr>
          </a:p>
          <a:p>
            <a:r>
              <a:rPr lang="ru-RU" sz="1800" dirty="0" smtClean="0">
                <a:latin typeface="Arial Narrow" panose="020B0606020202030204" pitchFamily="34" charset="0"/>
              </a:rPr>
              <a:t>Указ </a:t>
            </a:r>
            <a:r>
              <a:rPr lang="ru-RU" sz="1800" dirty="0">
                <a:latin typeface="Arial Narrow" panose="020B0606020202030204" pitchFamily="34" charset="0"/>
              </a:rPr>
              <a:t>Президента Российской Федерации В.В. Путина </a:t>
            </a:r>
            <a:endParaRPr lang="ru-RU" sz="1800" dirty="0" smtClean="0">
              <a:latin typeface="Arial Narrow" panose="020B0606020202030204" pitchFamily="34" charset="0"/>
            </a:endParaRPr>
          </a:p>
          <a:p>
            <a:r>
              <a:rPr lang="ru-RU" sz="1800" dirty="0" smtClean="0">
                <a:latin typeface="Arial Narrow" panose="020B0606020202030204" pitchFamily="34" charset="0"/>
              </a:rPr>
              <a:t>от </a:t>
            </a:r>
            <a:r>
              <a:rPr lang="ru-RU" sz="1800" dirty="0">
                <a:latin typeface="Arial Narrow" panose="020B0606020202030204" pitchFamily="34" charset="0"/>
              </a:rPr>
              <a:t>07.05.2018 № 204</a:t>
            </a:r>
          </a:p>
          <a:p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6489700"/>
            <a:ext cx="9144001" cy="120000"/>
          </a:xfrm>
          <a:prstGeom prst="rect">
            <a:avLst/>
          </a:prstGeom>
          <a:solidFill>
            <a:srgbClr val="01BAF2"/>
          </a:solidFill>
          <a:ln>
            <a:solidFill>
              <a:srgbClr val="01BA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" y="106018"/>
            <a:ext cx="9144000" cy="540689"/>
          </a:xfrm>
          <a:prstGeom prst="rect">
            <a:avLst/>
          </a:prstGeom>
          <a:solidFill>
            <a:srgbClr val="01BAF2"/>
          </a:solidFill>
          <a:ln>
            <a:solidFill>
              <a:srgbClr val="01BA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НОРМАТИВНЫЕ ДОКУМЕНТЫ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942" y="1268760"/>
            <a:ext cx="2490731" cy="21978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4620171"/>
            <a:ext cx="678275" cy="90436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468151" y="4849853"/>
            <a:ext cx="17709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Указ </a:t>
            </a: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№ 204 от 07.05.2018 года 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876" y="4610875"/>
            <a:ext cx="678275" cy="92970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051747" y="4581015"/>
            <a:ext cx="27381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</a:rPr>
              <a:t>Концепция общенациональной системы выявления и развития молодых </a:t>
            </a:r>
            <a:r>
              <a:rPr lang="ru-RU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талантов, комплекс мер по ее реализации на 2015-2020 годы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47" y="4607502"/>
            <a:ext cx="678275" cy="92970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112918" y="4739582"/>
            <a:ext cx="1967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 Narrow" panose="020B0606020202030204" pitchFamily="34" charset="0"/>
              </a:rPr>
              <a:t>Национальный </a:t>
            </a:r>
            <a:r>
              <a:rPr lang="ru-RU" dirty="0">
                <a:latin typeface="Arial Narrow" panose="020B0606020202030204" pitchFamily="34" charset="0"/>
              </a:rPr>
              <a:t>проект </a:t>
            </a:r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dirty="0" smtClean="0">
                <a:latin typeface="Arial Narrow" panose="020B0606020202030204" pitchFamily="34" charset="0"/>
              </a:rPr>
              <a:t>«</a:t>
            </a:r>
            <a:r>
              <a:rPr lang="ru-RU" dirty="0">
                <a:latin typeface="Arial Narrow" panose="020B0606020202030204" pitchFamily="34" charset="0"/>
              </a:rPr>
              <a:t>Успех каждого ребенка</a:t>
            </a:r>
            <a:r>
              <a:rPr lang="ru-RU" dirty="0" smtClean="0">
                <a:latin typeface="Arial Narrow" panose="020B0606020202030204" pitchFamily="34" charset="0"/>
              </a:rPr>
              <a:t>»</a:t>
            </a:r>
          </a:p>
          <a:p>
            <a:r>
              <a:rPr lang="ru-RU" dirty="0" smtClean="0">
                <a:latin typeface="Arial Narrow" panose="020B0606020202030204" pitchFamily="34" charset="0"/>
              </a:rPr>
              <a:t> 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73948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Представительство муниципальных образований среди победителей и призеров заключительного этапа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83C9-5359-4743-8BE6-883DF91248F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507288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4069896"/>
              </p:ext>
            </p:extLst>
          </p:nvPr>
        </p:nvGraphicFramePr>
        <p:xfrm>
          <a:off x="57865" y="404664"/>
          <a:ext cx="9086135" cy="6619985"/>
        </p:xfrm>
        <a:graphic>
          <a:graphicData uri="http://schemas.openxmlformats.org/drawingml/2006/table">
            <a:tbl>
              <a:tblPr firstRow="1" firstCol="1" bandRow="1"/>
              <a:tblGrid>
                <a:gridCol w="3866063"/>
                <a:gridCol w="5220072"/>
              </a:tblGrid>
              <a:tr h="4134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Предмет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Дата проведения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1204">
                <a:tc>
                  <a:txBody>
                    <a:bodyPr/>
                    <a:lstStyle/>
                    <a:p>
                      <a:pPr indent="19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Экология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,  французский язык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9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398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Физическая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культура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8461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0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ОБЖ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</a:rPr>
                        <a:t>немецкий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</a:rPr>
                        <a:t>язык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13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51483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14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398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, китайский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язык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5946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16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61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Право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, итальянский язык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19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398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Астрономия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, искусство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(МХК)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20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2422">
                <a:tc>
                  <a:txBody>
                    <a:bodyPr/>
                    <a:lstStyle/>
                    <a:p>
                      <a:pPr indent="19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, испанский язык</a:t>
                      </a:r>
                    </a:p>
                    <a:p>
                      <a:pPr indent="190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21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9758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Английский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язык</a:t>
                      </a: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22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1514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23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0398">
                <a:tc>
                  <a:txBody>
                    <a:bodyPr/>
                    <a:lstStyle/>
                    <a:p>
                      <a:pPr indent="31750" algn="ctr"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/>
                          <a:ea typeface="Times New Roman"/>
                        </a:rPr>
                        <a:t>История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26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9244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Ма</a:t>
                      </a: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27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6694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Технология,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экономика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28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364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29 ноября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0715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Информатика и ИКТ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 декабря 2018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83C9-5359-4743-8BE6-883DF91248F6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9512" y="-873060"/>
            <a:ext cx="9073008" cy="1292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 проведения МЭ </a:t>
            </a:r>
            <a:r>
              <a:rPr kumimoji="0" lang="ru-RU" altLang="ru-RU" sz="20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ВсОШ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 2018/19</a:t>
            </a:r>
            <a:r>
              <a:rPr kumimoji="0" lang="ru-RU" altLang="ru-RU" sz="20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уч. году</a:t>
            </a:r>
            <a:endParaRPr kumimoji="0" lang="ru-RU" altLang="ru-RU" sz="20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64600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Список документов для проведения муниципального этапа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размещения на сайте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1. </a:t>
            </a:r>
            <a:r>
              <a:rPr lang="ru-RU" sz="3300" dirty="0" smtClean="0"/>
              <a:t>Приказ </a:t>
            </a:r>
            <a:r>
              <a:rPr lang="ru-RU" sz="3300" dirty="0"/>
              <a:t>об утверждении </a:t>
            </a:r>
            <a:r>
              <a:rPr lang="ru-RU" sz="3300" dirty="0" smtClean="0"/>
              <a:t>состава </a:t>
            </a:r>
            <a:r>
              <a:rPr lang="ru-RU" sz="3300" dirty="0"/>
              <a:t>оргкомитетов </a:t>
            </a:r>
            <a:r>
              <a:rPr lang="ru-RU" sz="3300" dirty="0" smtClean="0"/>
              <a:t>муниципального этапа </a:t>
            </a:r>
            <a:r>
              <a:rPr lang="ru-RU" sz="3300" dirty="0" err="1" smtClean="0"/>
              <a:t>ВсОШ</a:t>
            </a:r>
            <a:endParaRPr lang="ru-RU" sz="3300" dirty="0"/>
          </a:p>
          <a:p>
            <a:pPr algn="just"/>
            <a:r>
              <a:rPr lang="ru-RU" sz="3300" dirty="0"/>
              <a:t>2</a:t>
            </a:r>
            <a:r>
              <a:rPr lang="ru-RU" sz="3300" dirty="0" smtClean="0"/>
              <a:t>. Приказ </a:t>
            </a:r>
            <a:r>
              <a:rPr lang="ru-RU" sz="3300" dirty="0"/>
              <a:t>об утверждении составов жюри </a:t>
            </a:r>
            <a:r>
              <a:rPr lang="ru-RU" sz="3300" dirty="0" smtClean="0"/>
              <a:t>муниципального этапа </a:t>
            </a:r>
            <a:r>
              <a:rPr lang="ru-RU" sz="3300" dirty="0"/>
              <a:t>по каждому общеобразовательному предмету </a:t>
            </a:r>
            <a:r>
              <a:rPr lang="ru-RU" sz="3300" dirty="0" err="1"/>
              <a:t>ВсОШ</a:t>
            </a:r>
            <a:endParaRPr lang="ru-RU" sz="3300" dirty="0"/>
          </a:p>
          <a:p>
            <a:pPr algn="just"/>
            <a:r>
              <a:rPr lang="ru-RU" sz="3300" dirty="0"/>
              <a:t>3</a:t>
            </a:r>
            <a:r>
              <a:rPr lang="ru-RU" sz="3300" dirty="0" smtClean="0"/>
              <a:t>. Приказ </a:t>
            </a:r>
            <a:r>
              <a:rPr lang="ru-RU" sz="3300" dirty="0"/>
              <a:t>об утверждении </a:t>
            </a:r>
            <a:r>
              <a:rPr lang="ru-RU" sz="3300" dirty="0" smtClean="0"/>
              <a:t>составов муниципальных предметно-методических комиссий </a:t>
            </a:r>
            <a:r>
              <a:rPr lang="ru-RU" sz="3300" dirty="0"/>
              <a:t>по каждому общеобразовательному предмету </a:t>
            </a:r>
            <a:r>
              <a:rPr lang="ru-RU" sz="3300" dirty="0" err="1"/>
              <a:t>ВсОШ</a:t>
            </a:r>
            <a:endParaRPr lang="ru-RU" sz="3300" dirty="0"/>
          </a:p>
          <a:p>
            <a:pPr algn="just"/>
            <a:r>
              <a:rPr lang="ru-RU" sz="3300" dirty="0"/>
              <a:t>4</a:t>
            </a:r>
            <a:r>
              <a:rPr lang="ru-RU" sz="3300" dirty="0" smtClean="0"/>
              <a:t>. Утвержденная </a:t>
            </a:r>
            <a:r>
              <a:rPr lang="ru-RU" sz="3300" dirty="0"/>
              <a:t>организационно-технологическая модель </a:t>
            </a:r>
            <a:r>
              <a:rPr lang="ru-RU" sz="3300" dirty="0" smtClean="0"/>
              <a:t> муниципального этапа </a:t>
            </a:r>
            <a:r>
              <a:rPr lang="ru-RU" sz="3300" dirty="0" err="1" smtClean="0"/>
              <a:t>ВсОШ</a:t>
            </a:r>
            <a:r>
              <a:rPr lang="ru-RU" sz="3300" dirty="0" smtClean="0"/>
              <a:t>, требования к проведению МЭ </a:t>
            </a:r>
            <a:r>
              <a:rPr lang="ru-RU" sz="3300" dirty="0" err="1" smtClean="0"/>
              <a:t>ВсОШ</a:t>
            </a:r>
            <a:endParaRPr lang="ru-RU" sz="3300" dirty="0"/>
          </a:p>
          <a:p>
            <a:pPr algn="just"/>
            <a:r>
              <a:rPr lang="ru-RU" sz="3300" dirty="0"/>
              <a:t>5</a:t>
            </a:r>
            <a:r>
              <a:rPr lang="ru-RU" sz="3300" dirty="0" smtClean="0"/>
              <a:t>. Утвержденный </a:t>
            </a:r>
            <a:r>
              <a:rPr lang="ru-RU" sz="3300" dirty="0"/>
              <a:t>организатором проходной балл по каждому общеобразовательному предмету </a:t>
            </a:r>
            <a:r>
              <a:rPr lang="ru-RU" sz="3300" dirty="0" err="1"/>
              <a:t>ВсОШ</a:t>
            </a:r>
            <a:r>
              <a:rPr lang="ru-RU" sz="3300" dirty="0"/>
              <a:t> на </a:t>
            </a:r>
            <a:r>
              <a:rPr lang="ru-RU" sz="3300" dirty="0" smtClean="0"/>
              <a:t>муниципальный </a:t>
            </a:r>
            <a:r>
              <a:rPr lang="ru-RU" sz="3300" dirty="0"/>
              <a:t>этап (по итогам </a:t>
            </a:r>
            <a:r>
              <a:rPr lang="ru-RU" sz="3300" dirty="0" smtClean="0"/>
              <a:t>школьного </a:t>
            </a:r>
            <a:r>
              <a:rPr lang="ru-RU" sz="3300" dirty="0"/>
              <a:t>этапа</a:t>
            </a:r>
            <a:r>
              <a:rPr lang="ru-RU" sz="3300" dirty="0" smtClean="0"/>
              <a:t>), список участников МЭ </a:t>
            </a:r>
            <a:r>
              <a:rPr lang="ru-RU" sz="3300" dirty="0" err="1" smtClean="0"/>
              <a:t>ВсОШ</a:t>
            </a:r>
            <a:endParaRPr lang="ru-RU" sz="3300" dirty="0"/>
          </a:p>
          <a:p>
            <a:pPr algn="just"/>
            <a:r>
              <a:rPr lang="ru-RU" sz="3300" dirty="0"/>
              <a:t>6</a:t>
            </a:r>
            <a:r>
              <a:rPr lang="ru-RU" sz="3300" dirty="0" smtClean="0"/>
              <a:t>. Сайт </a:t>
            </a:r>
            <a:r>
              <a:rPr lang="ru-RU" sz="3300" dirty="0"/>
              <a:t>(или ссылка на сайт) </a:t>
            </a:r>
            <a:r>
              <a:rPr lang="ru-RU" sz="3300" dirty="0" err="1"/>
              <a:t>ВсОШ</a:t>
            </a:r>
            <a:r>
              <a:rPr lang="ru-RU" sz="3300" dirty="0"/>
              <a:t> на официальном </a:t>
            </a:r>
            <a:r>
              <a:rPr lang="ru-RU" sz="3300" dirty="0" smtClean="0"/>
              <a:t>сайте органа управления образованием </a:t>
            </a:r>
          </a:p>
          <a:p>
            <a:pPr algn="just"/>
            <a:r>
              <a:rPr lang="ru-RU" sz="3300" dirty="0" smtClean="0"/>
              <a:t>7. Результаты муниципального </a:t>
            </a:r>
            <a:r>
              <a:rPr lang="ru-RU" sz="3300" dirty="0"/>
              <a:t>этапа </a:t>
            </a:r>
            <a:r>
              <a:rPr lang="ru-RU" sz="3300" dirty="0" err="1"/>
              <a:t>ВсОШ</a:t>
            </a:r>
            <a:r>
              <a:rPr lang="ru-RU" sz="3300" dirty="0"/>
              <a:t> по каждому общеобразовательному </a:t>
            </a:r>
            <a:r>
              <a:rPr lang="ru-RU" sz="3300" dirty="0" smtClean="0"/>
              <a:t>предмету (рейтинг участников (не позднее 3 дней с дня проведения), сроки подачи апелляции, итоговый рейтинг участников, список победителей и призеров, протокол жюри)</a:t>
            </a:r>
            <a:endParaRPr lang="ru-RU" sz="3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83C9-5359-4743-8BE6-883DF91248F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5351864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301006"/>
          </a:xfr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по повышению эффективности при подготовке и проведении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2018-2019 </a:t>
            </a:r>
            <a:r>
              <a:rPr lang="ru-RU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уч.год</a:t>
            </a:r>
            <a: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60D75-C8C1-48FA-94C2-B81B9BBDC4BC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graphicFrame>
        <p:nvGraphicFramePr>
          <p:cNvPr id="8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68886956"/>
              </p:ext>
            </p:extLst>
          </p:nvPr>
        </p:nvGraphicFramePr>
        <p:xfrm>
          <a:off x="215008" y="1124744"/>
          <a:ext cx="87494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7948364" cy="4825008"/>
          </a:xfrm>
        </p:spPr>
        <p:txBody>
          <a:bodyPr>
            <a:normAutofit/>
          </a:bodyPr>
          <a:lstStyle/>
          <a:p>
            <a:pPr algn="ctr"/>
            <a:endParaRPr lang="ru-RU" altLang="ru-RU" sz="40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altLang="ru-RU" sz="4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altLang="ru-RU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endParaRPr lang="ru-RU" alt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24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12ECB-46E7-4E4B-A61D-B6F4BC1CD45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7F4DF-E904-45BA-97DC-801ADBF4385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539552" y="188640"/>
            <a:ext cx="80218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ru-RU" alt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Статистика участия в олимпиаде, чел.</a:t>
            </a:r>
            <a:endParaRPr lang="ru-RU" alt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67544" y="764704"/>
          <a:ext cx="828092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7F4DF-E904-45BA-97DC-801ADBF4385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188640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Итоги </a:t>
            </a:r>
            <a:r>
              <a:rPr lang="ru-RU" alt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alt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2017-2018 учебного года, чел.</a:t>
            </a:r>
            <a:endParaRPr lang="ru-RU" alt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836712"/>
          <a:ext cx="9144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20763603"/>
              </p:ext>
            </p:extLst>
          </p:nvPr>
        </p:nvGraphicFramePr>
        <p:xfrm>
          <a:off x="6012160" y="1052736"/>
          <a:ext cx="2880320" cy="277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олимпиаде учащихся</a:t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4-х классов (школьный этап)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492941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buNone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   </a:t>
            </a: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Не обеспечили участие начальных классов в школьном этапе олимпиады: </a:t>
            </a:r>
          </a:p>
          <a:p>
            <a:pPr>
              <a:buNone/>
            </a:pPr>
            <a:r>
              <a:rPr lang="ru-RU" sz="2800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ru-RU" sz="2800" b="1" i="1" dirty="0" err="1" smtClean="0">
                <a:latin typeface="Calibri" pitchFamily="34" charset="0"/>
                <a:cs typeface="Calibri" pitchFamily="34" charset="0"/>
              </a:rPr>
              <a:t>Боковский</a:t>
            </a:r>
            <a:r>
              <a:rPr lang="ru-RU" sz="2800" b="1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b="1" i="1" dirty="0" err="1" smtClean="0">
                <a:latin typeface="Calibri" pitchFamily="34" charset="0"/>
                <a:cs typeface="Calibri" pitchFamily="34" charset="0"/>
              </a:rPr>
              <a:t>Милютинский</a:t>
            </a:r>
            <a:r>
              <a:rPr lang="ru-RU" sz="2800" b="1" i="1" dirty="0" smtClean="0">
                <a:latin typeface="Calibri" pitchFamily="34" charset="0"/>
                <a:cs typeface="Calibri" pitchFamily="34" charset="0"/>
              </a:rPr>
              <a:t> и Орловский районы</a:t>
            </a:r>
          </a:p>
          <a:p>
            <a:endParaRPr lang="ru-RU" b="1" dirty="0" smtClean="0">
              <a:latin typeface="Century Gothic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83C9-5359-4743-8BE6-883DF91248F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556791"/>
          <a:ext cx="8856984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Предмет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Количество участников</a:t>
                      </a:r>
                      <a:endParaRPr lang="ru-RU" sz="2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Русский язык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11475</a:t>
                      </a:r>
                      <a:endParaRPr lang="ru-RU" sz="2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Математика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11356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7F4DF-E904-45BA-97DC-801ADBF4385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663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Количество участников регионального этапа по предметам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980728"/>
          <a:ext cx="9144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00811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</a:t>
            </a:r>
            <a:r>
              <a:rPr lang="en-US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РЕГИОНАЛЬНОГО ЭТАПА  в разрезе МОУО</a:t>
            </a:r>
            <a:endParaRPr lang="ru-RU" sz="31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3" cy="4536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 многочисленные команды</a:t>
            </a:r>
            <a:r>
              <a:rPr lang="ru-RU" sz="2000" b="1" i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городские округа - г. Ростов-на-Дону (512 участников), г. Таганрог (195),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Шахты (95), г. Гуково (90), г. Волгодонск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(87),  г. Батайск (83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Новочеркасск 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80), г. Каменск-Шахтинский (73), г. Азов (53), 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Зверево (48)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Сальский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9), Зерноградский (74), Багаевский (50), Азовский (50), Аксайский (44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Константиновский (41),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Верхнедонской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(40), (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Песчанокопский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(39)</a:t>
            </a:r>
          </a:p>
          <a:p>
            <a:pPr marL="0" indent="0"/>
            <a:endParaRPr lang="ru-RU" sz="2000" b="1" dirty="0" smtClean="0"/>
          </a:p>
          <a:p>
            <a:pPr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Самые малочисленные</a:t>
            </a:r>
            <a:r>
              <a:rPr lang="ru-RU" sz="2000" b="1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районы: 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(с)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 участник,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Боковский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Обливский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Пролетарский,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Чертковский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районы –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3 участника.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83C9-5359-4743-8BE6-883DF91248F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05886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52520" cy="914401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Динамика РЕЙТИНГА  </a:t>
            </a:r>
            <a:r>
              <a:rPr 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ПО КОЛИЧЕСТВУ ПОБЕДИТЕЛЕЙ И ПРИЗЕРОВ РЕГИОНАЛЬНОГО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ЭТАПА </a:t>
            </a: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81432504"/>
              </p:ext>
            </p:extLst>
          </p:nvPr>
        </p:nvGraphicFramePr>
        <p:xfrm>
          <a:off x="0" y="908720"/>
          <a:ext cx="9156853" cy="581479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89758"/>
                <a:gridCol w="2462527"/>
                <a:gridCol w="1526142"/>
                <a:gridCol w="1526142"/>
                <a:gridCol w="1526142"/>
                <a:gridCol w="1526142"/>
              </a:tblGrid>
              <a:tr h="6243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№ п/п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район, городской округ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2014/15 уч. год</a:t>
                      </a:r>
                    </a:p>
                  </a:txBody>
                  <a:tcPr marL="0" marR="0" marT="0" marB="0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2015/16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 год</a:t>
                      </a:r>
                    </a:p>
                  </a:txBody>
                  <a:tcPr marL="0" marR="0" marT="0" marB="0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/1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 год</a:t>
                      </a:r>
                    </a:p>
                    <a:p>
                      <a:pPr marL="168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2017/18 </a:t>
                      </a:r>
                      <a:r>
                        <a:rPr kumimoji="0" lang="ru-RU" sz="16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уч.год</a:t>
                      </a:r>
                      <a:endParaRPr kumimoji="0" lang="ru-RU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235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Ростов- на- Дону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Таганрог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Гуково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Сальский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</a:tr>
              <a:tr h="3626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Новочеркасск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Волгодонск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Азов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Азовский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rgbClr val="FFFF00"/>
                    </a:solidFill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Каменск-Шахтинский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Шахты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noFill/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Зерноградский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Батайск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0" marR="0" marT="0" marB="0"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solidFill>
                      <a:srgbClr val="FF0000"/>
                    </a:solidFill>
                  </a:tcPr>
                </a:tc>
              </a:tr>
              <a:tr h="35715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Белокалитвинский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</a:tr>
              <a:tr h="3270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Мясниковский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</a:tr>
              <a:tr h="3945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Новошахтинск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D83C9-5359-4743-8BE6-883DF91248F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42040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3416125"/>
              </p:ext>
            </p:extLst>
          </p:nvPr>
        </p:nvGraphicFramePr>
        <p:xfrm>
          <a:off x="179512" y="1052733"/>
          <a:ext cx="8641082" cy="5230128"/>
        </p:xfrm>
        <a:graphic>
          <a:graphicData uri="http://schemas.openxmlformats.org/drawingml/2006/table">
            <a:tbl>
              <a:tblPr/>
              <a:tblGrid>
                <a:gridCol w="2833185"/>
                <a:gridCol w="2976547"/>
                <a:gridCol w="2831350"/>
              </a:tblGrid>
              <a:tr h="10813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Муниципальный район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Участники регионального этапа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Победители и призеры регионального этапа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Пролетарский(с)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Мартыновский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Волгодонской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Дубовский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Егорлыкский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Каменский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Константиновский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Заветинский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Матвеево-Курганский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Тацинский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716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Чертковский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object 5"/>
          <p:cNvSpPr txBox="1"/>
          <p:nvPr/>
        </p:nvSpPr>
        <p:spPr>
          <a:xfrm>
            <a:off x="762000" y="115888"/>
            <a:ext cx="8382000" cy="86177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algn="ctr">
              <a:defRPr/>
            </a:pPr>
            <a:r>
              <a:rPr lang="ru-RU" sz="2800" b="1" i="1" spc="-20" dirty="0">
                <a:solidFill>
                  <a:srgbClr val="FF0000"/>
                </a:solidFill>
                <a:latin typeface="Times New Roman"/>
                <a:cs typeface="Times New Roman"/>
              </a:rPr>
              <a:t>Территории, не имеющие победителей и </a:t>
            </a:r>
            <a:r>
              <a:rPr lang="ru-RU" sz="2800" b="1" i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призеров регионального этапа </a:t>
            </a:r>
            <a:r>
              <a:rPr lang="ru-RU" sz="2800" b="1" i="1" spc="-2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ВсОШ</a:t>
            </a:r>
            <a:r>
              <a:rPr lang="ru-RU" sz="2800" b="1" i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(20) </a:t>
            </a:r>
            <a:endParaRPr sz="28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BFD94-62C9-414F-9BE1-45087E0394BC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7763</TotalTime>
  <Words>1675</Words>
  <Application>Microsoft Office PowerPoint</Application>
  <PresentationFormat>Экран (4:3)</PresentationFormat>
  <Paragraphs>726</Paragraphs>
  <Slides>24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Совещание муниципальных координаторов всероссийской олимпиады школьников  Всероссийская олимпиада школьников  в Ростовской области  Итоги 2017-2018 учебного года Задачи на 2018-2019 учебный год   Арбузова Л.Е., ведущий специалист минобразования Ростовской области   01.11.2018</vt:lpstr>
      <vt:lpstr>Слайд 2</vt:lpstr>
      <vt:lpstr>Слайд 3</vt:lpstr>
      <vt:lpstr>Слайд 4</vt:lpstr>
      <vt:lpstr>Участие в олимпиаде учащихся  4-х классов (школьный этап)</vt:lpstr>
      <vt:lpstr>Слайд 6</vt:lpstr>
      <vt:lpstr>     Количество участников РЕГИОНАЛЬНОГО ЭТАПА  в разрезе МОУО</vt:lpstr>
      <vt:lpstr>Динамика РЕЙТИНГА  ПО КОЛИЧЕСТВУ ПОБЕДИТЕЛЕЙ И ПРИЗЕРОВ РЕГИОНАЛЬНОГО ЭТАПА </vt:lpstr>
      <vt:lpstr>Слайд 9</vt:lpstr>
      <vt:lpstr>Слайд 10</vt:lpstr>
      <vt:lpstr>Слайд 11</vt:lpstr>
      <vt:lpstr>Слайд 12</vt:lpstr>
      <vt:lpstr>Результаты перепроверки работ МЭ ВсОШ в разрезе МОУО</vt:lpstr>
      <vt:lpstr>Доля неявки участников на РЭ ВсОШ  (по области  в среднем – 21, 8 %)</vt:lpstr>
      <vt:lpstr>Статистика «нулевых» работ регионального этапа по отдельным предметам</vt:lpstr>
      <vt:lpstr>Слайд 16</vt:lpstr>
      <vt:lpstr>Слайд 17</vt:lpstr>
      <vt:lpstr>Слайд 18</vt:lpstr>
      <vt:lpstr>Слайд 19</vt:lpstr>
      <vt:lpstr>Представительство муниципальных образований среди победителей и призеров заключительного этапа ВсОШ</vt:lpstr>
      <vt:lpstr>Слайд 21</vt:lpstr>
      <vt:lpstr>Список документов для проведения муниципального этапа ВсОШ и размещения на сайте ВсОШ</vt:lpstr>
      <vt:lpstr>Задачи по повышению эффективности при подготовке и проведении ВсОШ на 2018-2019 уч.год </vt:lpstr>
      <vt:lpstr>Слайд 24</vt:lpstr>
    </vt:vector>
  </TitlesOfParts>
  <Company>www.usde.ru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комплексного учебного курса  «Основы религиозных культур  и светской этики»  в образовательных учреждениях Ростовской области в   2012-2013 учебном году</dc:title>
  <dc:creator>admin</dc:creator>
  <cp:lastModifiedBy>Петр</cp:lastModifiedBy>
  <cp:revision>948</cp:revision>
  <cp:lastPrinted>2016-10-18T06:20:10Z</cp:lastPrinted>
  <dcterms:created xsi:type="dcterms:W3CDTF">2013-02-10T16:50:00Z</dcterms:created>
  <dcterms:modified xsi:type="dcterms:W3CDTF">2018-11-01T06:30:06Z</dcterms:modified>
</cp:coreProperties>
</file>